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49" r:id="rId2"/>
  </p:sldMasterIdLst>
  <p:notesMasterIdLst>
    <p:notesMasterId r:id="rId25"/>
  </p:notesMasterIdLst>
  <p:handoutMasterIdLst>
    <p:handoutMasterId r:id="rId26"/>
  </p:handoutMasterIdLst>
  <p:sldIdLst>
    <p:sldId id="256" r:id="rId3"/>
    <p:sldId id="267" r:id="rId4"/>
    <p:sldId id="265" r:id="rId5"/>
    <p:sldId id="332" r:id="rId6"/>
    <p:sldId id="349" r:id="rId7"/>
    <p:sldId id="350" r:id="rId8"/>
    <p:sldId id="334" r:id="rId9"/>
    <p:sldId id="351" r:id="rId10"/>
    <p:sldId id="268" r:id="rId11"/>
    <p:sldId id="275" r:id="rId12"/>
    <p:sldId id="326" r:id="rId13"/>
    <p:sldId id="335" r:id="rId14"/>
    <p:sldId id="336" r:id="rId15"/>
    <p:sldId id="337" r:id="rId16"/>
    <p:sldId id="338" r:id="rId17"/>
    <p:sldId id="282" r:id="rId18"/>
    <p:sldId id="283" r:id="rId19"/>
    <p:sldId id="284" r:id="rId20"/>
    <p:sldId id="287" r:id="rId21"/>
    <p:sldId id="353" r:id="rId22"/>
    <p:sldId id="354" r:id="rId23"/>
    <p:sldId id="312" r:id="rId24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95332" autoAdjust="0"/>
  </p:normalViewPr>
  <p:slideViewPr>
    <p:cSldViewPr>
      <p:cViewPr>
        <p:scale>
          <a:sx n="81" d="100"/>
          <a:sy n="81" d="100"/>
        </p:scale>
        <p:origin x="-1050" y="21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DB527CBB-57B5-4859-8B58-9087BA74DD24}" type="datetime1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B2C495FD-CD28-4F0F-9127-7D9947EA0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470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/>
          </a:p>
        </p:txBody>
      </p:sp>
      <p:sp>
        <p:nvSpPr>
          <p:cNvPr id="44035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/>
          </a:p>
        </p:txBody>
      </p:sp>
      <p:sp>
        <p:nvSpPr>
          <p:cNvPr id="44036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/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/>
          </a:p>
        </p:txBody>
      </p:sp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/>
          </a:p>
        </p:txBody>
      </p:sp>
      <p:sp>
        <p:nvSpPr>
          <p:cNvPr id="25607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74688"/>
            <a:ext cx="4567238" cy="3443287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44041" name="Text Box 8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</a:lstStyle>
          <a:p>
            <a:pPr>
              <a:defRPr/>
            </a:pPr>
            <a:fld id="{8E6A844D-F95B-4D6F-AD99-D211408C67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5924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8E7344-FF1A-499B-8504-614097414655}" type="slidenum">
              <a:rPr lang="ru-RU" altLang="ru-RU" smtClean="0">
                <a:latin typeface="Arial" charset="0"/>
                <a:cs typeface="Arial Unicode MS" pitchFamily="34" charset="-128"/>
              </a:rPr>
              <a:pPr/>
              <a:t>1</a:t>
            </a:fld>
            <a:endParaRPr lang="ru-RU" altLang="ru-RU" smtClean="0">
              <a:latin typeface="Arial" charset="0"/>
              <a:cs typeface="Arial Unicode MS" pitchFamily="34" charset="-128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1D98EE0-B78A-4774-9894-888D1837D191}" type="slidenum">
              <a:rPr lang="ru-RU" altLang="ru-RU" sz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ru-RU" altLang="ru-RU" sz="12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4893B4-003A-4986-8A0C-2F252C3F39E0}" type="slidenum">
              <a:rPr lang="ru-RU" altLang="ru-RU" smtClean="0">
                <a:latin typeface="Arial" charset="0"/>
                <a:cs typeface="Arial Unicode MS" pitchFamily="34" charset="-128"/>
              </a:rPr>
              <a:pPr/>
              <a:t>10</a:t>
            </a:fld>
            <a:endParaRPr lang="ru-RU" altLang="ru-RU" smtClean="0">
              <a:latin typeface="Arial" charset="0"/>
              <a:cs typeface="Arial Unicode MS" pitchFamily="34" charset="-128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6275"/>
            <a:ext cx="4592637" cy="3444875"/>
          </a:xfrm>
          <a:solidFill>
            <a:srgbClr val="FFFFFF"/>
          </a:solidFill>
          <a:ln/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686200C-39A8-438B-8F8F-22B286CABF6D}" type="slidenum">
              <a:rPr lang="ru-RU" altLang="ru-RU" smtClean="0">
                <a:latin typeface="Arial" charset="0"/>
                <a:cs typeface="Arial Unicode MS" pitchFamily="34" charset="-128"/>
              </a:rPr>
              <a:pPr/>
              <a:t>11</a:t>
            </a:fld>
            <a:endParaRPr lang="ru-RU" altLang="ru-RU" smtClean="0">
              <a:latin typeface="Arial" charset="0"/>
              <a:cs typeface="Arial Unicode MS" pitchFamily="34" charset="-128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6275"/>
            <a:ext cx="4592637" cy="3444875"/>
          </a:xfrm>
          <a:solidFill>
            <a:srgbClr val="FFFFFF"/>
          </a:solidFill>
          <a:ln/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CABCC10-B377-4C71-BA4D-149CCAADDF2A}" type="slidenum">
              <a:rPr lang="ru-RU" altLang="ru-RU" smtClean="0">
                <a:latin typeface="Arial" charset="0"/>
                <a:cs typeface="Arial Unicode MS" pitchFamily="34" charset="-128"/>
              </a:rPr>
              <a:pPr/>
              <a:t>12</a:t>
            </a:fld>
            <a:endParaRPr lang="ru-RU" altLang="ru-RU" smtClean="0">
              <a:latin typeface="Arial" charset="0"/>
              <a:cs typeface="Arial Unicode MS" pitchFamily="34" charset="-128"/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6275"/>
            <a:ext cx="4592637" cy="3444875"/>
          </a:xfrm>
          <a:solidFill>
            <a:srgbClr val="FFFFFF"/>
          </a:solidFill>
          <a:ln/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7939A5-A0F8-40B3-B1D6-8B5A79ACFD1B}" type="slidenum">
              <a:rPr lang="ru-RU" altLang="ru-RU" smtClean="0">
                <a:latin typeface="Arial" charset="0"/>
                <a:cs typeface="Arial Unicode MS" pitchFamily="34" charset="-128"/>
              </a:rPr>
              <a:pPr/>
              <a:t>13</a:t>
            </a:fld>
            <a:endParaRPr lang="ru-RU" altLang="ru-RU" smtClean="0">
              <a:latin typeface="Arial" charset="0"/>
              <a:cs typeface="Arial Unicode MS" pitchFamily="34" charset="-128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6275"/>
            <a:ext cx="4592637" cy="3444875"/>
          </a:xfrm>
          <a:solidFill>
            <a:srgbClr val="FFFFFF"/>
          </a:solidFill>
          <a:ln/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C17B26-EA9C-4975-AF54-4FA5FCBF722E}" type="slidenum">
              <a:rPr lang="ru-RU" altLang="ru-RU" smtClean="0">
                <a:latin typeface="Arial" charset="0"/>
                <a:cs typeface="Arial Unicode MS" pitchFamily="34" charset="-128"/>
              </a:rPr>
              <a:pPr/>
              <a:t>14</a:t>
            </a:fld>
            <a:endParaRPr lang="ru-RU" altLang="ru-RU" smtClean="0">
              <a:latin typeface="Arial" charset="0"/>
              <a:cs typeface="Arial Unicode MS" pitchFamily="34" charset="-128"/>
            </a:endParaRPr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6275"/>
            <a:ext cx="4592637" cy="3444875"/>
          </a:xfrm>
          <a:solidFill>
            <a:srgbClr val="FFFFFF"/>
          </a:solidFill>
          <a:ln/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467CCC-2223-4C8D-AAEF-F757EF29B33F}" type="slidenum">
              <a:rPr lang="ru-RU" altLang="ru-RU" smtClean="0">
                <a:latin typeface="Arial" charset="0"/>
                <a:cs typeface="Arial Unicode MS" pitchFamily="34" charset="-128"/>
              </a:rPr>
              <a:pPr/>
              <a:t>15</a:t>
            </a:fld>
            <a:endParaRPr lang="ru-RU" altLang="ru-RU" smtClean="0">
              <a:latin typeface="Arial" charset="0"/>
              <a:cs typeface="Arial Unicode MS" pitchFamily="34" charset="-128"/>
            </a:endParaRPr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6275"/>
            <a:ext cx="4592637" cy="3444875"/>
          </a:xfrm>
          <a:solidFill>
            <a:srgbClr val="FFFFFF"/>
          </a:solidFill>
          <a:ln/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86BC70-F651-4EA8-B697-8411369EC0FF}" type="slidenum">
              <a:rPr lang="ru-RU" altLang="ru-RU" smtClean="0">
                <a:latin typeface="Arial" charset="0"/>
                <a:cs typeface="Arial Unicode MS" pitchFamily="34" charset="-128"/>
              </a:rPr>
              <a:pPr/>
              <a:t>16</a:t>
            </a:fld>
            <a:endParaRPr lang="ru-RU" altLang="ru-RU" smtClean="0">
              <a:latin typeface="Arial" charset="0"/>
              <a:cs typeface="Arial Unicode MS" pitchFamily="34" charset="-128"/>
            </a:endParaRPr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6275"/>
            <a:ext cx="4592637" cy="3444875"/>
          </a:xfrm>
          <a:solidFill>
            <a:srgbClr val="FFFFFF"/>
          </a:solidFill>
          <a:ln/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89555FA-89EB-4F3B-BF35-E05F830FDA23}" type="slidenum">
              <a:rPr lang="ru-RU" altLang="ru-RU" smtClean="0">
                <a:latin typeface="Arial" charset="0"/>
                <a:cs typeface="Arial Unicode MS" pitchFamily="34" charset="-128"/>
              </a:rPr>
              <a:pPr/>
              <a:t>17</a:t>
            </a:fld>
            <a:endParaRPr lang="ru-RU" altLang="ru-RU" smtClean="0">
              <a:latin typeface="Arial" charset="0"/>
              <a:cs typeface="Arial Unicode MS" pitchFamily="34" charset="-128"/>
            </a:endParaRPr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6275"/>
            <a:ext cx="4592637" cy="3444875"/>
          </a:xfrm>
          <a:solidFill>
            <a:srgbClr val="FFFFFF"/>
          </a:solidFill>
          <a:ln/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7C06115-55A6-4AAD-A811-BD622D58CBC2}" type="slidenum">
              <a:rPr lang="ru-RU" altLang="ru-RU" smtClean="0">
                <a:latin typeface="Arial" charset="0"/>
                <a:cs typeface="Arial Unicode MS" pitchFamily="34" charset="-128"/>
              </a:rPr>
              <a:pPr/>
              <a:t>18</a:t>
            </a:fld>
            <a:endParaRPr lang="ru-RU" altLang="ru-RU" smtClean="0">
              <a:latin typeface="Arial" charset="0"/>
              <a:cs typeface="Arial Unicode MS" pitchFamily="34" charset="-128"/>
            </a:endParaRPr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6275"/>
            <a:ext cx="4592637" cy="3444875"/>
          </a:xfrm>
          <a:solidFill>
            <a:srgbClr val="FFFFFF"/>
          </a:solidFill>
          <a:ln/>
        </p:spPr>
      </p:sp>
      <p:sp>
        <p:nvSpPr>
          <p:cNvPr id="911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F16DA53-F13D-4829-B775-1C22C2B769F6}" type="slidenum">
              <a:rPr lang="ru-RU" altLang="ru-RU" smtClean="0">
                <a:latin typeface="Arial" charset="0"/>
                <a:cs typeface="Arial Unicode MS" pitchFamily="34" charset="-128"/>
              </a:rPr>
              <a:pPr/>
              <a:t>19</a:t>
            </a:fld>
            <a:endParaRPr lang="ru-RU" altLang="ru-RU" smtClean="0">
              <a:latin typeface="Arial" charset="0"/>
              <a:cs typeface="Arial Unicode MS" pitchFamily="34" charset="-128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6275"/>
            <a:ext cx="4592637" cy="3444875"/>
          </a:xfrm>
          <a:solidFill>
            <a:srgbClr val="FFFFFF"/>
          </a:solidFill>
          <a:ln/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BD54481-B632-4F53-AEC2-B78CB134135A}" type="slidenum">
              <a:rPr lang="ru-RU" altLang="ru-RU" smtClean="0">
                <a:latin typeface="Arial" charset="0"/>
                <a:cs typeface="Arial Unicode MS" pitchFamily="34" charset="-128"/>
              </a:rPr>
              <a:pPr/>
              <a:t>2</a:t>
            </a:fld>
            <a:endParaRPr lang="ru-RU" altLang="ru-RU" smtClean="0">
              <a:latin typeface="Arial" charset="0"/>
              <a:cs typeface="Arial Unicode MS" pitchFamily="34" charset="-128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6275"/>
            <a:ext cx="4592637" cy="3444875"/>
          </a:xfrm>
          <a:solidFill>
            <a:srgbClr val="FFFFFF"/>
          </a:solidFill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F16DA53-F13D-4829-B775-1C22C2B769F6}" type="slidenum">
              <a:rPr lang="ru-RU" altLang="ru-RU" smtClean="0">
                <a:latin typeface="Arial" charset="0"/>
                <a:cs typeface="Arial Unicode MS" pitchFamily="34" charset="-128"/>
              </a:rPr>
              <a:pPr/>
              <a:t>20</a:t>
            </a:fld>
            <a:endParaRPr lang="ru-RU" altLang="ru-RU" smtClean="0">
              <a:latin typeface="Arial" charset="0"/>
              <a:cs typeface="Arial Unicode MS" pitchFamily="34" charset="-128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6275"/>
            <a:ext cx="4592637" cy="3444875"/>
          </a:xfrm>
          <a:solidFill>
            <a:srgbClr val="FFFFFF"/>
          </a:solidFill>
          <a:ln/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F16DA53-F13D-4829-B775-1C22C2B769F6}" type="slidenum">
              <a:rPr lang="ru-RU" altLang="ru-RU" smtClean="0">
                <a:latin typeface="Arial" charset="0"/>
                <a:cs typeface="Arial Unicode MS" pitchFamily="34" charset="-128"/>
              </a:rPr>
              <a:pPr/>
              <a:t>21</a:t>
            </a:fld>
            <a:endParaRPr lang="ru-RU" altLang="ru-RU" smtClean="0">
              <a:latin typeface="Arial" charset="0"/>
              <a:cs typeface="Arial Unicode MS" pitchFamily="34" charset="-128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6275"/>
            <a:ext cx="4592637" cy="3444875"/>
          </a:xfrm>
          <a:solidFill>
            <a:srgbClr val="FFFFFF"/>
          </a:solidFill>
          <a:ln/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F1E5CA-546E-4102-B36F-4156DBAC55CF}" type="slidenum">
              <a:rPr lang="ru-RU" altLang="ru-RU" smtClean="0">
                <a:latin typeface="Arial" charset="0"/>
                <a:cs typeface="Arial Unicode MS" pitchFamily="34" charset="-128"/>
              </a:rPr>
              <a:pPr/>
              <a:t>22</a:t>
            </a:fld>
            <a:endParaRPr lang="ru-RU" altLang="ru-RU" smtClean="0">
              <a:latin typeface="Arial" charset="0"/>
              <a:cs typeface="Arial Unicode MS" pitchFamily="34" charset="-128"/>
            </a:endParaRPr>
          </a:p>
        </p:txBody>
      </p:sp>
      <p:sp>
        <p:nvSpPr>
          <p:cNvPr id="11571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F5BF3CD-2761-4784-9669-3533D0ED0A89}" type="slidenum">
              <a:rPr lang="ru-RU" altLang="ru-RU" sz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ru-RU" altLang="ru-RU" sz="12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5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1157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359415F-DF45-4C52-8749-5A869E66292C}" type="slidenum">
              <a:rPr lang="ru-RU" altLang="ru-RU" smtClean="0">
                <a:latin typeface="Arial" charset="0"/>
                <a:cs typeface="Arial Unicode MS" pitchFamily="34" charset="-128"/>
              </a:rPr>
              <a:pPr/>
              <a:t>3</a:t>
            </a:fld>
            <a:endParaRPr lang="ru-RU" altLang="ru-RU" smtClean="0">
              <a:latin typeface="Arial" charset="0"/>
              <a:cs typeface="Arial Unicode MS" pitchFamily="34" charset="-128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6275"/>
            <a:ext cx="4592637" cy="3444875"/>
          </a:xfrm>
          <a:solidFill>
            <a:srgbClr val="FFFFFF"/>
          </a:solidFill>
          <a:ln/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4DB746-9FC5-4B40-9CC5-59D592FDAFD6}" type="slidenum">
              <a:rPr lang="ru-RU" altLang="ru-RU" smtClean="0">
                <a:latin typeface="Arial" charset="0"/>
                <a:cs typeface="Arial Unicode MS" pitchFamily="34" charset="-128"/>
              </a:rPr>
              <a:pPr/>
              <a:t>4</a:t>
            </a:fld>
            <a:endParaRPr lang="ru-RU" altLang="ru-RU" smtClean="0">
              <a:latin typeface="Arial" charset="0"/>
              <a:cs typeface="Arial Unicode MS" pitchFamily="34" charset="-128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6275"/>
            <a:ext cx="4592637" cy="3444875"/>
          </a:xfrm>
          <a:solidFill>
            <a:srgbClr val="FFFFFF"/>
          </a:solidFill>
          <a:ln/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9"/>
          <p:cNvSpPr txBox="1">
            <a:spLocks noGrp="1"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3FBBAB5E-0115-4925-9C83-6FB72A07C57F}" type="slidenum">
              <a:rPr lang="ru-RU" altLang="ru-RU" sz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algn="r">
                <a:buSzPct val="100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5</a:t>
            </a:fld>
            <a:endParaRPr lang="ru-RU" altLang="ru-RU" sz="12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6275"/>
            <a:ext cx="4592637" cy="3444875"/>
          </a:xfrm>
          <a:solidFill>
            <a:srgbClr val="FFFFFF"/>
          </a:solidFill>
          <a:ln/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9"/>
          <p:cNvSpPr txBox="1">
            <a:spLocks noGrp="1"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885C7FE3-2149-4BFE-BA24-B0CEB0AE3211}" type="slidenum">
              <a:rPr lang="ru-RU" altLang="ru-RU" sz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algn="r">
                <a:buSzPct val="100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6</a:t>
            </a:fld>
            <a:endParaRPr lang="ru-RU" altLang="ru-RU" sz="12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18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6275"/>
            <a:ext cx="4592637" cy="3444875"/>
          </a:xfrm>
          <a:solidFill>
            <a:srgbClr val="FFFFFF"/>
          </a:solidFill>
          <a:ln/>
        </p:spPr>
      </p:sp>
      <p:sp>
        <p:nvSpPr>
          <p:cNvPr id="1218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248A42-1F51-44C8-B9C6-AB369120DF3B}" type="slidenum">
              <a:rPr lang="ru-RU" altLang="ru-RU" smtClean="0">
                <a:latin typeface="Arial" charset="0"/>
                <a:cs typeface="Arial Unicode MS" pitchFamily="34" charset="-128"/>
              </a:rPr>
              <a:pPr/>
              <a:t>7</a:t>
            </a:fld>
            <a:endParaRPr lang="ru-RU" altLang="ru-RU" smtClean="0">
              <a:latin typeface="Arial" charset="0"/>
              <a:cs typeface="Arial Unicode MS" pitchFamily="34" charset="-128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6275"/>
            <a:ext cx="4592637" cy="3444875"/>
          </a:xfrm>
          <a:solidFill>
            <a:srgbClr val="FFFFFF"/>
          </a:solidFill>
          <a:ln/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9"/>
          <p:cNvSpPr txBox="1">
            <a:spLocks noGrp="1"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885C7FE3-2149-4BFE-BA24-B0CEB0AE3211}" type="slidenum">
              <a:rPr lang="ru-RU" altLang="ru-RU" sz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algn="r">
                <a:buSzPct val="100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8</a:t>
            </a:fld>
            <a:endParaRPr lang="ru-RU" altLang="ru-RU" sz="12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18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6275"/>
            <a:ext cx="4592637" cy="3444875"/>
          </a:xfrm>
          <a:solidFill>
            <a:srgbClr val="FFFFFF"/>
          </a:solidFill>
          <a:ln/>
        </p:spPr>
      </p:sp>
      <p:sp>
        <p:nvSpPr>
          <p:cNvPr id="1218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9802A3-83D1-483C-9DBA-6DA98AC7300F}" type="slidenum">
              <a:rPr lang="ru-RU" altLang="ru-RU" smtClean="0">
                <a:latin typeface="Arial" charset="0"/>
                <a:cs typeface="Arial Unicode MS" pitchFamily="34" charset="-128"/>
              </a:rPr>
              <a:pPr/>
              <a:t>9</a:t>
            </a:fld>
            <a:endParaRPr lang="ru-RU" altLang="ru-RU" smtClean="0">
              <a:latin typeface="Arial" charset="0"/>
              <a:cs typeface="Arial Unicode MS" pitchFamily="34" charset="-128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6275"/>
            <a:ext cx="4592637" cy="3444875"/>
          </a:xfrm>
          <a:solidFill>
            <a:srgbClr val="FFFFFF"/>
          </a:solidFill>
          <a:ln/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2906A-727F-471A-885E-53AB144571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C9775-F695-4E4E-8C3E-B6F689162D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0875" y="212725"/>
            <a:ext cx="1949450" cy="6038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2725"/>
            <a:ext cx="5697537" cy="6038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D945C-B6D6-4823-A6EB-F123B9CA14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CBE8A-A2E4-4268-AC7C-4D449AFD80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B6A86-096E-480C-8FEF-0EA5F8E831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A4084-273F-4B56-8987-6EC25C7AA2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06825" cy="4233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1913" y="2017713"/>
            <a:ext cx="3808412" cy="4233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E10D-315E-4BAE-9100-5FB2427DAB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664D7-F6F5-4C7A-B57A-C17BCA5B7E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3778E-533C-46EB-B9B6-E40523515F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E7C06-8C2C-48DB-93D6-4F8D5E7B09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5A5D9-C84A-4061-9F74-665F11A706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3B9B3-FA15-47DB-8B3D-83630C4D0F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356E3-1304-40A4-B139-D5E4D2BDB2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4C19D-8749-4293-BA74-1C9114049B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0875" y="212725"/>
            <a:ext cx="1949450" cy="6038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2725"/>
            <a:ext cx="5697537" cy="6038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7890E-20A6-45FC-877C-A416FBAEE0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BEDDA-562F-49E0-BDB5-062FB3260A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06825" cy="4233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1913" y="2017713"/>
            <a:ext cx="3808412" cy="4233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76046-57BB-4215-9BBF-22D6D940A7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EEC26-A307-4756-87E8-72727E8FD6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B5F6F-BF78-477D-A638-C859973138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5BFE7-5BA5-4B8E-80E3-94586B05E6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A32AA-6E34-415F-87E0-030B3EE821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788A1-9088-480B-86EA-212F83F0A2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417513" y="1098550"/>
            <a:ext cx="438150" cy="474663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/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/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541338" y="1520825"/>
            <a:ext cx="422275" cy="474663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/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/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762000" y="990600"/>
            <a:ext cx="31750" cy="1052513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/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/>
          </a:p>
        </p:txBody>
      </p:sp>
      <p:sp>
        <p:nvSpPr>
          <p:cNvPr id="103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2725"/>
            <a:ext cx="77882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3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67637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35" name="Text Box 10"/>
          <p:cNvSpPr txBox="1">
            <a:spLocks noChangeArrowheads="1"/>
          </p:cNvSpPr>
          <p:nvPr/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/>
          </a:p>
        </p:txBody>
      </p:sp>
      <p:sp>
        <p:nvSpPr>
          <p:cNvPr id="1036" name="Text Box 11"/>
          <p:cNvSpPr txBox="1">
            <a:spLocks noChangeArrowheads="1"/>
          </p:cNvSpPr>
          <p:nvPr/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/>
          </a:p>
        </p:txBody>
      </p:sp>
      <p:sp>
        <p:nvSpPr>
          <p:cNvPr id="2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7042150" y="6243638"/>
            <a:ext cx="1900238" cy="452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0" hangingPunct="0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7EA5724-D391-4B81-A66B-8DAD9A778A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Tahoma" pitchFamily="34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Tahoma" pitchFamily="34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Tahoma" pitchFamily="34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Tahoma" pitchFamily="34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Tahoma" pitchFamily="34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Tahoma" pitchFamily="34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Tahoma" pitchFamily="34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Tahoma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1"/>
          <p:cNvGrpSpPr>
            <a:grpSpLocks/>
          </p:cNvGrpSpPr>
          <p:nvPr/>
        </p:nvGrpSpPr>
        <p:grpSpPr bwMode="auto">
          <a:xfrm>
            <a:off x="0" y="2438400"/>
            <a:ext cx="9004300" cy="1047750"/>
            <a:chOff x="0" y="1536"/>
            <a:chExt cx="5672" cy="660"/>
          </a:xfrm>
        </p:grpSpPr>
        <p:grpSp>
          <p:nvGrpSpPr>
            <p:cNvPr id="55304" name="Group 2"/>
            <p:cNvGrpSpPr>
              <a:grpSpLocks/>
            </p:cNvGrpSpPr>
            <p:nvPr/>
          </p:nvGrpSpPr>
          <p:grpSpPr bwMode="auto">
            <a:xfrm>
              <a:off x="183" y="1604"/>
              <a:ext cx="445" cy="296"/>
              <a:chOff x="183" y="1604"/>
              <a:chExt cx="445" cy="296"/>
            </a:xfrm>
          </p:grpSpPr>
          <p:sp>
            <p:nvSpPr>
              <p:cNvPr id="2" name="Rectangle 3"/>
              <p:cNvSpPr>
                <a:spLocks noChangeArrowheads="1"/>
              </p:cNvSpPr>
              <p:nvPr/>
            </p:nvSpPr>
            <p:spPr bwMode="auto">
              <a:xfrm>
                <a:off x="183" y="1604"/>
                <a:ext cx="273" cy="296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ru-RU" altLang="ru-RU"/>
              </a:p>
            </p:txBody>
          </p:sp>
          <p:sp>
            <p:nvSpPr>
              <p:cNvPr id="2064" name="Rectangle 4"/>
              <p:cNvSpPr>
                <a:spLocks noChangeArrowheads="1"/>
              </p:cNvSpPr>
              <p:nvPr/>
            </p:nvSpPr>
            <p:spPr bwMode="auto">
              <a:xfrm>
                <a:off x="424" y="1604"/>
                <a:ext cx="204" cy="296"/>
              </a:xfrm>
              <a:prstGeom prst="rect">
                <a:avLst/>
              </a:prstGeom>
              <a:gradFill rotWithShape="0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ru-RU" altLang="ru-RU"/>
              </a:p>
            </p:txBody>
          </p:sp>
        </p:grpSp>
        <p:grpSp>
          <p:nvGrpSpPr>
            <p:cNvPr id="55305" name="Group 5"/>
            <p:cNvGrpSpPr>
              <a:grpSpLocks/>
            </p:cNvGrpSpPr>
            <p:nvPr/>
          </p:nvGrpSpPr>
          <p:grpSpPr bwMode="auto">
            <a:xfrm>
              <a:off x="261" y="1870"/>
              <a:ext cx="462" cy="296"/>
              <a:chOff x="261" y="1870"/>
              <a:chExt cx="462" cy="296"/>
            </a:xfrm>
          </p:grpSpPr>
          <p:sp>
            <p:nvSpPr>
              <p:cNvPr id="2061" name="Rectangle 6"/>
              <p:cNvSpPr>
                <a:spLocks noChangeArrowheads="1"/>
              </p:cNvSpPr>
              <p:nvPr/>
            </p:nvSpPr>
            <p:spPr bwMode="auto">
              <a:xfrm>
                <a:off x="261" y="1870"/>
                <a:ext cx="265" cy="296"/>
              </a:xfrm>
              <a:prstGeom prst="rect">
                <a:avLst/>
              </a:prstGeom>
              <a:solidFill>
                <a:srgbClr val="FFCF0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ru-RU" altLang="ru-RU"/>
              </a:p>
            </p:txBody>
          </p:sp>
          <p:sp>
            <p:nvSpPr>
              <p:cNvPr id="2062" name="Rectangle 7"/>
              <p:cNvSpPr>
                <a:spLocks noChangeArrowheads="1"/>
              </p:cNvSpPr>
              <p:nvPr/>
            </p:nvSpPr>
            <p:spPr bwMode="auto">
              <a:xfrm>
                <a:off x="493" y="1870"/>
                <a:ext cx="229" cy="296"/>
              </a:xfrm>
              <a:prstGeom prst="rect">
                <a:avLst/>
              </a:prstGeom>
              <a:gradFill rotWithShape="0"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ru-RU" altLang="ru-RU"/>
              </a:p>
            </p:txBody>
          </p:sp>
        </p:grpSp>
        <p:sp>
          <p:nvSpPr>
            <p:cNvPr id="2058" name="Rectangle 8"/>
            <p:cNvSpPr>
              <a:spLocks noChangeArrowheads="1"/>
            </p:cNvSpPr>
            <p:nvPr/>
          </p:nvSpPr>
          <p:spPr bwMode="auto">
            <a:xfrm>
              <a:off x="0" y="1824"/>
              <a:ext cx="350" cy="26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ru-RU" altLang="ru-RU"/>
            </a:p>
          </p:txBody>
        </p:sp>
        <p:sp>
          <p:nvSpPr>
            <p:cNvPr id="2059" name="Rectangle 9"/>
            <p:cNvSpPr>
              <a:spLocks noChangeArrowheads="1"/>
            </p:cNvSpPr>
            <p:nvPr/>
          </p:nvSpPr>
          <p:spPr bwMode="auto">
            <a:xfrm>
              <a:off x="400" y="1536"/>
              <a:ext cx="17" cy="660"/>
            </a:xfrm>
            <a:prstGeom prst="rect">
              <a:avLst/>
            </a:prstGeom>
            <a:solidFill>
              <a:srgbClr val="1C1C1C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ru-RU" altLang="ru-RU"/>
            </a:p>
          </p:txBody>
        </p:sp>
        <p:sp>
          <p:nvSpPr>
            <p:cNvPr id="2060" name="Rectangle 10"/>
            <p:cNvSpPr>
              <a:spLocks noChangeArrowheads="1"/>
            </p:cNvSpPr>
            <p:nvPr/>
          </p:nvSpPr>
          <p:spPr bwMode="auto">
            <a:xfrm flipV="1">
              <a:off x="199" y="2054"/>
              <a:ext cx="5473" cy="32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ru-RU" altLang="ru-RU"/>
            </a:p>
          </p:txBody>
        </p:sp>
      </p:grpSp>
      <p:sp>
        <p:nvSpPr>
          <p:cNvPr id="5529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2725"/>
            <a:ext cx="77882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5530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67637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53" name="Text Box 13"/>
          <p:cNvSpPr txBox="1">
            <a:spLocks noChangeArrowheads="1"/>
          </p:cNvSpPr>
          <p:nvPr/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/>
          </a:p>
        </p:txBody>
      </p:sp>
      <p:sp>
        <p:nvSpPr>
          <p:cNvPr id="2054" name="Text Box 14"/>
          <p:cNvSpPr txBox="1">
            <a:spLocks noChangeArrowheads="1"/>
          </p:cNvSpPr>
          <p:nvPr/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248400"/>
            <a:ext cx="1900238" cy="452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1C1C1C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pPr>
              <a:defRPr/>
            </a:pPr>
            <a:fld id="{D6A26E67-85AF-4BAC-9E1A-7C18DAA203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Tahoma" pitchFamily="34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Tahoma" pitchFamily="34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Tahoma" pitchFamily="34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Tahoma" pitchFamily="34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Tahoma" pitchFamily="34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Tahoma" pitchFamily="34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Tahoma" pitchFamily="34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Tahoma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9.wmf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2.png"/><Relationship Id="rId5" Type="http://schemas.openxmlformats.org/officeDocument/2006/relationships/image" Target="../media/image28.wmf"/><Relationship Id="rId10" Type="http://schemas.openxmlformats.org/officeDocument/2006/relationships/image" Target="../media/image31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keldysh.ru/preprint.asp?id=2017-124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elibrary.ru/download/elibrary_37540907_28054330.pdf" TargetMode="External"/><Relationship Id="rId4" Type="http://schemas.openxmlformats.org/officeDocument/2006/relationships/hyperlink" Target="http://library.keldysh.ru/preprint.asp?id=2018-113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357313" y="3451225"/>
            <a:ext cx="66976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ts val="8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>
                <a:solidFill>
                  <a:srgbClr val="000000"/>
                </a:solidFill>
                <a:latin typeface="Arial" charset="0"/>
              </a:rPr>
              <a:t>Орлов Юрий Николаевич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539750" y="333375"/>
            <a:ext cx="80645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lnSpc>
                <a:spcPts val="3775"/>
              </a:lnSpc>
              <a:spcBef>
                <a:spcPts val="800"/>
              </a:spcBef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333399"/>
                </a:solidFill>
              </a:rPr>
              <a:t>Предиктор разладки </a:t>
            </a:r>
          </a:p>
          <a:p>
            <a:pPr algn="ctr">
              <a:lnSpc>
                <a:spcPts val="3775"/>
              </a:lnSpc>
              <a:spcBef>
                <a:spcPts val="800"/>
              </a:spcBef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333399"/>
                </a:solidFill>
              </a:rPr>
              <a:t>в нестационарных временных рядах</a:t>
            </a:r>
          </a:p>
          <a:p>
            <a:pPr algn="ctr">
              <a:lnSpc>
                <a:spcPts val="3775"/>
              </a:lnSpc>
              <a:spcBef>
                <a:spcPts val="800"/>
              </a:spcBef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333399"/>
                </a:solidFill>
              </a:rPr>
              <a:t> электроэнцефалограмм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936625" y="4381500"/>
            <a:ext cx="74882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ts val="8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>
                <a:solidFill>
                  <a:srgbClr val="000000"/>
                </a:solidFill>
                <a:latin typeface="Arial" charset="0"/>
              </a:rPr>
              <a:t>ФИЦ ИПМ им. М.В. Келдыша РАН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5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3888" y="6243638"/>
            <a:ext cx="698500" cy="4524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D7E0B29-B886-4825-B809-7DCED95014EE}" type="slidenum">
              <a:rPr lang="ru-RU" altLang="ru-RU" smtClean="0">
                <a:solidFill>
                  <a:schemeClr val="tx1"/>
                </a:solidFill>
              </a:rPr>
              <a:pPr/>
              <a:t>10</a:t>
            </a:fld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28600" y="5661025"/>
            <a:ext cx="8408988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/>
          <a:p>
            <a:pPr marL="342900" indent="-339725" algn="just">
              <a:spcBef>
                <a:spcPts val="500"/>
              </a:spcBef>
              <a:buSzPct val="9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+mn-lt"/>
              </a:rPr>
              <a:t>     </a:t>
            </a:r>
            <a:r>
              <a:rPr lang="ru-RU" b="1" dirty="0">
                <a:solidFill>
                  <a:srgbClr val="000000"/>
                </a:solidFill>
                <a:latin typeface="+mn-lt"/>
              </a:rPr>
              <a:t>СУС в норме С для стационарных ВФР не зависит от вида распределения и вычисляется по функции Колмогорова 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K(z)</a:t>
            </a:r>
            <a:endParaRPr lang="ru-RU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357" name="Rectangle 3"/>
          <p:cNvSpPr>
            <a:spLocks noChangeArrowheads="1"/>
          </p:cNvSpPr>
          <p:nvPr/>
        </p:nvSpPr>
        <p:spPr bwMode="auto">
          <a:xfrm>
            <a:off x="0" y="2643188"/>
            <a:ext cx="9144000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3358" name="Rectangle 4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3359" name="Rectangle 5"/>
          <p:cNvSpPr>
            <a:spLocks noChangeArrowheads="1"/>
          </p:cNvSpPr>
          <p:nvPr/>
        </p:nvSpPr>
        <p:spPr bwMode="auto">
          <a:xfrm>
            <a:off x="0" y="3143250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graphicFrame>
        <p:nvGraphicFramePr>
          <p:cNvPr id="13352" name="Object 40"/>
          <p:cNvGraphicFramePr>
            <a:graphicFrameLocks noChangeAspect="1"/>
          </p:cNvGraphicFramePr>
          <p:nvPr/>
        </p:nvGraphicFramePr>
        <p:xfrm>
          <a:off x="5940425" y="1844675"/>
          <a:ext cx="243363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2" name="Формула" r:id="rId4" imgW="1143000" imgH="508000" progId="Equation.3">
                  <p:embed/>
                </p:oleObj>
              </mc:Choice>
              <mc:Fallback>
                <p:oleObj name="Формула" r:id="rId4" imgW="1143000" imgH="50800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1844675"/>
                        <a:ext cx="2433638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60" name="Rectangle 7"/>
          <p:cNvSpPr>
            <a:spLocks noChangeArrowheads="1"/>
          </p:cNvSpPr>
          <p:nvPr/>
        </p:nvSpPr>
        <p:spPr bwMode="auto">
          <a:xfrm>
            <a:off x="0" y="1757363"/>
            <a:ext cx="9144000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3361" name="Rectangle 8"/>
          <p:cNvSpPr>
            <a:spLocks noChangeArrowheads="1"/>
          </p:cNvSpPr>
          <p:nvPr/>
        </p:nvSpPr>
        <p:spPr bwMode="auto">
          <a:xfrm>
            <a:off x="0" y="2320925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graphicFrame>
        <p:nvGraphicFramePr>
          <p:cNvPr id="13353" name="Object 41"/>
          <p:cNvGraphicFramePr>
            <a:graphicFrameLocks noChangeAspect="1"/>
          </p:cNvGraphicFramePr>
          <p:nvPr/>
        </p:nvGraphicFramePr>
        <p:xfrm>
          <a:off x="228600" y="1812925"/>
          <a:ext cx="5030788" cy="388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3" r:id="rId6" imgW="1711569" imgH="1320242" progId="Origin50.Graph">
                  <p:embed/>
                </p:oleObj>
              </mc:Choice>
              <mc:Fallback>
                <p:oleObj r:id="rId6" imgW="1711569" imgH="1320242" progId="Origin50.Graph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812925"/>
                        <a:ext cx="5030788" cy="3881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62" name="Text Box 10"/>
          <p:cNvSpPr txBox="1">
            <a:spLocks noChangeArrowheads="1"/>
          </p:cNvSpPr>
          <p:nvPr/>
        </p:nvSpPr>
        <p:spPr bwMode="auto">
          <a:xfrm>
            <a:off x="1187450" y="127000"/>
            <a:ext cx="77914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ctr"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1">
                <a:solidFill>
                  <a:srgbClr val="333399"/>
                </a:solidFill>
              </a:rPr>
              <a:t/>
            </a:r>
            <a:br>
              <a:rPr lang="ru-RU" altLang="ru-RU" sz="3200" b="1">
                <a:solidFill>
                  <a:srgbClr val="333399"/>
                </a:solidFill>
              </a:rPr>
            </a:br>
            <a:r>
              <a:rPr lang="ru-RU" altLang="ru-RU" sz="2400" b="1">
                <a:solidFill>
                  <a:srgbClr val="333399"/>
                </a:solidFill>
              </a:rPr>
              <a:t>Табулирование стационарного СУС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372100" y="2924175"/>
            <a:ext cx="3614738" cy="2305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/>
          <a:p>
            <a:pPr marL="342900" indent="-339725" algn="just">
              <a:spcBef>
                <a:spcPts val="500"/>
              </a:spcBef>
              <a:buSzPct val="9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+mn-lt"/>
              </a:rPr>
              <a:t>     </a:t>
            </a:r>
            <a:r>
              <a:rPr lang="ru-RU" b="1" dirty="0">
                <a:solidFill>
                  <a:srgbClr val="000000"/>
                </a:solidFill>
                <a:latin typeface="+mn-lt"/>
              </a:rPr>
              <a:t>Смысл </a:t>
            </a:r>
            <a:r>
              <a:rPr lang="ru-RU" b="1" dirty="0" err="1">
                <a:solidFill>
                  <a:srgbClr val="000000"/>
                </a:solidFill>
                <a:latin typeface="+mn-lt"/>
              </a:rPr>
              <a:t>СУС</a:t>
            </a:r>
            <a:r>
              <a:rPr lang="ru-RU" b="1" dirty="0">
                <a:solidFill>
                  <a:srgbClr val="000000"/>
                </a:solidFill>
                <a:latin typeface="+mn-lt"/>
              </a:rPr>
              <a:t>: его значение есть такое критическое расстояние между встык-выборками, которое равно уровню значимости, на котором принимается решение об их однородности.</a:t>
            </a:r>
            <a:endParaRPr lang="ru-RU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8350" y="6243638"/>
            <a:ext cx="554038" cy="4524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073DE4A-9EF6-45AC-9D46-C3D1CD1396FD}" type="slidenum">
              <a:rPr lang="ru-RU" altLang="ru-RU" smtClean="0">
                <a:solidFill>
                  <a:schemeClr val="tx1"/>
                </a:solidFill>
              </a:rPr>
              <a:pPr/>
              <a:t>11</a:t>
            </a:fld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2643188"/>
            <a:ext cx="9144000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3143250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>
            <a:off x="0" y="1757363"/>
            <a:ext cx="9144000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0" y="2320925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57352" name="Text Box 10"/>
          <p:cNvSpPr txBox="1">
            <a:spLocks noChangeArrowheads="1"/>
          </p:cNvSpPr>
          <p:nvPr/>
        </p:nvSpPr>
        <p:spPr bwMode="auto">
          <a:xfrm>
            <a:off x="1187450" y="127000"/>
            <a:ext cx="77914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ctr"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1">
                <a:solidFill>
                  <a:srgbClr val="333399"/>
                </a:solidFill>
              </a:rPr>
              <a:t/>
            </a:r>
            <a:br>
              <a:rPr lang="ru-RU" altLang="ru-RU" sz="3200" b="1">
                <a:solidFill>
                  <a:srgbClr val="333399"/>
                </a:solidFill>
              </a:rPr>
            </a:br>
            <a:r>
              <a:rPr lang="ru-RU" altLang="ru-RU" sz="2400" b="1">
                <a:solidFill>
                  <a:srgbClr val="333399"/>
                </a:solidFill>
              </a:rPr>
              <a:t>Индекс нестационарности</a:t>
            </a:r>
          </a:p>
        </p:txBody>
      </p:sp>
      <p:sp>
        <p:nvSpPr>
          <p:cNvPr id="5735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5735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5735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573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5735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57358" name="Прямоугольник 1"/>
          <p:cNvSpPr>
            <a:spLocks noChangeArrowheads="1"/>
          </p:cNvSpPr>
          <p:nvPr/>
        </p:nvSpPr>
        <p:spPr bwMode="auto">
          <a:xfrm>
            <a:off x="436563" y="5324475"/>
            <a:ext cx="8270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>
                <a:solidFill>
                  <a:schemeClr val="tx1"/>
                </a:solidFill>
              </a:rPr>
              <a:t>Индекс нестационарности показывает, во сколько раз  уровень значимости стационарного критерия согласия превышен для рассматриваемого нестационарного ряда.</a:t>
            </a:r>
          </a:p>
        </p:txBody>
      </p:sp>
      <p:sp>
        <p:nvSpPr>
          <p:cNvPr id="3" name="Прямоугольник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49601" y="3506502"/>
            <a:ext cx="1866858" cy="400110"/>
          </a:xfrm>
          <a:prstGeom prst="rect">
            <a:avLst/>
          </a:prstGeom>
          <a:blipFill>
            <a:blip r:embed="rId3"/>
            <a:stretch>
              <a:fillRect b="-10606"/>
            </a:stretch>
          </a:blipFill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21" name="Прямоугольник 2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17511" y="3502370"/>
            <a:ext cx="1477328" cy="400110"/>
          </a:xfrm>
          <a:prstGeom prst="rect">
            <a:avLst/>
          </a:prstGeom>
          <a:blipFill>
            <a:blip r:embed="rId4"/>
            <a:stretch>
              <a:fillRect b="-18462"/>
            </a:stretch>
          </a:blipFill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22" name="Прямоугольник 2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75124" y="2412254"/>
            <a:ext cx="1362104" cy="400110"/>
          </a:xfrm>
          <a:prstGeom prst="rect">
            <a:avLst/>
          </a:prstGeom>
          <a:blipFill>
            <a:blip r:embed="rId5"/>
            <a:stretch>
              <a:fillRect b="-18462"/>
            </a:stretch>
          </a:blipFill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23" name="Прямоугольник 2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99213" y="2055592"/>
            <a:ext cx="2367636" cy="1090876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64632" y="4495869"/>
            <a:ext cx="1791003" cy="64184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8350" y="6243638"/>
            <a:ext cx="554038" cy="4524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12A8CC8-7BA6-4E30-BE26-A15E0A46E4DC}" type="slidenum">
              <a:rPr lang="ru-RU" altLang="ru-RU" smtClean="0">
                <a:solidFill>
                  <a:schemeClr val="tx1"/>
                </a:solidFill>
              </a:rPr>
              <a:pPr/>
              <a:t>12</a:t>
            </a:fld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3186113"/>
            <a:ext cx="9144000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182688" y="260350"/>
            <a:ext cx="77914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ctr"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1">
                <a:solidFill>
                  <a:srgbClr val="333399"/>
                </a:solidFill>
              </a:rPr>
              <a:t/>
            </a:r>
            <a:br>
              <a:rPr lang="ru-RU" altLang="ru-RU" sz="3200" b="1">
                <a:solidFill>
                  <a:srgbClr val="333399"/>
                </a:solidFill>
              </a:rPr>
            </a:br>
            <a:r>
              <a:rPr lang="ru-RU" altLang="ru-RU" sz="2400" b="1">
                <a:solidFill>
                  <a:srgbClr val="333399"/>
                </a:solidFill>
              </a:rPr>
              <a:t>Пример индекса нестационарности ЭЭГ</a:t>
            </a:r>
          </a:p>
        </p:txBody>
      </p:sp>
      <p:sp>
        <p:nvSpPr>
          <p:cNvPr id="28680" name="Rectangle 7"/>
          <p:cNvSpPr>
            <a:spLocks noChangeArrowheads="1"/>
          </p:cNvSpPr>
          <p:nvPr/>
        </p:nvSpPr>
        <p:spPr bwMode="auto">
          <a:xfrm>
            <a:off x="250825" y="5516563"/>
            <a:ext cx="8424863" cy="1008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ts val="450"/>
              </a:spcBef>
              <a:buSzPct val="90000"/>
              <a:defRPr/>
            </a:pPr>
            <a:r>
              <a:rPr lang="ru-RU" altLang="ru-RU" dirty="0">
                <a:solidFill>
                  <a:srgbClr val="000000"/>
                </a:solidFill>
                <a:latin typeface="+mn-lt"/>
              </a:rPr>
              <a:t>     По данным НМИЦ нейрохирургии им. Н.Н. Бурденко вычислены значения СУС для разных отведений ЭЭГ реальных пациентов и вычислен индекс </a:t>
            </a:r>
            <a:r>
              <a:rPr lang="ru-RU" altLang="ru-RU" dirty="0" err="1">
                <a:solidFill>
                  <a:srgbClr val="000000"/>
                </a:solidFill>
                <a:latin typeface="+mn-lt"/>
              </a:rPr>
              <a:t>нестационарности</a:t>
            </a:r>
            <a:r>
              <a:rPr lang="ru-RU" altLang="ru-RU" dirty="0">
                <a:solidFill>
                  <a:srgbClr val="000000"/>
                </a:solidFill>
                <a:latin typeface="+mn-lt"/>
              </a:rPr>
              <a:t> в зависимости от длины встык-выборок</a:t>
            </a:r>
          </a:p>
        </p:txBody>
      </p:sp>
      <p:pic>
        <p:nvPicPr>
          <p:cNvPr id="59400" name="Picture 11" descr="NSI"/>
          <p:cNvPicPr>
            <a:picLocks noChangeAspect="1" noChangeArrowheads="1"/>
          </p:cNvPicPr>
          <p:nvPr/>
        </p:nvPicPr>
        <p:blipFill>
          <a:blip r:embed="rId3"/>
          <a:srcRect l="4958"/>
          <a:stretch>
            <a:fillRect/>
          </a:stretch>
        </p:blipFill>
        <p:spPr bwMode="auto">
          <a:xfrm>
            <a:off x="1182688" y="1131888"/>
            <a:ext cx="7493000" cy="432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72488" y="6243638"/>
            <a:ext cx="469900" cy="4524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6DAE0F3-7C75-45B3-B05D-6D8C3B86C74C}" type="slidenum">
              <a:rPr lang="ru-RU" altLang="ru-RU" smtClean="0">
                <a:solidFill>
                  <a:schemeClr val="tx1"/>
                </a:solidFill>
              </a:rPr>
              <a:pPr/>
              <a:t>13</a:t>
            </a:fld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3186113"/>
            <a:ext cx="9144000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30288" y="333375"/>
            <a:ext cx="80787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ctr"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1">
                <a:solidFill>
                  <a:srgbClr val="333399"/>
                </a:solidFill>
              </a:rPr>
              <a:t/>
            </a:r>
            <a:br>
              <a:rPr lang="ru-RU" altLang="ru-RU" sz="3200" b="1">
                <a:solidFill>
                  <a:srgbClr val="333399"/>
                </a:solidFill>
              </a:rPr>
            </a:br>
            <a:r>
              <a:rPr lang="ru-RU" altLang="ru-RU" sz="2400" b="1">
                <a:solidFill>
                  <a:srgbClr val="333399"/>
                </a:solidFill>
              </a:rPr>
              <a:t>Стационарность распределения СУС</a:t>
            </a:r>
          </a:p>
        </p:txBody>
      </p:sp>
      <p:sp>
        <p:nvSpPr>
          <p:cNvPr id="61447" name="Rectangle 8"/>
          <p:cNvSpPr>
            <a:spLocks noChangeArrowheads="1"/>
          </p:cNvSpPr>
          <p:nvPr/>
        </p:nvSpPr>
        <p:spPr bwMode="auto">
          <a:xfrm>
            <a:off x="0" y="3062288"/>
            <a:ext cx="9144000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61448" name="Rectangle 11"/>
          <p:cNvSpPr>
            <a:spLocks noChangeArrowheads="1"/>
          </p:cNvSpPr>
          <p:nvPr/>
        </p:nvSpPr>
        <p:spPr bwMode="auto">
          <a:xfrm>
            <a:off x="0" y="3200400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pic>
        <p:nvPicPr>
          <p:cNvPr id="61449" name="Picture 16" descr="4_5"/>
          <p:cNvPicPr>
            <a:picLocks noChangeAspect="1" noChangeArrowheads="1"/>
          </p:cNvPicPr>
          <p:nvPr/>
        </p:nvPicPr>
        <p:blipFill>
          <a:blip r:embed="rId3"/>
          <a:srcRect l="5460" r="4974"/>
          <a:stretch>
            <a:fillRect/>
          </a:stretch>
        </p:blipFill>
        <p:spPr bwMode="auto">
          <a:xfrm>
            <a:off x="1331913" y="1268413"/>
            <a:ext cx="71405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0" name="Прямоугольник 1"/>
          <p:cNvSpPr>
            <a:spLocks noChangeArrowheads="1"/>
          </p:cNvSpPr>
          <p:nvPr/>
        </p:nvSpPr>
        <p:spPr bwMode="auto">
          <a:xfrm>
            <a:off x="558800" y="5059363"/>
            <a:ext cx="80264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>
                <a:solidFill>
                  <a:schemeClr val="tx1"/>
                </a:solidFill>
              </a:rPr>
              <a:t>Выяснилось, что для нестационарного ряда ЭЭГ распределение СУС для встык-выборок 5 тыс в окнах начиная с 20 тыс данных стационарно. Расстояние между ВФР СУС по выборкам длин 50, 100 и т.д. точек равно стационарному критерию. Это эмпирически найденный нетривиальный статистический закон сохранения.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4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45500" y="6243638"/>
            <a:ext cx="496888" cy="4524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47CF41D-84A3-4BC1-BE3E-3872A12BF736}" type="slidenum">
              <a:rPr lang="ru-RU" altLang="ru-RU" smtClean="0">
                <a:solidFill>
                  <a:schemeClr val="tx1"/>
                </a:solidFill>
              </a:rPr>
              <a:pPr/>
              <a:t>14</a:t>
            </a:fld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31755" name="Rectangle 2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1756" name="Rectangle 3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1757" name="Rectangle 4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1758" name="Rectangle 5"/>
          <p:cNvSpPr>
            <a:spLocks noChangeArrowheads="1"/>
          </p:cNvSpPr>
          <p:nvPr/>
        </p:nvSpPr>
        <p:spPr bwMode="auto">
          <a:xfrm>
            <a:off x="0" y="3186113"/>
            <a:ext cx="9144000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1759" name="Text Box 6"/>
          <p:cNvSpPr txBox="1">
            <a:spLocks noChangeArrowheads="1"/>
          </p:cNvSpPr>
          <p:nvPr/>
        </p:nvSpPr>
        <p:spPr bwMode="auto">
          <a:xfrm>
            <a:off x="1042988" y="333375"/>
            <a:ext cx="80787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ctr"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1">
                <a:solidFill>
                  <a:srgbClr val="333399"/>
                </a:solidFill>
              </a:rPr>
              <a:t/>
            </a:r>
            <a:br>
              <a:rPr lang="ru-RU" altLang="ru-RU" sz="3200" b="1">
                <a:solidFill>
                  <a:srgbClr val="333399"/>
                </a:solidFill>
              </a:rPr>
            </a:br>
            <a:r>
              <a:rPr lang="ru-RU" altLang="ru-RU" sz="2400" b="1">
                <a:solidFill>
                  <a:srgbClr val="333399"/>
                </a:solidFill>
              </a:rPr>
              <a:t>Зависимость среднего СУС от числа эпизодов</a:t>
            </a:r>
          </a:p>
        </p:txBody>
      </p:sp>
      <p:sp>
        <p:nvSpPr>
          <p:cNvPr id="31760" name="Rectangle 7"/>
          <p:cNvSpPr>
            <a:spLocks noChangeArrowheads="1"/>
          </p:cNvSpPr>
          <p:nvPr/>
        </p:nvSpPr>
        <p:spPr bwMode="auto">
          <a:xfrm>
            <a:off x="957263" y="5697538"/>
            <a:ext cx="7488237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39725">
              <a:spcBef>
                <a:spcPts val="475"/>
              </a:spcBef>
              <a:buSzPct val="9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altLang="ru-RU" sz="19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1761" name="Picture 10" descr="4_6"/>
          <p:cNvPicPr>
            <a:picLocks noChangeAspect="1" noChangeArrowheads="1"/>
          </p:cNvPicPr>
          <p:nvPr/>
        </p:nvPicPr>
        <p:blipFill>
          <a:blip r:embed="rId4"/>
          <a:srcRect l="6149"/>
          <a:stretch>
            <a:fillRect/>
          </a:stretch>
        </p:blipFill>
        <p:spPr bwMode="auto">
          <a:xfrm>
            <a:off x="1331913" y="1268413"/>
            <a:ext cx="7466012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6370638" y="5203825"/>
          <a:ext cx="16033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2" name="Формула" r:id="rId5" imgW="1167893" imgH="431613" progId="Equation.3">
                  <p:embed/>
                </p:oleObj>
              </mc:Choice>
              <mc:Fallback>
                <p:oleObj name="Формула" r:id="rId5" imgW="1167893" imgH="431613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0638" y="5203825"/>
                        <a:ext cx="1603375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611188" y="5156200"/>
          <a:ext cx="52292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" name="Формула" r:id="rId7" imgW="4406900" imgH="482600" progId="Equation.3">
                  <p:embed/>
                </p:oleObj>
              </mc:Choice>
              <mc:Fallback>
                <p:oleObj name="Формула" r:id="rId7" imgW="4406900" imgH="482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156200"/>
                        <a:ext cx="5229225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4" name="Прямоугольник 1"/>
          <p:cNvSpPr>
            <a:spLocks noChangeArrowheads="1"/>
          </p:cNvSpPr>
          <p:nvPr/>
        </p:nvSpPr>
        <p:spPr bwMode="auto">
          <a:xfrm>
            <a:off x="503238" y="5732463"/>
            <a:ext cx="8137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>
                <a:solidFill>
                  <a:schemeClr val="tx1"/>
                </a:solidFill>
              </a:rPr>
              <a:t>Нормированное среднее значение СУС ведет себя в соответствии с ЦПТ для стационарных распределений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8350" y="6243638"/>
            <a:ext cx="554038" cy="4524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41DC758-E3BC-40DA-8697-F254F18FD117}" type="slidenum">
              <a:rPr lang="ru-RU" altLang="ru-RU" smtClean="0">
                <a:solidFill>
                  <a:schemeClr val="tx1"/>
                </a:solidFill>
              </a:rPr>
              <a:pPr/>
              <a:t>15</a:t>
            </a:fld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3186113"/>
            <a:ext cx="9144000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900113" y="271463"/>
            <a:ext cx="8078787" cy="63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ctr"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1" dirty="0">
                <a:solidFill>
                  <a:srgbClr val="333399"/>
                </a:solidFill>
              </a:rPr>
              <a:t/>
            </a:r>
            <a:br>
              <a:rPr lang="ru-RU" altLang="ru-RU" sz="3200" b="1" dirty="0">
                <a:solidFill>
                  <a:srgbClr val="333399"/>
                </a:solidFill>
              </a:rPr>
            </a:br>
            <a:r>
              <a:rPr lang="ru-RU" altLang="ru-RU" sz="2400" b="1" dirty="0">
                <a:solidFill>
                  <a:srgbClr val="333399"/>
                </a:solidFill>
              </a:rPr>
              <a:t>Стационарное распределение </a:t>
            </a:r>
            <a:r>
              <a:rPr lang="ru-RU" altLang="ru-RU" sz="2400" b="1" dirty="0" err="1">
                <a:solidFill>
                  <a:srgbClr val="333399"/>
                </a:solidFill>
              </a:rPr>
              <a:t>СУС</a:t>
            </a:r>
            <a:endParaRPr lang="ru-RU" altLang="ru-RU" sz="2400" b="1" dirty="0">
              <a:solidFill>
                <a:srgbClr val="333399"/>
              </a:solidFill>
            </a:endParaRPr>
          </a:p>
        </p:txBody>
      </p:sp>
      <p:sp>
        <p:nvSpPr>
          <p:cNvPr id="6656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6656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pic>
        <p:nvPicPr>
          <p:cNvPr id="66569" name="Picture 2" descr="4_7"/>
          <p:cNvPicPr>
            <a:picLocks noChangeAspect="1" noChangeArrowheads="1"/>
          </p:cNvPicPr>
          <p:nvPr/>
        </p:nvPicPr>
        <p:blipFill>
          <a:blip r:embed="rId3"/>
          <a:srcRect l="6638"/>
          <a:stretch>
            <a:fillRect/>
          </a:stretch>
        </p:blipFill>
        <p:spPr bwMode="auto">
          <a:xfrm>
            <a:off x="971600" y="1095958"/>
            <a:ext cx="7777113" cy="406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0" name="Прямоугольник 1"/>
          <p:cNvSpPr>
            <a:spLocks noChangeArrowheads="1"/>
          </p:cNvSpPr>
          <p:nvPr/>
        </p:nvSpPr>
        <p:spPr bwMode="auto">
          <a:xfrm>
            <a:off x="323850" y="5187950"/>
            <a:ext cx="842486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>
                <a:solidFill>
                  <a:schemeClr val="tx1"/>
                </a:solidFill>
              </a:rPr>
              <a:t>Плотность распределения СУС для нормального состояния пациента. Длина эпизода 60 тыс., длина встык-выборки (сэмпла) 5 тыс. Тестирование показало, что приступу эпилепсии всегда предшествует эпизод, СУС которого превышает уровень нормального состояния. Ошибка ложной тревоги равна значению СУС всего фрагмента нормального состояния.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8350" y="6243638"/>
            <a:ext cx="554038" cy="4524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FB9C8DA-0B55-4E9A-82F7-8805C715CCD5}" type="slidenum">
              <a:rPr lang="ru-RU" altLang="ru-RU" smtClean="0">
                <a:solidFill>
                  <a:schemeClr val="tx1"/>
                </a:solidFill>
              </a:rPr>
              <a:pPr/>
              <a:t>16</a:t>
            </a:fld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1187450" y="127000"/>
            <a:ext cx="779145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ctr"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1">
                <a:solidFill>
                  <a:srgbClr val="333399"/>
                </a:solidFill>
              </a:rPr>
              <a:t/>
            </a:r>
            <a:br>
              <a:rPr lang="ru-RU" altLang="ru-RU" sz="3200" b="1">
                <a:solidFill>
                  <a:srgbClr val="333399"/>
                </a:solidFill>
              </a:rPr>
            </a:br>
            <a:r>
              <a:rPr lang="ru-RU" altLang="ru-RU" sz="2400" b="1">
                <a:solidFill>
                  <a:srgbClr val="333399"/>
                </a:solidFill>
              </a:rPr>
              <a:t>Вычислительная задача</a:t>
            </a:r>
          </a:p>
        </p:txBody>
      </p:sp>
      <p:sp>
        <p:nvSpPr>
          <p:cNvPr id="16388" name="Rectangle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95536" y="2204864"/>
            <a:ext cx="8153400" cy="4103687"/>
          </a:xfrm>
          <a:prstGeom prst="rect">
            <a:avLst/>
          </a:prstGeom>
          <a:blipFill>
            <a:blip r:embed="rId3"/>
            <a:stretch>
              <a:fillRect t="-892" r="-748"/>
            </a:stretch>
          </a:blipFill>
          <a:ln>
            <a:noFill/>
          </a:ln>
          <a:effectLst/>
          <a:ex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72200" y="3789040"/>
            <a:ext cx="927818" cy="292388"/>
          </a:xfrm>
          <a:prstGeom prst="rect">
            <a:avLst/>
          </a:prstGeom>
          <a:blipFill>
            <a:blip r:embed="rId4"/>
            <a:stretch>
              <a:fillRect l="-4575" r="-7843" b="-39583"/>
            </a:stretch>
          </a:blipFill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243638"/>
            <a:ext cx="482600" cy="4524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4C0BC15-CFBB-4880-B0C0-E75FBA8EC8A0}" type="slidenum">
              <a:rPr lang="ru-RU" altLang="ru-RU" smtClean="0">
                <a:solidFill>
                  <a:schemeClr val="tx1"/>
                </a:solidFill>
              </a:rPr>
              <a:pPr/>
              <a:t>17</a:t>
            </a:fld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87043" name="Rectangle 2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87044" name="Rectangle 3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87045" name="Rectangle 4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87046" name="Rectangle 5"/>
          <p:cNvSpPr>
            <a:spLocks noChangeArrowheads="1"/>
          </p:cNvSpPr>
          <p:nvPr/>
        </p:nvSpPr>
        <p:spPr bwMode="auto">
          <a:xfrm>
            <a:off x="0" y="3186113"/>
            <a:ext cx="9144000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87047" name="Rectangle 6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755650" y="1911350"/>
            <a:ext cx="77787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39725" algn="just" eaLnBrk="0" hangingPunct="0">
              <a:spcBef>
                <a:spcPts val="8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sz="2000">
                <a:solidFill>
                  <a:schemeClr val="tx1"/>
                </a:solidFill>
              </a:rPr>
              <a:t>    </a:t>
            </a:r>
            <a:r>
              <a:rPr lang="ru-RU" altLang="ru-RU" sz="2000">
                <a:solidFill>
                  <a:schemeClr val="tx2"/>
                </a:solidFill>
              </a:rPr>
              <a:t>Операторнозначная функция </a:t>
            </a:r>
            <a:r>
              <a:rPr lang="en-US" altLang="ru-RU" sz="2000" i="1">
                <a:solidFill>
                  <a:schemeClr val="tx2"/>
                </a:solidFill>
              </a:rPr>
              <a:t>f(t)</a:t>
            </a:r>
            <a:r>
              <a:rPr lang="ru-RU" altLang="ru-RU" sz="2000">
                <a:solidFill>
                  <a:schemeClr val="tx2"/>
                </a:solidFill>
              </a:rPr>
              <a:t>, действующая из некоторой правой полуокрестности нуля на числовой оси в банахово пространство </a:t>
            </a:r>
            <a:r>
              <a:rPr lang="en-US" altLang="ru-RU" sz="2000" i="1">
                <a:solidFill>
                  <a:schemeClr val="tx2"/>
                </a:solidFill>
              </a:rPr>
              <a:t>B</a:t>
            </a:r>
            <a:r>
              <a:rPr lang="ru-RU" altLang="ru-RU" sz="2000">
                <a:solidFill>
                  <a:schemeClr val="tx2"/>
                </a:solidFill>
              </a:rPr>
              <a:t> </a:t>
            </a:r>
            <a:r>
              <a:rPr lang="en-US" altLang="ru-RU" sz="2000">
                <a:solidFill>
                  <a:schemeClr val="tx2"/>
                </a:solidFill>
              </a:rPr>
              <a:t> </a:t>
            </a:r>
            <a:r>
              <a:rPr lang="ru-RU" altLang="ru-RU" sz="2000">
                <a:solidFill>
                  <a:schemeClr val="tx2"/>
                </a:solidFill>
              </a:rPr>
              <a:t>линейных ограниченных операторов, действующих в банаховом пространстве</a:t>
            </a:r>
            <a:r>
              <a:rPr lang="en-US" altLang="ru-RU" sz="2000">
                <a:solidFill>
                  <a:schemeClr val="tx2"/>
                </a:solidFill>
              </a:rPr>
              <a:t> </a:t>
            </a:r>
            <a:r>
              <a:rPr lang="en-US" altLang="ru-RU" sz="2000" i="1">
                <a:solidFill>
                  <a:schemeClr val="tx2"/>
                </a:solidFill>
              </a:rPr>
              <a:t>X</a:t>
            </a:r>
            <a:r>
              <a:rPr lang="ru-RU" altLang="ru-RU" sz="2000">
                <a:solidFill>
                  <a:schemeClr val="tx2"/>
                </a:solidFill>
              </a:rPr>
              <a:t>, называется эквивалентной по Чернову полугруппе </a:t>
            </a:r>
            <a:r>
              <a:rPr lang="en-US" altLang="ru-RU" sz="2000" i="1">
                <a:solidFill>
                  <a:schemeClr val="tx2"/>
                </a:solidFill>
              </a:rPr>
              <a:t>g(t)</a:t>
            </a:r>
            <a:r>
              <a:rPr lang="ru-RU" altLang="ru-RU" sz="2000">
                <a:solidFill>
                  <a:schemeClr val="tx2"/>
                </a:solidFill>
              </a:rPr>
              <a:t>, если</a:t>
            </a:r>
          </a:p>
          <a:p>
            <a:pPr marL="342900" indent="-339725" algn="just" eaLnBrk="0" hangingPunct="0">
              <a:spcBef>
                <a:spcPts val="8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altLang="ru-RU" sz="2000">
              <a:solidFill>
                <a:schemeClr val="tx2"/>
              </a:solidFill>
            </a:endParaRPr>
          </a:p>
          <a:p>
            <a:pPr marL="342900" indent="-339725" algn="just" eaLnBrk="0" hangingPunct="0">
              <a:spcBef>
                <a:spcPts val="8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sz="2000">
                <a:solidFill>
                  <a:schemeClr val="tx1"/>
                </a:solidFill>
              </a:rPr>
              <a:t>    </a:t>
            </a:r>
          </a:p>
          <a:p>
            <a:pPr marL="342900" indent="-339725" algn="just" eaLnBrk="0" hangingPunct="0">
              <a:spcBef>
                <a:spcPts val="8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sz="2000">
                <a:solidFill>
                  <a:schemeClr val="tx1"/>
                </a:solidFill>
              </a:rPr>
              <a:t>    </a:t>
            </a:r>
            <a:endParaRPr lang="en-US" altLang="ru-RU" sz="2000">
              <a:solidFill>
                <a:schemeClr val="tx1"/>
              </a:solidFill>
            </a:endParaRPr>
          </a:p>
          <a:p>
            <a:pPr marL="342900" indent="-339725" algn="just" eaLnBrk="0" hangingPunct="0">
              <a:spcBef>
                <a:spcPts val="8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altLang="ru-RU" sz="2000">
                <a:solidFill>
                  <a:schemeClr val="tx1"/>
                </a:solidFill>
              </a:rPr>
              <a:t>    </a:t>
            </a:r>
            <a:r>
              <a:rPr lang="ru-RU" altLang="ru-RU" sz="2000">
                <a:solidFill>
                  <a:schemeClr val="tx1"/>
                </a:solidFill>
              </a:rPr>
              <a:t>Сильно непрерывная однопараметрическая полугруппа </a:t>
            </a:r>
            <a:r>
              <a:rPr lang="ru-RU" altLang="ru-RU" sz="2000" i="1">
                <a:solidFill>
                  <a:schemeClr val="tx1"/>
                </a:solidFill>
              </a:rPr>
              <a:t>U</a:t>
            </a:r>
            <a:r>
              <a:rPr lang="ru-RU" altLang="ru-RU" sz="2000">
                <a:solidFill>
                  <a:schemeClr val="tx1"/>
                </a:solidFill>
              </a:rPr>
              <a:t> ограниченных линейных преобразований банахова пространства </a:t>
            </a:r>
            <a:r>
              <a:rPr lang="ru-RU" altLang="ru-RU" sz="2000" i="1">
                <a:solidFill>
                  <a:schemeClr val="tx1"/>
                </a:solidFill>
              </a:rPr>
              <a:t>X</a:t>
            </a:r>
            <a:r>
              <a:rPr lang="ru-RU" altLang="ru-RU" sz="2000">
                <a:solidFill>
                  <a:schemeClr val="tx1"/>
                </a:solidFill>
              </a:rPr>
              <a:t> называется обобщенным средним значением случайной полугруппы </a:t>
            </a:r>
            <a:r>
              <a:rPr lang="ru-RU" altLang="ru-RU" sz="2000" i="1">
                <a:solidFill>
                  <a:schemeClr val="tx1"/>
                </a:solidFill>
                <a:sym typeface="Symbol" pitchFamily="18" charset="2"/>
              </a:rPr>
              <a:t></a:t>
            </a:r>
            <a:r>
              <a:rPr lang="ru-RU" altLang="ru-RU" sz="2000">
                <a:solidFill>
                  <a:schemeClr val="tx1"/>
                </a:solidFill>
              </a:rPr>
              <a:t>, если полугруппа </a:t>
            </a:r>
            <a:r>
              <a:rPr lang="ru-RU" altLang="ru-RU" sz="2000" i="1">
                <a:solidFill>
                  <a:schemeClr val="tx1"/>
                </a:solidFill>
              </a:rPr>
              <a:t>U</a:t>
            </a:r>
            <a:r>
              <a:rPr lang="ru-RU" altLang="ru-RU" sz="2000">
                <a:solidFill>
                  <a:schemeClr val="tx1"/>
                </a:solidFill>
              </a:rPr>
              <a:t> </a:t>
            </a:r>
            <a:r>
              <a:rPr lang="en-US" altLang="ru-RU" sz="2000">
                <a:solidFill>
                  <a:schemeClr val="tx1"/>
                </a:solidFill>
              </a:rPr>
              <a:t> </a:t>
            </a:r>
            <a:r>
              <a:rPr lang="ru-RU" altLang="ru-RU" sz="2000">
                <a:solidFill>
                  <a:schemeClr val="tx1"/>
                </a:solidFill>
              </a:rPr>
              <a:t>эквивалентна по Чернову математическому ожиданию </a:t>
            </a:r>
            <a:r>
              <a:rPr lang="en-US" altLang="ru-RU" sz="2000">
                <a:solidFill>
                  <a:schemeClr val="tx1"/>
                </a:solidFill>
              </a:rPr>
              <a:t>M</a:t>
            </a:r>
            <a:r>
              <a:rPr lang="ru-RU" altLang="ru-RU" sz="2000" b="1" i="1">
                <a:solidFill>
                  <a:schemeClr val="tx1"/>
                </a:solidFill>
                <a:sym typeface="Symbol" pitchFamily="18" charset="2"/>
              </a:rPr>
              <a:t></a:t>
            </a:r>
            <a:r>
              <a:rPr lang="ru-RU" altLang="ru-RU" sz="200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87049" name="Rectangle 10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87050" name="Text Box 12"/>
          <p:cNvSpPr txBox="1">
            <a:spLocks noChangeArrowheads="1"/>
          </p:cNvSpPr>
          <p:nvPr/>
        </p:nvSpPr>
        <p:spPr bwMode="auto">
          <a:xfrm>
            <a:off x="1187450" y="127000"/>
            <a:ext cx="77914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ctr"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1">
                <a:solidFill>
                  <a:srgbClr val="333399"/>
                </a:solidFill>
              </a:rPr>
              <a:t/>
            </a:r>
            <a:br>
              <a:rPr lang="ru-RU" altLang="ru-RU" sz="3200" b="1">
                <a:solidFill>
                  <a:srgbClr val="333399"/>
                </a:solidFill>
              </a:rPr>
            </a:br>
            <a:r>
              <a:rPr lang="ru-RU" altLang="ru-RU" sz="2400" b="1">
                <a:solidFill>
                  <a:srgbClr val="333399"/>
                </a:solidFill>
              </a:rPr>
              <a:t>Эквивалентность по Чернову</a:t>
            </a:r>
          </a:p>
        </p:txBody>
      </p:sp>
      <p:sp>
        <p:nvSpPr>
          <p:cNvPr id="87051" name="Rectangle 15"/>
          <p:cNvSpPr>
            <a:spLocks noChangeArrowheads="1"/>
          </p:cNvSpPr>
          <p:nvPr/>
        </p:nvSpPr>
        <p:spPr bwMode="auto">
          <a:xfrm>
            <a:off x="0" y="2900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8705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200">
                <a:cs typeface="Times New Roman" pitchFamily="18" charset="0"/>
              </a:rPr>
              <a:t>                                             </a:t>
            </a:r>
            <a:endParaRPr lang="ru-RU" altLang="ru-RU"/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45796" y="3990345"/>
            <a:ext cx="926344" cy="307777"/>
          </a:xfrm>
          <a:prstGeom prst="rect">
            <a:avLst/>
          </a:prstGeom>
          <a:blipFill>
            <a:blip r:embed="rId3"/>
            <a:stretch>
              <a:fillRect l="-4605" r="-3947" b="-10000"/>
            </a:stretch>
          </a:blipFill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7" name="Text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19872" y="3664936"/>
            <a:ext cx="4540345" cy="103092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0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8350" y="6243638"/>
            <a:ext cx="554038" cy="4524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8C9F422-6308-4CB0-BAAE-FA8C5900B442}" type="slidenum">
              <a:rPr lang="ru-RU" altLang="ru-RU" smtClean="0">
                <a:solidFill>
                  <a:schemeClr val="tx1"/>
                </a:solidFill>
              </a:rPr>
              <a:pPr/>
              <a:t>18</a:t>
            </a:fld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19541" name="Rectangle 3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9542" name="Rectangle 4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9543" name="Rectangle 6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9544" name="Rectangle 8"/>
          <p:cNvSpPr>
            <a:spLocks noChangeArrowheads="1"/>
          </p:cNvSpPr>
          <p:nvPr/>
        </p:nvSpPr>
        <p:spPr bwMode="auto">
          <a:xfrm>
            <a:off x="0" y="3309938"/>
            <a:ext cx="9144000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9545" name="Rectangle 10"/>
          <p:cNvSpPr>
            <a:spLocks noChangeArrowheads="1"/>
          </p:cNvSpPr>
          <p:nvPr/>
        </p:nvSpPr>
        <p:spPr bwMode="auto">
          <a:xfrm>
            <a:off x="0" y="3309938"/>
            <a:ext cx="9144000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9546" name="Text Box 12"/>
          <p:cNvSpPr txBox="1">
            <a:spLocks noChangeArrowheads="1"/>
          </p:cNvSpPr>
          <p:nvPr/>
        </p:nvSpPr>
        <p:spPr bwMode="auto">
          <a:xfrm>
            <a:off x="1187450" y="127000"/>
            <a:ext cx="77914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ctr"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1">
                <a:solidFill>
                  <a:srgbClr val="333399"/>
                </a:solidFill>
              </a:rPr>
              <a:t/>
            </a:r>
            <a:br>
              <a:rPr lang="ru-RU" altLang="ru-RU" sz="3200" b="1">
                <a:solidFill>
                  <a:srgbClr val="333399"/>
                </a:solidFill>
              </a:rPr>
            </a:br>
            <a:r>
              <a:rPr lang="ru-RU" altLang="ru-RU" sz="2400" b="1">
                <a:solidFill>
                  <a:srgbClr val="333399"/>
                </a:solidFill>
              </a:rPr>
              <a:t>Вычисление эквивалентного СУС</a:t>
            </a:r>
          </a:p>
        </p:txBody>
      </p:sp>
      <p:sp>
        <p:nvSpPr>
          <p:cNvPr id="1954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9548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954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graphicFrame>
        <p:nvGraphicFramePr>
          <p:cNvPr id="19536" name="Object 80"/>
          <p:cNvGraphicFramePr>
            <a:graphicFrameLocks noChangeAspect="1"/>
          </p:cNvGraphicFramePr>
          <p:nvPr/>
        </p:nvGraphicFramePr>
        <p:xfrm>
          <a:off x="2987675" y="3241675"/>
          <a:ext cx="30972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1" name="Формула" r:id="rId4" imgW="2209800" imgH="508000" progId="Equation.3">
                  <p:embed/>
                </p:oleObj>
              </mc:Choice>
              <mc:Fallback>
                <p:oleObj name="Формула" r:id="rId4" imgW="2209800" imgH="508000" progId="Equation.3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241675"/>
                        <a:ext cx="309721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50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graphicFrame>
        <p:nvGraphicFramePr>
          <p:cNvPr id="19537" name="Object 81"/>
          <p:cNvGraphicFramePr>
            <a:graphicFrameLocks noChangeAspect="1"/>
          </p:cNvGraphicFramePr>
          <p:nvPr/>
        </p:nvGraphicFramePr>
        <p:xfrm>
          <a:off x="3327400" y="4562475"/>
          <a:ext cx="20034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2" name="Формула" r:id="rId6" imgW="1422400" imgH="419100" progId="Equation.3">
                  <p:embed/>
                </p:oleObj>
              </mc:Choice>
              <mc:Fallback>
                <p:oleObj name="Формула" r:id="rId6" imgW="1422400" imgH="419100" progId="Equation.3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4562475"/>
                        <a:ext cx="2003425" cy="59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51" name="Text Box 2"/>
          <p:cNvSpPr txBox="1">
            <a:spLocks noChangeArrowheads="1"/>
          </p:cNvSpPr>
          <p:nvPr/>
        </p:nvSpPr>
        <p:spPr bwMode="auto">
          <a:xfrm>
            <a:off x="684213" y="4081463"/>
            <a:ext cx="8485187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39725" eaLnBrk="0" hangingPunct="0">
              <a:spcBef>
                <a:spcPts val="8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>
                <a:solidFill>
                  <a:srgbClr val="000000"/>
                </a:solidFill>
              </a:rPr>
              <a:t>Рассмотрим среднее распределение расстояний:</a:t>
            </a:r>
          </a:p>
          <a:p>
            <a:pPr marL="342900" indent="-339725" eaLnBrk="0" hangingPunct="0">
              <a:spcBef>
                <a:spcPts val="8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552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graphicFrame>
        <p:nvGraphicFramePr>
          <p:cNvPr id="19538" name="Object 82"/>
          <p:cNvGraphicFramePr>
            <a:graphicFrameLocks noChangeAspect="1"/>
          </p:cNvGraphicFramePr>
          <p:nvPr/>
        </p:nvGraphicFramePr>
        <p:xfrm>
          <a:off x="3351213" y="5408613"/>
          <a:ext cx="1838325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3" name="Формула" r:id="rId8" imgW="1219200" imgH="457200" progId="Equation.3">
                  <p:embed/>
                </p:oleObj>
              </mc:Choice>
              <mc:Fallback>
                <p:oleObj name="Формула" r:id="rId8" imgW="1219200" imgH="457200" progId="Equation.3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5408613"/>
                        <a:ext cx="1838325" cy="68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53" name="Text Box 2"/>
          <p:cNvSpPr txBox="1">
            <a:spLocks noChangeArrowheads="1"/>
          </p:cNvSpPr>
          <p:nvPr/>
        </p:nvSpPr>
        <p:spPr bwMode="auto">
          <a:xfrm>
            <a:off x="700088" y="5143500"/>
            <a:ext cx="85566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39725" eaLnBrk="0" hangingPunct="0">
              <a:spcBef>
                <a:spcPts val="8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>
                <a:solidFill>
                  <a:srgbClr val="000000"/>
                </a:solidFill>
              </a:rPr>
              <a:t>Тогда</a:t>
            </a:r>
          </a:p>
        </p:txBody>
      </p:sp>
      <p:sp>
        <p:nvSpPr>
          <p:cNvPr id="19554" name="Прямоугольник 1"/>
          <p:cNvSpPr>
            <a:spLocks noChangeArrowheads="1"/>
          </p:cNvSpPr>
          <p:nvPr/>
        </p:nvSpPr>
        <p:spPr bwMode="auto">
          <a:xfrm>
            <a:off x="684213" y="2790825"/>
            <a:ext cx="7383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>
                <a:solidFill>
                  <a:schemeClr val="tx1"/>
                </a:solidFill>
              </a:rPr>
              <a:t>Тогда существует эквивалентный по Чернову уровень значимости:</a:t>
            </a: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55576" y="2409000"/>
            <a:ext cx="1999522" cy="276999"/>
          </a:xfrm>
          <a:prstGeom prst="rect">
            <a:avLst/>
          </a:prstGeom>
          <a:blipFill>
            <a:blip r:embed="rId10"/>
            <a:stretch>
              <a:fillRect l="-2134" r="-3354" b="-36957"/>
            </a:stretch>
          </a:blipFill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25" name="TextBox 2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85781" y="2408304"/>
            <a:ext cx="1172437" cy="276999"/>
          </a:xfrm>
          <a:prstGeom prst="rect">
            <a:avLst/>
          </a:prstGeom>
          <a:blipFill>
            <a:blip r:embed="rId11"/>
            <a:stretch>
              <a:fillRect l="-3646" b="-19565"/>
            </a:stretch>
          </a:blipFill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26" name="TextBox 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93776" y="2408304"/>
            <a:ext cx="1915268" cy="276999"/>
          </a:xfrm>
          <a:prstGeom prst="rect">
            <a:avLst/>
          </a:prstGeom>
          <a:blipFill>
            <a:blip r:embed="rId12"/>
            <a:stretch>
              <a:fillRect l="-637" r="-955" b="-21739"/>
            </a:stretch>
          </a:blipFill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9558" name="Прямоугольник 1"/>
          <p:cNvSpPr>
            <a:spLocks noChangeArrowheads="1"/>
          </p:cNvSpPr>
          <p:nvPr/>
        </p:nvSpPr>
        <p:spPr bwMode="auto">
          <a:xfrm>
            <a:off x="900113" y="700088"/>
            <a:ext cx="7920037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700">
                <a:solidFill>
                  <a:schemeClr val="tx1"/>
                </a:solidFill>
              </a:rPr>
              <a:t>Согласно определению СУС, он удовлетворяет условиям теоремы Чернова: значение в нуле равно 1, производная в нуле конечна. Тогда можно попробовать сократить вычисления при переборе длин фрагментов и сэмплов, вычислив один раз точный СУС для минимального сэмпла, и затем рассмотреть вместо точного СУС на большом фрагменте эквивалентное по Чернову значение, отвечающее совокупности СУС минимальных сэмплов.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8350" y="6243638"/>
            <a:ext cx="554038" cy="4524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262334E-224B-44ED-9E58-BADEE476BC4B}" type="slidenum">
              <a:rPr lang="ru-RU" altLang="ru-RU" smtClean="0">
                <a:solidFill>
                  <a:schemeClr val="tx1"/>
                </a:solidFill>
              </a:rPr>
              <a:pPr/>
              <a:t>19</a:t>
            </a:fld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94211" name="Rectangle 2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94212" name="Rectangle 3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94213" name="Rectangle 4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94214" name="Rectangle 5"/>
          <p:cNvSpPr>
            <a:spLocks noChangeArrowheads="1"/>
          </p:cNvSpPr>
          <p:nvPr/>
        </p:nvSpPr>
        <p:spPr bwMode="auto">
          <a:xfrm>
            <a:off x="0" y="3186113"/>
            <a:ext cx="9144000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94215" name="Text Box 6"/>
          <p:cNvSpPr txBox="1">
            <a:spLocks noChangeArrowheads="1"/>
          </p:cNvSpPr>
          <p:nvPr/>
        </p:nvSpPr>
        <p:spPr bwMode="auto">
          <a:xfrm>
            <a:off x="1168400" y="466725"/>
            <a:ext cx="77914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ctr"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>
                <a:solidFill>
                  <a:srgbClr val="333399"/>
                </a:solidFill>
              </a:rPr>
              <a:t/>
            </a:r>
            <a:br>
              <a:rPr lang="ru-RU" altLang="ru-RU" sz="2400" b="1">
                <a:solidFill>
                  <a:srgbClr val="333399"/>
                </a:solidFill>
              </a:rPr>
            </a:br>
            <a:r>
              <a:rPr lang="ru-RU" altLang="ru-RU" sz="2400" b="1">
                <a:solidFill>
                  <a:srgbClr val="333399"/>
                </a:solidFill>
              </a:rPr>
              <a:t>Пример вычисления СУС для ряда ЭЭГ</a:t>
            </a:r>
          </a:p>
        </p:txBody>
      </p:sp>
      <p:sp>
        <p:nvSpPr>
          <p:cNvPr id="9421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pic>
        <p:nvPicPr>
          <p:cNvPr id="94217" name="Picture 9" descr="4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138" y="2079625"/>
            <a:ext cx="5999162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8" name="Picture 11" descr="4_8"/>
          <p:cNvPicPr>
            <a:picLocks noChangeAspect="1" noChangeArrowheads="1"/>
          </p:cNvPicPr>
          <p:nvPr/>
        </p:nvPicPr>
        <p:blipFill>
          <a:blip r:embed="rId4"/>
          <a:srcRect l="5383" t="3166"/>
          <a:stretch>
            <a:fillRect/>
          </a:stretch>
        </p:blipFill>
        <p:spPr bwMode="auto">
          <a:xfrm>
            <a:off x="574675" y="1773238"/>
            <a:ext cx="82042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9" name="Прямоугольник 1"/>
          <p:cNvSpPr>
            <a:spLocks noChangeArrowheads="1"/>
          </p:cNvSpPr>
          <p:nvPr/>
        </p:nvSpPr>
        <p:spPr bwMode="auto">
          <a:xfrm>
            <a:off x="574675" y="6064250"/>
            <a:ext cx="7885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dirty="0">
                <a:solidFill>
                  <a:schemeClr val="tx1"/>
                </a:solidFill>
              </a:rPr>
              <a:t>Последовательность </a:t>
            </a:r>
            <a:r>
              <a:rPr lang="ru-RU" dirty="0" err="1">
                <a:solidFill>
                  <a:schemeClr val="tx1"/>
                </a:solidFill>
              </a:rPr>
              <a:t>СУС</a:t>
            </a:r>
            <a:r>
              <a:rPr lang="ru-RU" dirty="0">
                <a:solidFill>
                  <a:schemeClr val="tx1"/>
                </a:solidFill>
              </a:rPr>
              <a:t> в окне 60 </a:t>
            </a:r>
            <a:r>
              <a:rPr lang="ru-RU" dirty="0" err="1">
                <a:solidFill>
                  <a:schemeClr val="tx1"/>
                </a:solidFill>
              </a:rPr>
              <a:t>тыс</a:t>
            </a:r>
            <a:r>
              <a:rPr lang="ru-RU" dirty="0">
                <a:solidFill>
                  <a:schemeClr val="tx1"/>
                </a:solidFill>
              </a:rPr>
              <a:t> по встык-выборкам длины 5 </a:t>
            </a:r>
            <a:r>
              <a:rPr lang="ru-RU" dirty="0" err="1">
                <a:solidFill>
                  <a:schemeClr val="tx1"/>
                </a:solidFill>
              </a:rPr>
              <a:t>тыс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50250" y="6243638"/>
            <a:ext cx="592138" cy="4524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4F26A52-7FC4-4493-AECF-2B041CD0FB43}" type="slidenum">
              <a:rPr lang="ru-RU" altLang="ru-RU" smtClean="0">
                <a:solidFill>
                  <a:schemeClr val="tx1"/>
                </a:solidFill>
              </a:rPr>
              <a:pPr/>
              <a:t>2</a:t>
            </a:fld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1150938" y="214313"/>
            <a:ext cx="7791450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ctr"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>
                <a:solidFill>
                  <a:srgbClr val="333399"/>
                </a:solidFill>
              </a:rPr>
              <a:t>Подход к моделированию разладки в нестационарных временных рядах</a:t>
            </a:r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684213" y="1989138"/>
            <a:ext cx="766603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606425" indent="-606425" algn="just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tabLst>
                <a:tab pos="606425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  <a:tab pos="9590088" algn="l"/>
              </a:tabLst>
            </a:pPr>
            <a:r>
              <a:rPr lang="ru-RU" altLang="ru-RU" sz="1600" dirty="0">
                <a:solidFill>
                  <a:srgbClr val="000000"/>
                </a:solidFill>
              </a:rPr>
              <a:t>Формулировка проблемы: </a:t>
            </a:r>
            <a:r>
              <a:rPr lang="ru-RU" altLang="ru-RU" sz="1600" dirty="0" smtClean="0">
                <a:solidFill>
                  <a:srgbClr val="000000"/>
                </a:solidFill>
              </a:rPr>
              <a:t>если выборочная </a:t>
            </a:r>
            <a:r>
              <a:rPr lang="ru-RU" altLang="ru-RU" sz="1600" dirty="0">
                <a:solidFill>
                  <a:srgbClr val="000000"/>
                </a:solidFill>
              </a:rPr>
              <a:t>функция распределения ряда </a:t>
            </a:r>
            <a:r>
              <a:rPr lang="ru-RU" altLang="ru-RU" sz="1600" dirty="0" err="1">
                <a:solidFill>
                  <a:srgbClr val="000000"/>
                </a:solidFill>
              </a:rPr>
              <a:t>нестационарна</a:t>
            </a:r>
            <a:r>
              <a:rPr lang="ru-RU" altLang="ru-RU" sz="1600" dirty="0">
                <a:solidFill>
                  <a:srgbClr val="000000"/>
                </a:solidFill>
              </a:rPr>
              <a:t>, то </a:t>
            </a:r>
            <a:r>
              <a:rPr lang="ru-RU" altLang="ru-RU" sz="1600" dirty="0" smtClean="0">
                <a:solidFill>
                  <a:srgbClr val="000000"/>
                </a:solidFill>
              </a:rPr>
              <a:t>для индикации смены состояния системы следует </a:t>
            </a:r>
            <a:r>
              <a:rPr lang="ru-RU" altLang="ru-RU" sz="1600" dirty="0">
                <a:solidFill>
                  <a:srgbClr val="000000"/>
                </a:solidFill>
              </a:rPr>
              <a:t>разработать непараметрический критерий </a:t>
            </a:r>
            <a:r>
              <a:rPr lang="ru-RU" altLang="ru-RU" sz="1600" dirty="0" err="1">
                <a:solidFill>
                  <a:srgbClr val="000000"/>
                </a:solidFill>
              </a:rPr>
              <a:t>разладки</a:t>
            </a:r>
            <a:r>
              <a:rPr lang="ru-RU" altLang="ru-RU" sz="1600" dirty="0">
                <a:solidFill>
                  <a:srgbClr val="000000"/>
                </a:solidFill>
              </a:rPr>
              <a:t>.</a:t>
            </a:r>
          </a:p>
          <a:p>
            <a:pPr marL="606425" indent="-606425" algn="just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tabLst>
                <a:tab pos="606425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  <a:tab pos="9590088" algn="l"/>
              </a:tabLst>
            </a:pPr>
            <a:r>
              <a:rPr lang="ru-RU" altLang="ru-RU" sz="1600" dirty="0" err="1">
                <a:solidFill>
                  <a:srgbClr val="000000"/>
                </a:solidFill>
              </a:rPr>
              <a:t>Разладкой</a:t>
            </a:r>
            <a:r>
              <a:rPr lang="ru-RU" altLang="ru-RU" sz="1600" dirty="0">
                <a:solidFill>
                  <a:srgbClr val="000000"/>
                </a:solidFill>
              </a:rPr>
              <a:t> в нестационарном случае будем называть изменение уровня </a:t>
            </a:r>
            <a:r>
              <a:rPr lang="ru-RU" altLang="ru-RU" sz="1600" dirty="0" err="1">
                <a:solidFill>
                  <a:srgbClr val="000000"/>
                </a:solidFill>
              </a:rPr>
              <a:t>нестационарности</a:t>
            </a:r>
            <a:r>
              <a:rPr lang="ru-RU" altLang="ru-RU" sz="1600" dirty="0">
                <a:solidFill>
                  <a:srgbClr val="000000"/>
                </a:solidFill>
              </a:rPr>
              <a:t> временного ряда, для чего требуется проводить двумерный анализ этого индикатора – в зависимости от длины окна фрагмента наблюдения (т.е. эпизода) и от количества входящих в это окно встык-выборок (</a:t>
            </a:r>
            <a:r>
              <a:rPr lang="ru-RU" altLang="ru-RU" sz="1600" dirty="0" err="1">
                <a:solidFill>
                  <a:srgbClr val="000000"/>
                </a:solidFill>
              </a:rPr>
              <a:t>сэмплов</a:t>
            </a:r>
            <a:r>
              <a:rPr lang="ru-RU" altLang="ru-RU" sz="1600" dirty="0">
                <a:solidFill>
                  <a:srgbClr val="000000"/>
                </a:solidFill>
              </a:rPr>
              <a:t>), распределение расстояний между которыми и формирует индикатор уровня </a:t>
            </a:r>
            <a:r>
              <a:rPr lang="ru-RU" altLang="ru-RU" sz="1600" dirty="0" err="1">
                <a:solidFill>
                  <a:srgbClr val="000000"/>
                </a:solidFill>
              </a:rPr>
              <a:t>нестационарности</a:t>
            </a:r>
            <a:r>
              <a:rPr lang="ru-RU" altLang="ru-RU" sz="1600" dirty="0">
                <a:solidFill>
                  <a:srgbClr val="000000"/>
                </a:solidFill>
              </a:rPr>
              <a:t> ряда.</a:t>
            </a:r>
          </a:p>
          <a:p>
            <a:pPr marL="606425" indent="-606425" algn="just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tabLst>
                <a:tab pos="606425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  <a:tab pos="9590088" algn="l"/>
              </a:tabLst>
            </a:pPr>
            <a:r>
              <a:rPr lang="ru-RU" altLang="ru-RU" sz="1600" dirty="0">
                <a:solidFill>
                  <a:srgbClr val="000000"/>
                </a:solidFill>
              </a:rPr>
              <a:t>Гипотеза: существуют процессы, порождаемые физическими системами, для которых смена режима функционирования выражается в изменении уровня </a:t>
            </a:r>
            <a:r>
              <a:rPr lang="ru-RU" altLang="ru-RU" sz="1600" dirty="0" err="1">
                <a:solidFill>
                  <a:srgbClr val="000000"/>
                </a:solidFill>
              </a:rPr>
              <a:t>нестационарности</a:t>
            </a:r>
            <a:r>
              <a:rPr lang="ru-RU" altLang="ru-RU" sz="1600" dirty="0">
                <a:solidFill>
                  <a:srgbClr val="000000"/>
                </a:solidFill>
              </a:rPr>
              <a:t> значений наблюдаемого критического параметра. Например, распределение данных ЭЭГ </a:t>
            </a:r>
            <a:r>
              <a:rPr lang="ru-RU" altLang="ru-RU" sz="1600" dirty="0" err="1">
                <a:solidFill>
                  <a:srgbClr val="000000"/>
                </a:solidFill>
              </a:rPr>
              <a:t>нестационарно</a:t>
            </a:r>
            <a:r>
              <a:rPr lang="ru-RU" altLang="ru-RU" sz="1600" dirty="0">
                <a:solidFill>
                  <a:srgbClr val="000000"/>
                </a:solidFill>
              </a:rPr>
              <a:t>, но в «нормальном» состоянии уровень </a:t>
            </a:r>
            <a:r>
              <a:rPr lang="ru-RU" altLang="ru-RU" sz="1600" dirty="0" err="1">
                <a:solidFill>
                  <a:srgbClr val="000000"/>
                </a:solidFill>
              </a:rPr>
              <a:t>нестационарности</a:t>
            </a:r>
            <a:r>
              <a:rPr lang="ru-RU" altLang="ru-RU" sz="1600" dirty="0">
                <a:solidFill>
                  <a:srgbClr val="000000"/>
                </a:solidFill>
              </a:rPr>
              <a:t> не меняется. При приближении же приступа эпилепсии </a:t>
            </a:r>
            <a:r>
              <a:rPr lang="ru-RU" altLang="ru-RU" sz="1600" dirty="0" err="1">
                <a:solidFill>
                  <a:srgbClr val="000000"/>
                </a:solidFill>
              </a:rPr>
              <a:t>нестационарность</a:t>
            </a:r>
            <a:r>
              <a:rPr lang="ru-RU" altLang="ru-RU" sz="1600" dirty="0">
                <a:solidFill>
                  <a:srgbClr val="000000"/>
                </a:solidFill>
              </a:rPr>
              <a:t> ряда показаний ЭЭГ возрастает, что и является предиктором </a:t>
            </a:r>
            <a:r>
              <a:rPr lang="ru-RU" altLang="ru-RU" sz="1600" dirty="0" err="1">
                <a:solidFill>
                  <a:srgbClr val="000000"/>
                </a:solidFill>
              </a:rPr>
              <a:t>разладки</a:t>
            </a:r>
            <a:r>
              <a:rPr lang="ru-RU" altLang="ru-RU" sz="1600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8350" y="6243638"/>
            <a:ext cx="554038" cy="4524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262334E-224B-44ED-9E58-BADEE476BC4B}" type="slidenum">
              <a:rPr lang="ru-RU" altLang="ru-RU" smtClean="0">
                <a:solidFill>
                  <a:schemeClr val="tx1"/>
                </a:solidFill>
              </a:rPr>
              <a:pPr/>
              <a:t>20</a:t>
            </a:fld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94211" name="Rectangle 2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94212" name="Rectangle 3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94213" name="Rectangle 4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94214" name="Rectangle 5"/>
          <p:cNvSpPr>
            <a:spLocks noChangeArrowheads="1"/>
          </p:cNvSpPr>
          <p:nvPr/>
        </p:nvSpPr>
        <p:spPr bwMode="auto">
          <a:xfrm>
            <a:off x="0" y="3186113"/>
            <a:ext cx="9144000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94215" name="Text Box 6"/>
          <p:cNvSpPr txBox="1">
            <a:spLocks noChangeArrowheads="1"/>
          </p:cNvSpPr>
          <p:nvPr/>
        </p:nvSpPr>
        <p:spPr bwMode="auto">
          <a:xfrm>
            <a:off x="1168400" y="332657"/>
            <a:ext cx="7791450" cy="75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ctr"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dirty="0">
                <a:solidFill>
                  <a:srgbClr val="333399"/>
                </a:solidFill>
              </a:rPr>
              <a:t/>
            </a:r>
            <a:br>
              <a:rPr lang="ru-RU" altLang="ru-RU" sz="2400" b="1" dirty="0">
                <a:solidFill>
                  <a:srgbClr val="333399"/>
                </a:solidFill>
              </a:rPr>
            </a:br>
            <a:r>
              <a:rPr lang="ru-RU" altLang="ru-RU" sz="2400" b="1" dirty="0" smtClean="0">
                <a:solidFill>
                  <a:srgbClr val="333399"/>
                </a:solidFill>
              </a:rPr>
              <a:t>Ряд расстояний между выборками перед приступом эпилепсии (правый </a:t>
            </a:r>
            <a:r>
              <a:rPr lang="en-US" altLang="ru-RU" sz="2400" b="1" dirty="0" smtClean="0">
                <a:solidFill>
                  <a:srgbClr val="333399"/>
                </a:solidFill>
              </a:rPr>
              <a:t>max)</a:t>
            </a:r>
            <a:endParaRPr lang="ru-RU" altLang="ru-RU" sz="2400" b="1" dirty="0">
              <a:solidFill>
                <a:srgbClr val="333399"/>
              </a:solidFill>
            </a:endParaRPr>
          </a:p>
        </p:txBody>
      </p:sp>
      <p:sp>
        <p:nvSpPr>
          <p:cNvPr id="9421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94219" name="Прямоугольник 1"/>
          <p:cNvSpPr>
            <a:spLocks noChangeArrowheads="1"/>
          </p:cNvSpPr>
          <p:nvPr/>
        </p:nvSpPr>
        <p:spPr bwMode="auto">
          <a:xfrm>
            <a:off x="581426" y="5524380"/>
            <a:ext cx="802977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dirty="0" smtClean="0">
                <a:solidFill>
                  <a:schemeClr val="tx1"/>
                </a:solidFill>
              </a:rPr>
              <a:t>Изменение расстояний между выборками перед приступом эпилепсии: предиктор – не амплитуда, а сгущение пиков перед финальной </a:t>
            </a:r>
            <a:r>
              <a:rPr lang="ru-RU" dirty="0" err="1" smtClean="0">
                <a:solidFill>
                  <a:schemeClr val="tx1"/>
                </a:solidFill>
              </a:rPr>
              <a:t>разладкой</a:t>
            </a:r>
            <a:r>
              <a:rPr lang="ru-RU" dirty="0" smtClean="0">
                <a:solidFill>
                  <a:schemeClr val="tx1"/>
                </a:solidFill>
              </a:rPr>
              <a:t>, превосходящих критическое значение (это </a:t>
            </a:r>
            <a:r>
              <a:rPr lang="ru-RU" dirty="0" err="1" smtClean="0">
                <a:solidFill>
                  <a:schemeClr val="tx1"/>
                </a:solidFill>
              </a:rPr>
              <a:t>СУС</a:t>
            </a:r>
            <a:r>
              <a:rPr lang="ru-RU" dirty="0" smtClean="0">
                <a:solidFill>
                  <a:schemeClr val="tx1"/>
                </a:solidFill>
              </a:rPr>
              <a:t>, равный </a:t>
            </a:r>
          </a:p>
          <a:p>
            <a:pPr algn="just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dirty="0" smtClean="0">
                <a:solidFill>
                  <a:schemeClr val="tx1"/>
                </a:solidFill>
              </a:rPr>
              <a:t>в данном случае 0,22).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8786" name="Picture 18" descr="Описание: exctot_I_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92201"/>
            <a:ext cx="6513190" cy="442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7298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8350" y="6243638"/>
            <a:ext cx="554038" cy="4524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262334E-224B-44ED-9E58-BADEE476BC4B}" type="slidenum">
              <a:rPr lang="ru-RU" altLang="ru-RU" smtClean="0">
                <a:solidFill>
                  <a:schemeClr val="tx1"/>
                </a:solidFill>
              </a:rPr>
              <a:pPr/>
              <a:t>21</a:t>
            </a:fld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94211" name="Rectangle 2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94212" name="Rectangle 3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94213" name="Rectangle 4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94214" name="Rectangle 5"/>
          <p:cNvSpPr>
            <a:spLocks noChangeArrowheads="1"/>
          </p:cNvSpPr>
          <p:nvPr/>
        </p:nvSpPr>
        <p:spPr bwMode="auto">
          <a:xfrm>
            <a:off x="0" y="3186113"/>
            <a:ext cx="9144000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94215" name="Text Box 6"/>
          <p:cNvSpPr txBox="1">
            <a:spLocks noChangeArrowheads="1"/>
          </p:cNvSpPr>
          <p:nvPr/>
        </p:nvSpPr>
        <p:spPr bwMode="auto">
          <a:xfrm>
            <a:off x="1168400" y="332657"/>
            <a:ext cx="7791450" cy="75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ctr"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dirty="0">
                <a:solidFill>
                  <a:srgbClr val="333399"/>
                </a:solidFill>
              </a:rPr>
              <a:t/>
            </a:r>
            <a:br>
              <a:rPr lang="ru-RU" altLang="ru-RU" sz="2400" b="1" dirty="0">
                <a:solidFill>
                  <a:srgbClr val="333399"/>
                </a:solidFill>
              </a:rPr>
            </a:br>
            <a:r>
              <a:rPr lang="ru-RU" altLang="ru-RU" sz="2400" b="1" dirty="0" smtClean="0">
                <a:solidFill>
                  <a:srgbClr val="333399"/>
                </a:solidFill>
              </a:rPr>
              <a:t>Публикации</a:t>
            </a:r>
            <a:endParaRPr lang="ru-RU" altLang="ru-RU" sz="2400" b="1" dirty="0">
              <a:solidFill>
                <a:srgbClr val="333399"/>
              </a:solidFill>
            </a:endParaRPr>
          </a:p>
        </p:txBody>
      </p:sp>
      <p:sp>
        <p:nvSpPr>
          <p:cNvPr id="9421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755576" y="2060848"/>
            <a:ext cx="7885113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dirty="0" smtClean="0">
                <a:solidFill>
                  <a:schemeClr val="tx1"/>
                </a:solidFill>
              </a:rPr>
              <a:t>1. </a:t>
            </a:r>
            <a:r>
              <a:rPr lang="en-US" dirty="0" err="1" smtClean="0">
                <a:solidFill>
                  <a:schemeClr val="tx1"/>
                </a:solidFill>
              </a:rPr>
              <a:t>Kislitsyn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A.A</a:t>
            </a:r>
            <a:r>
              <a:rPr lang="en-US" dirty="0">
                <a:solidFill>
                  <a:schemeClr val="tx1"/>
                </a:solidFill>
              </a:rPr>
              <a:t>., </a:t>
            </a:r>
            <a:r>
              <a:rPr lang="en-US" dirty="0" err="1">
                <a:solidFill>
                  <a:schemeClr val="tx1"/>
                </a:solidFill>
              </a:rPr>
              <a:t>Kozlova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A.B</a:t>
            </a:r>
            <a:r>
              <a:rPr lang="en-US" dirty="0">
                <a:solidFill>
                  <a:schemeClr val="tx1"/>
                </a:solidFill>
              </a:rPr>
              <a:t>., </a:t>
            </a:r>
            <a:r>
              <a:rPr lang="en-US" dirty="0" err="1">
                <a:solidFill>
                  <a:schemeClr val="tx1"/>
                </a:solidFill>
              </a:rPr>
              <a:t>Masherov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E.L</a:t>
            </a:r>
            <a:r>
              <a:rPr lang="en-US" dirty="0">
                <a:solidFill>
                  <a:schemeClr val="tx1"/>
                </a:solidFill>
              </a:rPr>
              <a:t>., </a:t>
            </a:r>
            <a:r>
              <a:rPr lang="en-US" dirty="0" err="1">
                <a:solidFill>
                  <a:schemeClr val="tx1"/>
                </a:solidFill>
              </a:rPr>
              <a:t>Orlov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Yu.N</a:t>
            </a:r>
            <a:r>
              <a:rPr lang="en-US" dirty="0">
                <a:solidFill>
                  <a:schemeClr val="tx1"/>
                </a:solidFill>
              </a:rPr>
              <a:t>. Numerical Algorithm for Self-consistent Stationary Level for Multidimensional Non-stationary Time-series / </a:t>
            </a:r>
            <a:r>
              <a:rPr lang="en-US" dirty="0" err="1">
                <a:solidFill>
                  <a:schemeClr val="tx1"/>
                </a:solidFill>
              </a:rPr>
              <a:t>Keldysh</a:t>
            </a:r>
            <a:r>
              <a:rPr lang="en-US" dirty="0">
                <a:solidFill>
                  <a:schemeClr val="tx1"/>
                </a:solidFill>
              </a:rPr>
              <a:t> Institute Preprints. </a:t>
            </a:r>
            <a:r>
              <a:rPr lang="ru-RU" dirty="0">
                <a:solidFill>
                  <a:schemeClr val="tx1"/>
                </a:solidFill>
              </a:rPr>
              <a:t>2017. № 124. 14 </a:t>
            </a: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ru-RU" dirty="0">
                <a:solidFill>
                  <a:schemeClr val="tx1"/>
                </a:solidFill>
              </a:rPr>
              <a:t>.  </a:t>
            </a:r>
            <a:r>
              <a:rPr lang="en-US" dirty="0">
                <a:solidFill>
                  <a:schemeClr val="tx1"/>
                </a:solidFill>
              </a:rPr>
              <a:t>URL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en-US" u="sng" dirty="0">
                <a:solidFill>
                  <a:schemeClr val="tx1"/>
                </a:solidFill>
                <a:hlinkClick r:id="rId3"/>
              </a:rPr>
              <a:t>http</a:t>
            </a:r>
            <a:r>
              <a:rPr lang="ru-RU" u="sng" dirty="0">
                <a:solidFill>
                  <a:schemeClr val="tx1"/>
                </a:solidFill>
                <a:hlinkClick r:id="rId3"/>
              </a:rPr>
              <a:t>://</a:t>
            </a:r>
            <a:r>
              <a:rPr lang="en-US" u="sng" dirty="0">
                <a:solidFill>
                  <a:schemeClr val="tx1"/>
                </a:solidFill>
                <a:hlinkClick r:id="rId3"/>
              </a:rPr>
              <a:t>library</a:t>
            </a:r>
            <a:r>
              <a:rPr lang="ru-RU" u="sng" dirty="0">
                <a:solidFill>
                  <a:schemeClr val="tx1"/>
                </a:solidFill>
                <a:hlinkClick r:id="rId3"/>
              </a:rPr>
              <a:t>.</a:t>
            </a:r>
            <a:r>
              <a:rPr lang="en-US" u="sng" dirty="0" err="1">
                <a:solidFill>
                  <a:schemeClr val="tx1"/>
                </a:solidFill>
                <a:hlinkClick r:id="rId3"/>
              </a:rPr>
              <a:t>keldysh</a:t>
            </a:r>
            <a:r>
              <a:rPr lang="ru-RU" u="sng" dirty="0">
                <a:solidFill>
                  <a:schemeClr val="tx1"/>
                </a:solidFill>
                <a:hlinkClick r:id="rId3"/>
              </a:rPr>
              <a:t>.</a:t>
            </a:r>
            <a:r>
              <a:rPr lang="en-US" u="sng" dirty="0" err="1">
                <a:solidFill>
                  <a:schemeClr val="tx1"/>
                </a:solidFill>
                <a:hlinkClick r:id="rId3"/>
              </a:rPr>
              <a:t>ru</a:t>
            </a:r>
            <a:r>
              <a:rPr lang="ru-RU" u="sng" dirty="0">
                <a:solidFill>
                  <a:schemeClr val="tx1"/>
                </a:solidFill>
                <a:hlinkClick r:id="rId3"/>
              </a:rPr>
              <a:t>/</a:t>
            </a:r>
            <a:r>
              <a:rPr lang="en-US" u="sng" dirty="0">
                <a:solidFill>
                  <a:schemeClr val="tx1"/>
                </a:solidFill>
                <a:hlinkClick r:id="rId3"/>
              </a:rPr>
              <a:t>preprint</a:t>
            </a:r>
            <a:r>
              <a:rPr lang="ru-RU" u="sng" dirty="0">
                <a:solidFill>
                  <a:schemeClr val="tx1"/>
                </a:solidFill>
                <a:hlinkClick r:id="rId3"/>
              </a:rPr>
              <a:t>.</a:t>
            </a:r>
            <a:r>
              <a:rPr lang="en-US" u="sng" dirty="0">
                <a:solidFill>
                  <a:schemeClr val="tx1"/>
                </a:solidFill>
                <a:hlinkClick r:id="rId3"/>
              </a:rPr>
              <a:t>asp</a:t>
            </a:r>
            <a:r>
              <a:rPr lang="ru-RU" u="sng" dirty="0">
                <a:solidFill>
                  <a:schemeClr val="tx1"/>
                </a:solidFill>
                <a:hlinkClick r:id="rId3"/>
              </a:rPr>
              <a:t>?</a:t>
            </a:r>
            <a:r>
              <a:rPr lang="en-US" u="sng" dirty="0">
                <a:solidFill>
                  <a:schemeClr val="tx1"/>
                </a:solidFill>
                <a:hlinkClick r:id="rId3"/>
              </a:rPr>
              <a:t>id</a:t>
            </a:r>
            <a:r>
              <a:rPr lang="ru-RU" u="sng" dirty="0">
                <a:solidFill>
                  <a:schemeClr val="tx1"/>
                </a:solidFill>
                <a:hlinkClick r:id="rId3"/>
              </a:rPr>
              <a:t>=2017-124</a:t>
            </a:r>
            <a:endParaRPr lang="ru-RU" dirty="0" smtClean="0">
              <a:solidFill>
                <a:schemeClr val="tx1"/>
              </a:solidFill>
            </a:endParaRPr>
          </a:p>
          <a:p>
            <a:pPr algn="just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dirty="0">
              <a:solidFill>
                <a:schemeClr val="tx1"/>
              </a:solidFill>
            </a:endParaRPr>
          </a:p>
          <a:p>
            <a:pPr algn="just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dirty="0" smtClean="0">
                <a:solidFill>
                  <a:schemeClr val="tx1"/>
                </a:solidFill>
              </a:rPr>
              <a:t>2. </a:t>
            </a:r>
            <a:r>
              <a:rPr lang="ru-RU" dirty="0" err="1" smtClean="0">
                <a:solidFill>
                  <a:schemeClr val="tx1"/>
                </a:solidFill>
              </a:rPr>
              <a:t>Кислицын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А.А</a:t>
            </a:r>
            <a:r>
              <a:rPr lang="ru-RU" dirty="0">
                <a:solidFill>
                  <a:schemeClr val="tx1"/>
                </a:solidFill>
              </a:rPr>
              <a:t>., Козлова </a:t>
            </a:r>
            <a:r>
              <a:rPr lang="ru-RU" dirty="0" err="1">
                <a:solidFill>
                  <a:schemeClr val="tx1"/>
                </a:solidFill>
              </a:rPr>
              <a:t>А.Б</a:t>
            </a:r>
            <a:r>
              <a:rPr lang="ru-RU" dirty="0">
                <a:solidFill>
                  <a:schemeClr val="tx1"/>
                </a:solidFill>
              </a:rPr>
              <a:t>., Корсакова </a:t>
            </a:r>
            <a:r>
              <a:rPr lang="ru-RU" dirty="0" err="1">
                <a:solidFill>
                  <a:schemeClr val="tx1"/>
                </a:solidFill>
              </a:rPr>
              <a:t>М.Б</a:t>
            </a:r>
            <a:r>
              <a:rPr lang="ru-RU" dirty="0">
                <a:solidFill>
                  <a:schemeClr val="tx1"/>
                </a:solidFill>
              </a:rPr>
              <a:t>., </a:t>
            </a:r>
            <a:r>
              <a:rPr lang="ru-RU" dirty="0" err="1">
                <a:solidFill>
                  <a:schemeClr val="tx1"/>
                </a:solidFill>
              </a:rPr>
              <a:t>Машеров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Е.Л</a:t>
            </a:r>
            <a:r>
              <a:rPr lang="ru-RU" dirty="0">
                <a:solidFill>
                  <a:schemeClr val="tx1"/>
                </a:solidFill>
              </a:rPr>
              <a:t>., Орлов </a:t>
            </a:r>
            <a:r>
              <a:rPr lang="ru-RU" dirty="0" err="1">
                <a:solidFill>
                  <a:schemeClr val="tx1"/>
                </a:solidFill>
              </a:rPr>
              <a:t>Ю.Н</a:t>
            </a:r>
            <a:r>
              <a:rPr lang="ru-RU" dirty="0">
                <a:solidFill>
                  <a:schemeClr val="tx1"/>
                </a:solidFill>
              </a:rPr>
              <a:t>.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Стационарная точка уровня значимости для нестационарных функций распределения // Препринты </a:t>
            </a:r>
            <a:r>
              <a:rPr lang="ru-RU" dirty="0" err="1">
                <a:solidFill>
                  <a:schemeClr val="tx1"/>
                </a:solidFill>
              </a:rPr>
              <a:t>ИПМ</a:t>
            </a:r>
            <a:r>
              <a:rPr lang="ru-RU" dirty="0">
                <a:solidFill>
                  <a:schemeClr val="tx1"/>
                </a:solidFill>
              </a:rPr>
              <a:t> им. </a:t>
            </a:r>
            <a:r>
              <a:rPr lang="ru-RU" dirty="0" err="1">
                <a:solidFill>
                  <a:schemeClr val="tx1"/>
                </a:solidFill>
              </a:rPr>
              <a:t>М.В</a:t>
            </a:r>
            <a:r>
              <a:rPr lang="ru-RU" dirty="0">
                <a:solidFill>
                  <a:schemeClr val="tx1"/>
                </a:solidFill>
              </a:rPr>
              <a:t>. Келдыша. 2018. № 113. 20 с.  </a:t>
            </a:r>
            <a:r>
              <a:rPr lang="en-US" dirty="0">
                <a:solidFill>
                  <a:schemeClr val="tx1"/>
                </a:solidFill>
              </a:rPr>
              <a:t>URL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r>
              <a:rPr lang="en-US" u="sng" dirty="0">
                <a:hlinkClick r:id="rId4"/>
              </a:rPr>
              <a:t>http</a:t>
            </a:r>
            <a:r>
              <a:rPr lang="ru-RU" u="sng" dirty="0">
                <a:hlinkClick r:id="rId4"/>
              </a:rPr>
              <a:t>://</a:t>
            </a:r>
            <a:r>
              <a:rPr lang="en-US" u="sng" dirty="0">
                <a:hlinkClick r:id="rId4"/>
              </a:rPr>
              <a:t>library</a:t>
            </a:r>
            <a:r>
              <a:rPr lang="ru-RU" u="sng" dirty="0">
                <a:hlinkClick r:id="rId4"/>
              </a:rPr>
              <a:t>.</a:t>
            </a:r>
            <a:r>
              <a:rPr lang="en-US" u="sng" dirty="0" err="1">
                <a:hlinkClick r:id="rId4"/>
              </a:rPr>
              <a:t>keldysh</a:t>
            </a:r>
            <a:r>
              <a:rPr lang="ru-RU" u="sng" dirty="0">
                <a:hlinkClick r:id="rId4"/>
              </a:rPr>
              <a:t>.</a:t>
            </a:r>
            <a:r>
              <a:rPr lang="en-US" u="sng" dirty="0" err="1">
                <a:hlinkClick r:id="rId4"/>
              </a:rPr>
              <a:t>ru</a:t>
            </a:r>
            <a:r>
              <a:rPr lang="ru-RU" u="sng" dirty="0">
                <a:hlinkClick r:id="rId4"/>
              </a:rPr>
              <a:t>/</a:t>
            </a:r>
            <a:r>
              <a:rPr lang="en-US" u="sng" dirty="0">
                <a:hlinkClick r:id="rId4"/>
              </a:rPr>
              <a:t>preprint</a:t>
            </a:r>
            <a:r>
              <a:rPr lang="ru-RU" u="sng" dirty="0">
                <a:hlinkClick r:id="rId4"/>
              </a:rPr>
              <a:t>.</a:t>
            </a:r>
            <a:r>
              <a:rPr lang="en-US" u="sng" dirty="0">
                <a:hlinkClick r:id="rId4"/>
              </a:rPr>
              <a:t>asp</a:t>
            </a:r>
            <a:r>
              <a:rPr lang="ru-RU" u="sng" dirty="0">
                <a:hlinkClick r:id="rId4"/>
              </a:rPr>
              <a:t>?</a:t>
            </a:r>
            <a:r>
              <a:rPr lang="en-US" u="sng" dirty="0">
                <a:hlinkClick r:id="rId4"/>
              </a:rPr>
              <a:t>id</a:t>
            </a:r>
            <a:r>
              <a:rPr lang="ru-RU" u="sng" dirty="0" smtClean="0">
                <a:hlinkClick r:id="rId4"/>
              </a:rPr>
              <a:t>=2018-113</a:t>
            </a:r>
            <a:r>
              <a:rPr lang="ru-RU" u="sng" dirty="0" smtClean="0"/>
              <a:t> </a:t>
            </a:r>
            <a:endParaRPr lang="ru-RU" dirty="0" smtClean="0">
              <a:solidFill>
                <a:schemeClr val="accent2"/>
              </a:solidFill>
              <a:uFill>
                <a:solidFill>
                  <a:schemeClr val="accent2"/>
                </a:solidFill>
              </a:uFill>
            </a:endParaRPr>
          </a:p>
          <a:p>
            <a:pPr algn="just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dirty="0" smtClean="0">
              <a:solidFill>
                <a:schemeClr val="accent2"/>
              </a:solidFill>
            </a:endParaRPr>
          </a:p>
          <a:p>
            <a:pPr algn="just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dirty="0" smtClean="0">
                <a:solidFill>
                  <a:schemeClr val="tx1"/>
                </a:solidFill>
              </a:rPr>
              <a:t>3. </a:t>
            </a:r>
            <a:r>
              <a:rPr lang="ru-RU" dirty="0" err="1">
                <a:solidFill>
                  <a:schemeClr val="tx1"/>
                </a:solidFill>
              </a:rPr>
              <a:t>Кислицын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А.А</a:t>
            </a:r>
            <a:r>
              <a:rPr lang="ru-RU" dirty="0">
                <a:solidFill>
                  <a:schemeClr val="tx1"/>
                </a:solidFill>
              </a:rPr>
              <a:t>., Козлова </a:t>
            </a:r>
            <a:r>
              <a:rPr lang="ru-RU" dirty="0" err="1">
                <a:solidFill>
                  <a:schemeClr val="tx1"/>
                </a:solidFill>
              </a:rPr>
              <a:t>А.Б</a:t>
            </a:r>
            <a:r>
              <a:rPr lang="ru-RU" dirty="0">
                <a:solidFill>
                  <a:schemeClr val="tx1"/>
                </a:solidFill>
              </a:rPr>
              <a:t>., Корсакова </a:t>
            </a:r>
            <a:r>
              <a:rPr lang="ru-RU" dirty="0" err="1">
                <a:solidFill>
                  <a:schemeClr val="tx1"/>
                </a:solidFill>
              </a:rPr>
              <a:t>М.Б</a:t>
            </a:r>
            <a:r>
              <a:rPr lang="ru-RU" dirty="0">
                <a:solidFill>
                  <a:schemeClr val="tx1"/>
                </a:solidFill>
              </a:rPr>
              <a:t>., Орлов </a:t>
            </a:r>
            <a:r>
              <a:rPr lang="ru-RU" dirty="0" err="1">
                <a:solidFill>
                  <a:schemeClr val="tx1"/>
                </a:solidFill>
              </a:rPr>
              <a:t>Ю.Н</a:t>
            </a:r>
            <a:r>
              <a:rPr lang="ru-RU" dirty="0">
                <a:solidFill>
                  <a:schemeClr val="tx1"/>
                </a:solidFill>
              </a:rPr>
              <a:t>. Индикатор </a:t>
            </a:r>
            <a:r>
              <a:rPr lang="ru-RU" dirty="0" err="1">
                <a:solidFill>
                  <a:schemeClr val="tx1"/>
                </a:solidFill>
              </a:rPr>
              <a:t>разладки</a:t>
            </a:r>
            <a:r>
              <a:rPr lang="ru-RU" dirty="0">
                <a:solidFill>
                  <a:schemeClr val="tx1"/>
                </a:solidFill>
              </a:rPr>
              <a:t> для нестационарных случайных процессов // Доклады РАН, сер. математическая, 2019. Т. 484. № 4. С. </a:t>
            </a:r>
            <a:r>
              <a:rPr lang="ru-RU" dirty="0" smtClean="0">
                <a:solidFill>
                  <a:schemeClr val="tx1"/>
                </a:solidFill>
              </a:rPr>
              <a:t>393-396.</a:t>
            </a:r>
          </a:p>
          <a:p>
            <a:pPr algn="just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chemeClr val="tx1"/>
                </a:solidFill>
              </a:rPr>
              <a:t>URL: </a:t>
            </a:r>
            <a:r>
              <a:rPr lang="en-US" dirty="0">
                <a:solidFill>
                  <a:schemeClr val="tx1"/>
                </a:solidFill>
                <a:hlinkClick r:id="rId5"/>
              </a:rPr>
              <a:t>https://</a:t>
            </a:r>
            <a:r>
              <a:rPr lang="en-US" dirty="0" smtClean="0">
                <a:solidFill>
                  <a:schemeClr val="tx1"/>
                </a:solidFill>
                <a:hlinkClick r:id="rId5"/>
              </a:rPr>
              <a:t>www.elibrary.ru/download/elibrary_37540907_28054330.pdf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pPr algn="just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530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2"/>
          <p:cNvSpPr>
            <a:spLocks noGrp="1" noChangeArrowheads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64AA99F-EADC-4C57-BFC4-CE846EB2F61B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  <p:sp>
        <p:nvSpPr>
          <p:cNvPr id="114691" name="Text Box 2"/>
          <p:cNvSpPr txBox="1">
            <a:spLocks noChangeArrowheads="1"/>
          </p:cNvSpPr>
          <p:nvPr/>
        </p:nvSpPr>
        <p:spPr bwMode="auto">
          <a:xfrm>
            <a:off x="1476375" y="3357563"/>
            <a:ext cx="6551613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800">
                <a:solidFill>
                  <a:srgbClr val="333399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827088" y="260350"/>
            <a:ext cx="77914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ctr"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dirty="0">
                <a:solidFill>
                  <a:srgbClr val="333399"/>
                </a:solidFill>
              </a:rPr>
              <a:t>Постановка </a:t>
            </a:r>
            <a:r>
              <a:rPr lang="ru-RU" altLang="ru-RU" sz="2400" b="1" dirty="0" smtClean="0">
                <a:solidFill>
                  <a:srgbClr val="333399"/>
                </a:solidFill>
              </a:rPr>
              <a:t>практической задачи</a:t>
            </a:r>
            <a:endParaRPr lang="ru-RU" altLang="ru-RU" sz="2400" b="1" dirty="0">
              <a:solidFill>
                <a:srgbClr val="333399"/>
              </a:solidFill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22275" y="4745038"/>
            <a:ext cx="8394700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39725" algn="just" eaLnBrk="0" hangingPunct="0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dirty="0">
                <a:solidFill>
                  <a:srgbClr val="000000"/>
                </a:solidFill>
              </a:rPr>
              <a:t>    Имеется набор временных рядов данных ЭЭГ по </a:t>
            </a:r>
            <a:r>
              <a:rPr lang="en-US" altLang="ru-RU" dirty="0">
                <a:solidFill>
                  <a:srgbClr val="000000"/>
                </a:solidFill>
              </a:rPr>
              <a:t>64</a:t>
            </a:r>
            <a:r>
              <a:rPr lang="ru-RU" altLang="ru-RU" dirty="0">
                <a:solidFill>
                  <a:srgbClr val="000000"/>
                </a:solidFill>
              </a:rPr>
              <a:t> отведениям у больных эпилепсией. Обрабатываются </a:t>
            </a:r>
            <a:r>
              <a:rPr lang="ru-RU" altLang="ru-RU" dirty="0" err="1">
                <a:solidFill>
                  <a:srgbClr val="000000"/>
                </a:solidFill>
              </a:rPr>
              <a:t>неперсонифицированные</a:t>
            </a:r>
            <a:r>
              <a:rPr lang="ru-RU" altLang="ru-RU" dirty="0">
                <a:solidFill>
                  <a:srgbClr val="000000"/>
                </a:solidFill>
              </a:rPr>
              <a:t> данные по 10</a:t>
            </a:r>
            <a:r>
              <a:rPr lang="en-US" altLang="ru-RU" dirty="0">
                <a:solidFill>
                  <a:srgbClr val="000000"/>
                </a:solidFill>
              </a:rPr>
              <a:t>-</a:t>
            </a:r>
            <a:r>
              <a:rPr lang="ru-RU" altLang="ru-RU" dirty="0" err="1">
                <a:solidFill>
                  <a:srgbClr val="000000"/>
                </a:solidFill>
              </a:rPr>
              <a:t>ти</a:t>
            </a:r>
            <a:r>
              <a:rPr lang="ru-RU" altLang="ru-RU" dirty="0">
                <a:solidFill>
                  <a:srgbClr val="000000"/>
                </a:solidFill>
              </a:rPr>
              <a:t> пациентам, предоставленные </a:t>
            </a:r>
            <a:r>
              <a:rPr lang="ru-RU" altLang="ru-RU" dirty="0" err="1">
                <a:solidFill>
                  <a:srgbClr val="000000"/>
                </a:solidFill>
              </a:rPr>
              <a:t>НМИЦ</a:t>
            </a:r>
            <a:r>
              <a:rPr lang="ru-RU" altLang="ru-RU" dirty="0">
                <a:solidFill>
                  <a:srgbClr val="000000"/>
                </a:solidFill>
              </a:rPr>
              <a:t> им. акад. </a:t>
            </a:r>
            <a:r>
              <a:rPr lang="ru-RU" altLang="ru-RU" dirty="0" err="1">
                <a:solidFill>
                  <a:srgbClr val="000000"/>
                </a:solidFill>
              </a:rPr>
              <a:t>Н.Н</a:t>
            </a:r>
            <a:r>
              <a:rPr lang="ru-RU" altLang="ru-RU" dirty="0">
                <a:solidFill>
                  <a:srgbClr val="000000"/>
                </a:solidFill>
              </a:rPr>
              <a:t>. Бурденко. Частота сигнала 512 Гц. Требуется построить статистический индикатор, работающий в реальном времени и предсказывающий наступление приступа с упреждением не более 3 мин. и не менее 20 сек. с ошибками 1-го и 2-го родов не более 0,3.</a:t>
            </a:r>
          </a:p>
        </p:txBody>
      </p:sp>
      <p:pic>
        <p:nvPicPr>
          <p:cNvPr id="29700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027113"/>
            <a:ext cx="6048375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459788" y="6243638"/>
            <a:ext cx="482600" cy="4524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14BEEB7-9750-4D55-A05F-21C52D790020}" type="slidenum">
              <a:rPr lang="ru-RU" altLang="ru-RU" smtClean="0">
                <a:solidFill>
                  <a:schemeClr val="tx1"/>
                </a:solidFill>
              </a:rPr>
              <a:pPr/>
              <a:t>3</a:t>
            </a:fld>
            <a:endParaRPr lang="ru-RU" altLang="ru-RU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827088" y="260350"/>
            <a:ext cx="77914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ctr"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>
                <a:solidFill>
                  <a:srgbClr val="333399"/>
                </a:solidFill>
              </a:rPr>
              <a:t>Рабочая гипотеза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95288" y="1989138"/>
            <a:ext cx="8497887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39725" algn="just" eaLnBrk="0" hangingPunct="0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b="1">
                <a:solidFill>
                  <a:srgbClr val="000000"/>
                </a:solidFill>
              </a:rPr>
              <a:t>Факт 1. Наблюдение показало, что непосредственно приступ эпилепсии  сопровождается резким ростом амплитуды ЭЭГ по всем отведениям. Однако еще за 20-30 сек. до приступа видимых значимых изменений нет. </a:t>
            </a:r>
          </a:p>
          <a:p>
            <a:pPr marL="342900" indent="-339725" algn="just" eaLnBrk="0" hangingPunct="0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b="1">
                <a:solidFill>
                  <a:srgbClr val="000000"/>
                </a:solidFill>
              </a:rPr>
              <a:t>Факт 2. Анализ данных показал, что по каждому отведению анализируемые временные ряды для человека в спокойном состоянии: а) нестационарны; б) некоррелированы.</a:t>
            </a:r>
            <a:endParaRPr lang="ru-RU" altLang="ru-RU">
              <a:solidFill>
                <a:srgbClr val="000000"/>
              </a:solidFill>
            </a:endParaRPr>
          </a:p>
          <a:p>
            <a:pPr marL="342900" indent="-339725" algn="just" eaLnBrk="0" hangingPunct="0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b="1">
                <a:solidFill>
                  <a:srgbClr val="000000"/>
                </a:solidFill>
              </a:rPr>
              <a:t>Выводы: сами данные ЭЭГ не индикативны; стационарный анализ недостаточно точен; отдельные отведения можно анализировать независимо. </a:t>
            </a:r>
          </a:p>
          <a:p>
            <a:pPr marL="342900" indent="-339725" algn="just" eaLnBrk="0" hangingPunct="0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b="1">
                <a:solidFill>
                  <a:srgbClr val="000000"/>
                </a:solidFill>
              </a:rPr>
              <a:t>Гипотеза: каждый режим функционирования данной динамической системы характеризуется выборочной функцией распределения ее наблюдаемых параметров и уровнем нестационарности этих временных рядов. Приступ будем трактовать как переход системы от «нормального» режима функционирования в «особый»; предположим, что этот переход не мгновенный; тогда он сопровождается изменением уровня нестационарности. 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4516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459788" y="6243638"/>
            <a:ext cx="482600" cy="4524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61B8F26-D457-4027-9F50-33BB9E8892B0}" type="slidenum">
              <a:rPr lang="ru-RU" altLang="ru-RU" smtClean="0">
                <a:solidFill>
                  <a:schemeClr val="tx1"/>
                </a:solidFill>
              </a:rPr>
              <a:pPr/>
              <a:t>4</a:t>
            </a:fld>
            <a:endParaRPr lang="ru-RU" altLang="ru-RU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827088" y="260350"/>
            <a:ext cx="77914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ctr"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>
                <a:solidFill>
                  <a:srgbClr val="333399"/>
                </a:solidFill>
              </a:rPr>
              <a:t>Метод решения</a:t>
            </a:r>
          </a:p>
        </p:txBody>
      </p:sp>
      <p:sp>
        <p:nvSpPr>
          <p:cNvPr id="118788" name="Номер слайда 1"/>
          <p:cNvSpPr txBox="1">
            <a:spLocks noGrp="1"/>
          </p:cNvSpPr>
          <p:nvPr/>
        </p:nvSpPr>
        <p:spPr bwMode="auto">
          <a:xfrm>
            <a:off x="8459788" y="6243638"/>
            <a:ext cx="4826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A0319A9-5315-483D-B29E-E4B4696F413F}" type="slidenum">
              <a:rPr lang="ru-RU" altLang="ru-RU">
                <a:solidFill>
                  <a:schemeClr val="tx1"/>
                </a:solidFill>
              </a:rPr>
              <a:pPr eaLnBrk="0" hangingPunct="0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ru-RU" altLang="ru-RU">
              <a:solidFill>
                <a:schemeClr val="tx1"/>
              </a:solidFill>
            </a:endParaRPr>
          </a:p>
        </p:txBody>
      </p:sp>
      <p:sp>
        <p:nvSpPr>
          <p:cNvPr id="118789" name="Text Box 3"/>
          <p:cNvSpPr txBox="1">
            <a:spLocks noChangeArrowheads="1"/>
          </p:cNvSpPr>
          <p:nvPr/>
        </p:nvSpPr>
        <p:spPr bwMode="auto">
          <a:xfrm>
            <a:off x="395288" y="1989138"/>
            <a:ext cx="8497887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39725" algn="just" eaLnBrk="0" hangingPunct="0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b="1" dirty="0">
                <a:solidFill>
                  <a:srgbClr val="000000"/>
                </a:solidFill>
              </a:rPr>
              <a:t>    </a:t>
            </a:r>
            <a:r>
              <a:rPr lang="ru-RU" altLang="ru-RU" sz="2000" b="1" dirty="0">
                <a:solidFill>
                  <a:srgbClr val="000000"/>
                </a:solidFill>
              </a:rPr>
              <a:t>Временной ряд данных ЭЭГ разбивается на крупные фрагменты (эпизоды), идущие «встык». </a:t>
            </a:r>
          </a:p>
          <a:p>
            <a:pPr marL="342900" indent="-339725" algn="just" eaLnBrk="0" hangingPunct="0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sz="2000" b="1" dirty="0">
                <a:solidFill>
                  <a:srgbClr val="000000"/>
                </a:solidFill>
              </a:rPr>
              <a:t>    Длина эпизода – это время, отведенное на сбор статистики; оно отвечает горизонту действия предиктора (не более 2-3 мин). </a:t>
            </a:r>
          </a:p>
          <a:p>
            <a:pPr marL="342900" indent="-339725" algn="just" eaLnBrk="0" hangingPunct="0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sz="2000" b="1" dirty="0">
                <a:solidFill>
                  <a:srgbClr val="000000"/>
                </a:solidFill>
              </a:rPr>
              <a:t>    Количество эпизодов между приступами порядка 50-100. Каждый эпизод содержит примерно 60 тыс. данных по одному отведению. Этот эпизод анализируется парой скользящих временных окон (</a:t>
            </a:r>
            <a:r>
              <a:rPr lang="ru-RU" altLang="ru-RU" sz="2000" b="1" dirty="0" err="1">
                <a:solidFill>
                  <a:srgbClr val="000000"/>
                </a:solidFill>
              </a:rPr>
              <a:t>сэмплов</a:t>
            </a:r>
            <a:r>
              <a:rPr lang="ru-RU" altLang="ru-RU" sz="2000" b="1" dirty="0">
                <a:solidFill>
                  <a:srgbClr val="000000"/>
                </a:solidFill>
              </a:rPr>
              <a:t>) длиной 5 тыс. данных (10 сек.), идущих встык, с шагом скольжения 500 данных (1 сек.). </a:t>
            </a:r>
          </a:p>
          <a:p>
            <a:pPr marL="342900" indent="-339725" algn="just" eaLnBrk="0" hangingPunct="0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sz="2000" b="1" dirty="0">
                <a:solidFill>
                  <a:srgbClr val="000000"/>
                </a:solidFill>
              </a:rPr>
              <a:t>    Для каждого </a:t>
            </a:r>
            <a:r>
              <a:rPr lang="ru-RU" altLang="ru-RU" sz="2000" b="1" dirty="0" err="1">
                <a:solidFill>
                  <a:srgbClr val="000000"/>
                </a:solidFill>
              </a:rPr>
              <a:t>сэмпла</a:t>
            </a:r>
            <a:r>
              <a:rPr lang="ru-RU" altLang="ru-RU" sz="2000" b="1" dirty="0">
                <a:solidFill>
                  <a:srgbClr val="000000"/>
                </a:solidFill>
              </a:rPr>
              <a:t> из 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встык-пары </a:t>
            </a:r>
            <a:r>
              <a:rPr lang="ru-RU" altLang="ru-RU" sz="2000" b="1" dirty="0">
                <a:solidFill>
                  <a:srgbClr val="000000"/>
                </a:solidFill>
              </a:rPr>
              <a:t>строится функция распределения и находится расстояние между ними в норме С.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827088" y="211891"/>
            <a:ext cx="77914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ctr"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>
                <a:solidFill>
                  <a:srgbClr val="333399"/>
                </a:solidFill>
              </a:rPr>
              <a:t>Иллюстрация метода решения</a:t>
            </a:r>
          </a:p>
        </p:txBody>
      </p:sp>
      <p:sp>
        <p:nvSpPr>
          <p:cNvPr id="120835" name="Номер слайда 1"/>
          <p:cNvSpPr txBox="1">
            <a:spLocks noGrp="1"/>
          </p:cNvSpPr>
          <p:nvPr/>
        </p:nvSpPr>
        <p:spPr bwMode="auto">
          <a:xfrm>
            <a:off x="8459788" y="6243638"/>
            <a:ext cx="4826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E0BBF6D-1B53-4945-90BB-648E101260E7}" type="slidenum">
              <a:rPr lang="ru-RU" altLang="ru-RU">
                <a:solidFill>
                  <a:schemeClr val="tx1"/>
                </a:solidFill>
              </a:rPr>
              <a:pPr eaLnBrk="0" hangingPunct="0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ru-RU" altLang="ru-RU">
              <a:solidFill>
                <a:schemeClr val="tx1"/>
              </a:solidFill>
            </a:endParaRPr>
          </a:p>
        </p:txBody>
      </p:sp>
      <p:grpSp>
        <p:nvGrpSpPr>
          <p:cNvPr id="120837" name="Группа 3"/>
          <p:cNvGrpSpPr>
            <a:grpSpLocks/>
          </p:cNvGrpSpPr>
          <p:nvPr/>
        </p:nvGrpSpPr>
        <p:grpSpPr bwMode="auto">
          <a:xfrm>
            <a:off x="177801" y="628650"/>
            <a:ext cx="6697662" cy="2584450"/>
            <a:chOff x="1329706" y="846516"/>
            <a:chExt cx="6484587" cy="2381964"/>
          </a:xfrm>
        </p:grpSpPr>
        <p:pic>
          <p:nvPicPr>
            <p:cNvPr id="120838" name="Рисунок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29706" y="1166256"/>
              <a:ext cx="6484587" cy="2062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0839" name="Группа 14"/>
            <p:cNvGrpSpPr>
              <a:grpSpLocks/>
            </p:cNvGrpSpPr>
            <p:nvPr/>
          </p:nvGrpSpPr>
          <p:grpSpPr bwMode="auto">
            <a:xfrm>
              <a:off x="3618910" y="846516"/>
              <a:ext cx="737066" cy="350236"/>
              <a:chOff x="3419872" y="1547500"/>
              <a:chExt cx="1097106" cy="369332"/>
            </a:xfrm>
          </p:grpSpPr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592002"/>
                <a:ext cx="197170" cy="276999"/>
              </a:xfrm>
              <a:prstGeom prst="rect">
                <a:avLst/>
              </a:prstGeom>
              <a:blipFill>
                <a:blip r:embed="rId4"/>
                <a:stretch>
                  <a:fillRect l="-45455" r="-45455"/>
                </a:stretch>
              </a:blipFill>
            </p:spPr>
            <p:txBody>
              <a:bodyPr/>
              <a:lstStyle/>
              <a:p>
                <a:pPr defTabSz="914400">
                  <a:defRPr/>
                </a:pPr>
                <a:r>
                  <a:rPr lang="ru-RU">
                    <a:noFill/>
                    <a:latin typeface="Arial" charset="0"/>
                  </a:rPr>
                  <a:t> </a:t>
                </a:r>
              </a:p>
            </p:txBody>
          </p:sp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547500"/>
                <a:ext cx="377026" cy="369332"/>
              </a:xfrm>
              <a:prstGeom prst="rect">
                <a:avLst/>
              </a:prstGeom>
              <a:blipFill>
                <a:blip r:embed="rId5"/>
                <a:stretch>
                  <a:fillRect l="-6977" r="-25581" b="-12903"/>
                </a:stretch>
              </a:blipFill>
            </p:spPr>
            <p:txBody>
              <a:bodyPr/>
              <a:lstStyle/>
              <a:p>
                <a:pPr defTabSz="914400">
                  <a:defRPr/>
                </a:pPr>
                <a:r>
                  <a:rPr lang="ru-RU">
                    <a:noFill/>
                    <a:latin typeface="Arial" charset="0"/>
                  </a:rPr>
                  <a:t> </a:t>
                </a: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6875463" y="1033463"/>
            <a:ext cx="2017712" cy="116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914400">
              <a:defRPr/>
            </a:pPr>
            <a:r>
              <a:rPr lang="ru-RU" sz="1400" i="1" dirty="0">
                <a:solidFill>
                  <a:schemeClr val="tx1"/>
                </a:solidFill>
                <a:latin typeface="+mn-lt"/>
              </a:rPr>
              <a:t>Пример выделения двух встык-выборок из нормированных данных по одному отводу. </a:t>
            </a:r>
          </a:p>
        </p:txBody>
      </p:sp>
      <p:pic>
        <p:nvPicPr>
          <p:cNvPr id="10" name="Рисунок 2"/>
          <p:cNvPicPr>
            <a:picLocks noChangeAspect="1"/>
          </p:cNvPicPr>
          <p:nvPr/>
        </p:nvPicPr>
        <p:blipFill>
          <a:blip r:embed="rId6"/>
          <a:srcRect l="4482" t="5469" r="7387"/>
          <a:stretch>
            <a:fillRect/>
          </a:stretch>
        </p:blipFill>
        <p:spPr bwMode="auto">
          <a:xfrm>
            <a:off x="107950" y="3219450"/>
            <a:ext cx="4392613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7"/>
          <a:srcRect l="3741" t="4332" r="8940"/>
          <a:stretch>
            <a:fillRect/>
          </a:stretch>
        </p:blipFill>
        <p:spPr bwMode="auto">
          <a:xfrm>
            <a:off x="4643438" y="3213100"/>
            <a:ext cx="4249737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9552" y="5949280"/>
            <a:ext cx="3816424" cy="523220"/>
          </a:xfrm>
          <a:prstGeom prst="rect">
            <a:avLst/>
          </a:prstGeom>
          <a:blipFill>
            <a:blip r:embed="rId8"/>
            <a:stretch>
              <a:fillRect l="-479" t="-2326" r="-479" b="-10465"/>
            </a:stretch>
          </a:blipFill>
        </p:spPr>
        <p:txBody>
          <a:bodyPr/>
          <a:lstStyle/>
          <a:p>
            <a:pPr defTabSz="914400"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32039" y="5877272"/>
            <a:ext cx="3960950" cy="399789"/>
          </a:xfrm>
          <a:prstGeom prst="rect">
            <a:avLst/>
          </a:prstGeom>
          <a:blipFill>
            <a:blip r:embed="rId9"/>
            <a:stretch>
              <a:fillRect l="-462" t="-83333" b="-146970"/>
            </a:stretch>
          </a:blipFill>
        </p:spPr>
        <p:txBody>
          <a:bodyPr/>
          <a:lstStyle/>
          <a:p>
            <a:pPr defTabSz="914400"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827088" y="260350"/>
            <a:ext cx="7791450" cy="93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ctr"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dirty="0" smtClean="0">
                <a:solidFill>
                  <a:srgbClr val="333399"/>
                </a:solidFill>
              </a:rPr>
              <a:t>Поиск стационарно распределенного </a:t>
            </a:r>
            <a:r>
              <a:rPr lang="ru-RU" altLang="ru-RU" sz="2400" b="1" dirty="0">
                <a:solidFill>
                  <a:srgbClr val="333399"/>
                </a:solidFill>
              </a:rPr>
              <a:t>функционала 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95288" y="1989138"/>
            <a:ext cx="8497887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39725" algn="just" eaLnBrk="0" hangingPunct="0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b="1" dirty="0" smtClean="0">
                <a:solidFill>
                  <a:srgbClr val="000000"/>
                </a:solidFill>
              </a:rPr>
              <a:t>     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Итого каждый эпизод </a:t>
            </a:r>
            <a:r>
              <a:rPr lang="ru-RU" altLang="ru-RU" sz="2000" b="1" dirty="0">
                <a:solidFill>
                  <a:srgbClr val="000000"/>
                </a:solidFill>
              </a:rPr>
              <a:t>содержит 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примерно 100 </a:t>
            </a:r>
            <a:r>
              <a:rPr lang="ru-RU" altLang="ru-RU" sz="2000" b="1" dirty="0">
                <a:solidFill>
                  <a:srgbClr val="000000"/>
                </a:solidFill>
              </a:rPr>
              <a:t>расстояний между 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встык-</a:t>
            </a:r>
            <a:r>
              <a:rPr lang="ru-RU" altLang="ru-RU" sz="2000" b="1" dirty="0" err="1" smtClean="0">
                <a:solidFill>
                  <a:srgbClr val="000000"/>
                </a:solidFill>
              </a:rPr>
              <a:t>сэмплами</a:t>
            </a:r>
            <a:r>
              <a:rPr lang="ru-RU" altLang="ru-RU" sz="2000" b="1" dirty="0">
                <a:solidFill>
                  <a:srgbClr val="000000"/>
                </a:solidFill>
              </a:rPr>
              <a:t>. </a:t>
            </a:r>
            <a:endParaRPr lang="ru-RU" altLang="ru-RU" sz="2000" b="1" dirty="0" smtClean="0">
              <a:solidFill>
                <a:srgbClr val="000000"/>
              </a:solidFill>
            </a:endParaRPr>
          </a:p>
          <a:p>
            <a:pPr marL="342900" indent="-339725" algn="just" eaLnBrk="0" hangingPunct="0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sz="2000" b="1" dirty="0">
                <a:solidFill>
                  <a:srgbClr val="000000"/>
                </a:solidFill>
              </a:rPr>
              <a:t> 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    По </a:t>
            </a:r>
            <a:r>
              <a:rPr lang="ru-RU" altLang="ru-RU" sz="2000" b="1" dirty="0">
                <a:solidFill>
                  <a:srgbClr val="000000"/>
                </a:solidFill>
              </a:rPr>
              <a:t>этим данным строится их функция распределения и находится т.н. уровень </a:t>
            </a:r>
            <a:r>
              <a:rPr lang="ru-RU" altLang="ru-RU" sz="2000" b="1" dirty="0" err="1">
                <a:solidFill>
                  <a:srgbClr val="000000"/>
                </a:solidFill>
              </a:rPr>
              <a:t>нестационарности</a:t>
            </a:r>
            <a:r>
              <a:rPr lang="ru-RU" altLang="ru-RU" sz="2000" b="1" dirty="0">
                <a:solidFill>
                  <a:srgbClr val="000000"/>
                </a:solidFill>
              </a:rPr>
              <a:t>, отвечающий эпизоду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.</a:t>
            </a:r>
          </a:p>
          <a:p>
            <a:pPr marL="342900" indent="-339725" algn="just" eaLnBrk="0" hangingPunct="0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sz="2000" b="1" dirty="0">
                <a:solidFill>
                  <a:srgbClr val="000000"/>
                </a:solidFill>
              </a:rPr>
              <a:t> 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    </a:t>
            </a:r>
            <a:r>
              <a:rPr lang="ru-RU" altLang="ru-RU" sz="2000" b="1" dirty="0">
                <a:solidFill>
                  <a:srgbClr val="000000"/>
                </a:solidFill>
              </a:rPr>
              <a:t>Если окажется, что распределение уровней </a:t>
            </a:r>
            <a:r>
              <a:rPr lang="ru-RU" altLang="ru-RU" sz="2000" b="1" dirty="0" err="1">
                <a:solidFill>
                  <a:srgbClr val="000000"/>
                </a:solidFill>
              </a:rPr>
              <a:t>нестационарности</a:t>
            </a:r>
            <a:r>
              <a:rPr lang="ru-RU" altLang="ru-RU" sz="2000" b="1" dirty="0">
                <a:solidFill>
                  <a:srgbClr val="000000"/>
                </a:solidFill>
              </a:rPr>
              <a:t> по данным за промежуток между приступами стационарно, то отклонение от среднего уровня можно считать индикатором приступа с соответствующей эмпирической вероятностью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.</a:t>
            </a:r>
          </a:p>
          <a:p>
            <a:pPr marL="342900" indent="-339725" algn="just" eaLnBrk="0" hangingPunct="0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sz="2000" b="1" dirty="0" smtClean="0">
                <a:solidFill>
                  <a:srgbClr val="000000"/>
                </a:solidFill>
              </a:rPr>
              <a:t>    Одна из задач анализа </a:t>
            </a:r>
            <a:r>
              <a:rPr lang="ru-RU" altLang="ru-RU" sz="2000" b="1" dirty="0">
                <a:solidFill>
                  <a:srgbClr val="000000"/>
                </a:solidFill>
              </a:rPr>
              <a:t>нестационарного 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временного ряда – найти функционал, имеющий стационарное распределение. В этом случае можно использовать значения такого функционала как индикатор изменения режима работы системы.</a:t>
            </a:r>
            <a:endParaRPr lang="ru-RU" altLang="ru-RU" sz="2000" b="1" dirty="0">
              <a:solidFill>
                <a:srgbClr val="000000"/>
              </a:solidFill>
            </a:endParaRPr>
          </a:p>
        </p:txBody>
      </p:sp>
      <p:sp>
        <p:nvSpPr>
          <p:cNvPr id="33796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459788" y="6243638"/>
            <a:ext cx="482600" cy="4524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6E08819-C587-48B0-90E3-CA2E3B24D1D9}" type="slidenum">
              <a:rPr lang="ru-RU" altLang="ru-RU" smtClean="0">
                <a:solidFill>
                  <a:schemeClr val="tx1"/>
                </a:solidFill>
              </a:rPr>
              <a:pPr/>
              <a:t>7</a:t>
            </a:fld>
            <a:endParaRPr lang="ru-RU" altLang="ru-RU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827088" y="211891"/>
            <a:ext cx="77914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ctr"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dirty="0" smtClean="0">
                <a:solidFill>
                  <a:srgbClr val="333399"/>
                </a:solidFill>
              </a:rPr>
              <a:t>Ряд расстояний между парой встык-выборок</a:t>
            </a:r>
            <a:endParaRPr lang="ru-RU" altLang="ru-RU" sz="2400" b="1" dirty="0">
              <a:solidFill>
                <a:srgbClr val="333399"/>
              </a:solidFill>
            </a:endParaRPr>
          </a:p>
        </p:txBody>
      </p:sp>
      <p:sp>
        <p:nvSpPr>
          <p:cNvPr id="120835" name="Номер слайда 1"/>
          <p:cNvSpPr txBox="1">
            <a:spLocks noGrp="1"/>
          </p:cNvSpPr>
          <p:nvPr/>
        </p:nvSpPr>
        <p:spPr bwMode="auto">
          <a:xfrm>
            <a:off x="8459788" y="6243638"/>
            <a:ext cx="4826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E0BBF6D-1B53-4945-90BB-648E101260E7}" type="slidenum">
              <a:rPr lang="ru-RU" altLang="ru-RU">
                <a:solidFill>
                  <a:schemeClr val="tx1"/>
                </a:solidFill>
              </a:rPr>
              <a:pPr eaLnBrk="0" hangingPunct="0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ru-RU" altLang="ru-RU">
              <a:solidFill>
                <a:schemeClr val="tx1"/>
              </a:solidFill>
            </a:endParaRPr>
          </a:p>
        </p:txBody>
      </p:sp>
      <p:pic>
        <p:nvPicPr>
          <p:cNvPr id="14" name="Picture 127" descr="1_1_b"/>
          <p:cNvPicPr>
            <a:picLocks noChangeAspect="1" noChangeArrowheads="1"/>
          </p:cNvPicPr>
          <p:nvPr/>
        </p:nvPicPr>
        <p:blipFill>
          <a:blip r:embed="rId3"/>
          <a:srcRect l="7809" r="7265"/>
          <a:stretch>
            <a:fillRect/>
          </a:stretch>
        </p:blipFill>
        <p:spPr bwMode="auto">
          <a:xfrm>
            <a:off x="95868" y="939976"/>
            <a:ext cx="8363920" cy="479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57080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8350" y="6243638"/>
            <a:ext cx="554038" cy="4524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33782C9-B0AD-482D-8D95-3936027C8701}" type="slidenum">
              <a:rPr lang="ru-RU" altLang="ru-RU" smtClean="0">
                <a:solidFill>
                  <a:schemeClr val="tx1"/>
                </a:solidFill>
              </a:rPr>
              <a:pPr/>
              <a:t>9</a:t>
            </a:fld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1331913" y="260350"/>
            <a:ext cx="75628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>
                <a:solidFill>
                  <a:srgbClr val="333399"/>
                </a:solidFill>
              </a:rPr>
              <a:t/>
            </a:r>
            <a:br>
              <a:rPr lang="ru-RU" altLang="ru-RU" sz="2400" b="1">
                <a:solidFill>
                  <a:srgbClr val="333399"/>
                </a:solidFill>
              </a:rPr>
            </a:br>
            <a:r>
              <a:rPr lang="ru-RU" altLang="ru-RU" sz="2400" b="1">
                <a:solidFill>
                  <a:srgbClr val="333399"/>
                </a:solidFill>
              </a:rPr>
              <a:t>Основные обозначения </a:t>
            </a:r>
            <a:r>
              <a:rPr lang="ru-RU" altLang="ru-RU" sz="2400">
                <a:solidFill>
                  <a:srgbClr val="333399"/>
                </a:solidFill>
              </a:rPr>
              <a:t> </a:t>
            </a: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0" y="1971675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0" y="1909763"/>
            <a:ext cx="9144000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50182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50183" name="Rectangle 6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50184" name="Rectangle 7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50185" name="Rectangle 8"/>
          <p:cNvSpPr>
            <a:spLocks noChangeArrowheads="1"/>
          </p:cNvSpPr>
          <p:nvPr/>
        </p:nvSpPr>
        <p:spPr bwMode="auto">
          <a:xfrm>
            <a:off x="609600" y="1828800"/>
            <a:ext cx="8534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39725">
              <a:spcBef>
                <a:spcPts val="475"/>
              </a:spcBef>
              <a:buSzPct val="9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sz="1900">
                <a:solidFill>
                  <a:srgbClr val="0033CC"/>
                </a:solidFill>
                <a:latin typeface="Arial" charset="0"/>
              </a:rPr>
              <a:t>    </a:t>
            </a:r>
            <a:endParaRPr lang="ru-RU" altLang="ru-RU" sz="19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6" name="Rectangle 9"/>
          <p:cNvSpPr>
            <a:spLocks noChangeArrowheads="1"/>
          </p:cNvSpPr>
          <p:nvPr/>
        </p:nvSpPr>
        <p:spPr bwMode="auto">
          <a:xfrm>
            <a:off x="0" y="3309938"/>
            <a:ext cx="9144000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50187" name="Rectangle 10"/>
          <p:cNvSpPr>
            <a:spLocks noChangeArrowheads="1"/>
          </p:cNvSpPr>
          <p:nvPr/>
        </p:nvSpPr>
        <p:spPr bwMode="auto">
          <a:xfrm>
            <a:off x="0" y="3314700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50188" name="Rectangle 11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50189" name="Rectangle 12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50190" name="Rectangle 13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50191" name="Rectangle 14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50192" name="Rectangle 1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0" y="3328988"/>
            <a:ext cx="9144000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50194" name="Rectangle 19"/>
          <p:cNvSpPr>
            <a:spLocks noChangeArrowheads="1"/>
          </p:cNvSpPr>
          <p:nvPr/>
        </p:nvSpPr>
        <p:spPr bwMode="auto">
          <a:xfrm>
            <a:off x="0" y="3186113"/>
            <a:ext cx="9144000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50195" name="Rectangle 25"/>
          <p:cNvSpPr>
            <a:spLocks noChangeArrowheads="1"/>
          </p:cNvSpPr>
          <p:nvPr/>
        </p:nvSpPr>
        <p:spPr bwMode="auto">
          <a:xfrm>
            <a:off x="0" y="3138488"/>
            <a:ext cx="9144000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1284" name="Rectangle 2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09600" y="2056072"/>
            <a:ext cx="7957997" cy="4247317"/>
          </a:xfrm>
          <a:prstGeom prst="rect">
            <a:avLst/>
          </a:prstGeom>
          <a:blipFill>
            <a:blip r:embed="rId3"/>
            <a:stretch>
              <a:fillRect l="-613" t="-717" r="-613"/>
            </a:stretch>
          </a:blipFill>
          <a:ln>
            <a:noFill/>
          </a:ln>
          <a:effectLst/>
          <a:ex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7900</TotalTime>
  <Words>1198</Words>
  <Application>Microsoft Office PowerPoint</Application>
  <PresentationFormat>Экран (4:3)</PresentationFormat>
  <Paragraphs>132</Paragraphs>
  <Slides>22</Slides>
  <Notes>22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Оформление по умолчанию</vt:lpstr>
      <vt:lpstr>1_Оформление по умолчанию</vt:lpstr>
      <vt:lpstr>Формула</vt:lpstr>
      <vt:lpstr>Origin50.Graph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Доклад_Орлов</dc:title>
  <dc:creator>BlckDrgn</dc:creator>
  <cp:lastModifiedBy>LiterAnalysis</cp:lastModifiedBy>
  <cp:revision>156</cp:revision>
  <cp:lastPrinted>2020-03-11T18:13:54Z</cp:lastPrinted>
  <dcterms:created xsi:type="dcterms:W3CDTF">2013-06-25T20:06:54Z</dcterms:created>
  <dcterms:modified xsi:type="dcterms:W3CDTF">2020-10-30T16:00:41Z</dcterms:modified>
</cp:coreProperties>
</file>