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55"/>
  </p:normalViewPr>
  <p:slideViewPr>
    <p:cSldViewPr snapToGrid="0" snapToObjects="1">
      <p:cViewPr>
        <p:scale>
          <a:sx n="100" d="100"/>
          <a:sy n="100" d="100"/>
        </p:scale>
        <p:origin x="186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e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87D73-FC6E-6143-A10E-F06C9A852C18}" type="datetimeFigureOut">
              <a:t>19.11.2021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3ACB1-43D1-C044-B020-B8970356F5E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318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10FE-071C-4320-B834-6820F24C1EC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365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3ACB1-43D1-C044-B020-B8970356F5EF}" type="slidenum"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512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10FE-071C-4320-B834-6820F24C1EC6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932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10FE-071C-4320-B834-6820F24C1EC6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44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8CE-3BE2-0044-9EA5-6EF2551782EE}" type="datetime1"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‹#›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1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B7B6-6977-B843-A052-D9978B4E9DA1}" type="datetime1"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‹#›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6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A7B4-C907-1C40-B9B3-B33AB8BA3B95}" type="datetime1"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‹#›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1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E8E9-07DA-E047-B325-8500D01DA99D}" type="datetime1"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‹#›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26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B5FE-DBAF-BE4A-870A-A94DF23E38C5}" type="datetime1"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‹#›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3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95D3-B671-E34E-A566-06FF6A1E955E}" type="datetime1"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‹#›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14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A98C-D5E8-2A43-8DE2-652F3896AA98}" type="datetime1">
              <a:t>19.11.2021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‹#›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35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C2A3-428E-7C4D-8678-427F03143673}" type="datetime1">
              <a:t>19.11.2021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‹#›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37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CB32-94E3-C447-8D1E-9D10AAB0B475}" type="datetime1">
              <a:t>19.11.2021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‹#›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4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2534-6173-3B46-87B5-68EB7605F945}" type="datetime1"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‹#›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9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FAD-52AA-4A45-B5DA-EA3548818461}" type="datetime1"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‹#›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6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95CDD-BC78-3C4C-8E2C-1038CF1448CA}" type="datetime1"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98F082E-D1DE-EA43-80FD-E368B2EA9FC7}" type="slidenum">
              <a:rPr lang="ru-RU"/>
              <a:pPr/>
              <a:t>‹#›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1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actaastro.2021.05.01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i.org/10.1134/S001095252106011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5800" y="313610"/>
            <a:ext cx="10515600" cy="155980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ru-RU" sz="2400" b="1" dirty="0">
                <a:latin typeface="+mn-lt"/>
              </a:rPr>
              <a:t>Семинар</a:t>
            </a:r>
            <a:r>
              <a:rPr lang="en-US" sz="2400" b="1" dirty="0">
                <a:latin typeface="+mn-lt"/>
              </a:rPr>
              <a:t> </a:t>
            </a:r>
            <a:r>
              <a:rPr lang="ru-RU" sz="2400" b="1" dirty="0">
                <a:latin typeface="+mn-lt"/>
              </a:rPr>
              <a:t>крупного научного проекта ННГУ</a:t>
            </a:r>
            <a:br>
              <a:rPr lang="ru-RU" sz="2400" b="1" dirty="0"/>
            </a:br>
            <a:r>
              <a:rPr lang="ru-RU" sz="2400" dirty="0">
                <a:latin typeface="+mn-lt"/>
              </a:rPr>
              <a:t>«</a:t>
            </a:r>
            <a:r>
              <a:rPr lang="ru-RU" sz="2400">
                <a:latin typeface="+mn-lt"/>
              </a:rPr>
              <a:t>Надежный и логически прозрачный искусственный интеллект»</a:t>
            </a:r>
            <a:br>
              <a:rPr lang="ru-RU" sz="2400">
                <a:latin typeface="+mn-lt"/>
              </a:rPr>
            </a:br>
            <a:br>
              <a:rPr lang="ru-RU" sz="900">
                <a:latin typeface="+mn-lt"/>
              </a:rPr>
            </a:br>
            <a:r>
              <a:rPr lang="ru-RU" sz="2400">
                <a:latin typeface="+mn-lt"/>
              </a:rPr>
              <a:t>19</a:t>
            </a:r>
            <a:r>
              <a:rPr lang="ru-RU" sz="2400" dirty="0">
                <a:latin typeface="+mn-lt"/>
              </a:rPr>
              <a:t> ноября 2021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0995"/>
            <a:ext cx="8229600" cy="180035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400"/>
              </a:spcBef>
              <a:buNone/>
            </a:pPr>
            <a:r>
              <a:rPr lang="ru-RU" sz="3200" b="1"/>
              <a:t>Использование нейросетей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ru-RU" sz="3200" b="1"/>
              <a:t>в задачах управления спутниками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ru-RU" sz="3200" b="1"/>
              <a:t>на околоземной орбите</a:t>
            </a:r>
            <a:endParaRPr lang="ru-RU" sz="4400" b="1" dirty="0"/>
          </a:p>
        </p:txBody>
      </p:sp>
      <p:pic>
        <p:nvPicPr>
          <p:cNvPr id="1026" name="Picture 2" descr="C:\Users\shmax\Desktop\ipm-lab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170" y="5285724"/>
            <a:ext cx="1665655" cy="121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15914" y="3822269"/>
            <a:ext cx="2312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М.Г. Широбоков</a:t>
            </a:r>
            <a:endParaRPr lang="ru-RU" sz="24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726587" y="4279967"/>
            <a:ext cx="769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Институт прикладной математики им. М.В. Келдыша РАН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18AF59-D0E2-4543-851E-F31C04C11ACA}"/>
              </a:ext>
            </a:extLst>
          </p:cNvPr>
          <p:cNvSpPr txBox="1"/>
          <p:nvPr/>
        </p:nvSpPr>
        <p:spPr>
          <a:xfrm>
            <a:off x="2946204" y="4704788"/>
            <a:ext cx="3251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>
                <a:solidFill>
                  <a:srgbClr val="0070C0"/>
                </a:solidFill>
              </a:rPr>
              <a:t>shirobokov@keldysh.ru</a:t>
            </a:r>
            <a:endParaRPr lang="ru-RU" sz="2400" u="sng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28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16456-2132-8F48-9619-41AEBF817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3174"/>
            <a:ext cx="7886700" cy="1325563"/>
          </a:xfrm>
        </p:spPr>
        <p:txBody>
          <a:bodyPr>
            <a:normAutofit/>
          </a:bodyPr>
          <a:lstStyle/>
          <a:p>
            <a:r>
              <a:rPr lang="ru-RU" sz="3600"/>
              <a:t>Архитектура и обучение нейросетей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DAD69-DA80-0C4B-B866-560D2E8C6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6824"/>
            <a:ext cx="7886700" cy="5222876"/>
          </a:xfrm>
        </p:spPr>
        <p:txBody>
          <a:bodyPr>
            <a:normAutofit fontScale="92500" lnSpcReduction="10000"/>
          </a:bodyPr>
          <a:lstStyle/>
          <a:p>
            <a:r>
              <a:rPr lang="ru-RU"/>
              <a:t>Тестировались широкие и глубокие полносвязные нейронные сети размера (многослойные сети персептронов)</a:t>
            </a:r>
          </a:p>
          <a:p>
            <a:r>
              <a:rPr lang="ru-RU"/>
              <a:t>Активационная функция всюду –          (кроме выхода сети для импульсов)</a:t>
            </a:r>
          </a:p>
          <a:p>
            <a:r>
              <a:rPr lang="ru-RU"/>
              <a:t>Метод обучения: метод масштабируемых сопряженных градиентов</a:t>
            </a:r>
            <a:r>
              <a:rPr lang="ru-RU">
                <a:effectLst/>
              </a:rPr>
              <a:t> (</a:t>
            </a:r>
            <a:r>
              <a:rPr lang="en-US">
                <a:effectLst/>
              </a:rPr>
              <a:t>SCG)</a:t>
            </a:r>
          </a:p>
          <a:p>
            <a:r>
              <a:rPr lang="ru-RU"/>
              <a:t>Целевая функция: среднеквадратическое отклонение (</a:t>
            </a:r>
            <a:r>
              <a:rPr lang="en-US"/>
              <a:t>MSE)</a:t>
            </a:r>
          </a:p>
          <a:p>
            <a:r>
              <a:rPr lang="ru-RU"/>
              <a:t>Перед обучением выборка нормируется на интервал            и делится на обучающую, валидирующую и тестовую в соотношении 70/15/15</a:t>
            </a:r>
          </a:p>
          <a:p>
            <a:r>
              <a:rPr lang="ru-RU"/>
              <a:t>Обучение заканчивается, когда </a:t>
            </a:r>
            <a:r>
              <a:rPr lang="en-US"/>
              <a:t>MSE </a:t>
            </a:r>
            <a:r>
              <a:rPr lang="ru-RU"/>
              <a:t>не улучшается 50 эпох подряд на валидирующей выборке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C7AC9E-AD58-2C44-8886-FF1E02CC6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700" y="2293937"/>
            <a:ext cx="812800" cy="4699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682A373-07B5-744D-8504-434650A05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550" y="4911726"/>
            <a:ext cx="876300" cy="444500"/>
          </a:xfrm>
          <a:prstGeom prst="rect">
            <a:avLst/>
          </a:prstGeom>
        </p:spPr>
      </p:pic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01ECC4-9930-F24D-ACFB-C1721071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10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05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DE43E-BBA3-4D49-BD7F-D4EA99AD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79374"/>
            <a:ext cx="7886700" cy="1325563"/>
          </a:xfrm>
        </p:spPr>
        <p:txBody>
          <a:bodyPr>
            <a:normAutofit/>
          </a:bodyPr>
          <a:lstStyle/>
          <a:p>
            <a:r>
              <a:rPr lang="ru-RU" sz="3600"/>
              <a:t>Критерий качества нейросетей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15BFCB-FF97-D64D-A77A-4A79770CE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09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/>
              <a:t>Для нейросети для импульсов использовался еще один критерий качества:</a:t>
            </a:r>
          </a:p>
          <a:p>
            <a:endParaRPr lang="ru-RU"/>
          </a:p>
          <a:p>
            <a:endParaRPr lang="ru-RU"/>
          </a:p>
          <a:p>
            <a:pPr marL="0" indent="0">
              <a:buNone/>
            </a:pPr>
            <a:r>
              <a:rPr lang="ru-RU"/>
              <a:t>который складывается из долей случаев, когда относительная ошибка определения соответствующего импульса превышает 10%</a:t>
            </a:r>
          </a:p>
          <a:p>
            <a:pPr marL="0" indent="0">
              <a:buNone/>
            </a:pPr>
            <a:r>
              <a:rPr lang="ru-RU"/>
              <a:t>Для нейросети с отношением площади к массе использовался аналогичный критерий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42AE03-ED1C-3A4C-A0E4-6E3A84D77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32910"/>
            <a:ext cx="7886700" cy="107698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51AAACE-760C-2648-B76B-9B045B7FC0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2300" y="5248275"/>
            <a:ext cx="5359400" cy="1117600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E925B7-9720-A843-8585-D9758DA7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11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500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3A7A7-0BFB-BD48-9A1A-A5455C62E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2426"/>
            <a:ext cx="7886700" cy="1325563"/>
          </a:xfrm>
        </p:spPr>
        <p:txBody>
          <a:bodyPr>
            <a:normAutofit/>
          </a:bodyPr>
          <a:lstStyle/>
          <a:p>
            <a:r>
              <a:rPr lang="ru-RU" sz="4000"/>
              <a:t>Критерий отбора нейронных сетей для импульсов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F6727B-6239-F141-871E-B20C45AFC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811258"/>
            <a:ext cx="8058150" cy="4786472"/>
          </a:xfrm>
        </p:spPr>
        <p:txBody>
          <a:bodyPr>
            <a:normAutofit/>
          </a:bodyPr>
          <a:lstStyle/>
          <a:p>
            <a:r>
              <a:rPr lang="ru-RU"/>
              <a:t>Удаляются все дефектные и переобученные нейронные сети</a:t>
            </a:r>
          </a:p>
          <a:p>
            <a:pPr marL="0" indent="0">
              <a:buNone/>
            </a:pPr>
            <a:r>
              <a:rPr lang="ru-RU"/>
              <a:t>				   ,</a:t>
            </a:r>
          </a:p>
          <a:p>
            <a:r>
              <a:rPr lang="ru-RU"/>
              <a:t>Удаляются нейронные сети, для которых существуют другие сети с лучшими </a:t>
            </a:r>
            <a:r>
              <a:rPr lang="en-US"/>
              <a:t>MSE </a:t>
            </a:r>
            <a:r>
              <a:rPr lang="ru-RU"/>
              <a:t>на обучающей, валидирующей и тестовой выборками (осталось 5 нейросетей)</a:t>
            </a:r>
          </a:p>
          <a:p>
            <a:r>
              <a:rPr lang="ru-RU"/>
              <a:t>Объединяются валидирующая и тестовая части выборок, остается одна нейросеть с лучшими значениями </a:t>
            </a:r>
            <a:r>
              <a:rPr lang="en-US"/>
              <a:t>MSE: </a:t>
            </a:r>
            <a:r>
              <a:rPr lang="en-US" b="1" u="sng"/>
              <a:t>3 </a:t>
            </a:r>
            <a:r>
              <a:rPr lang="ru-RU" b="1" u="sng"/>
              <a:t>скрытых слоя с 90 нейронами </a:t>
            </a:r>
            <a:r>
              <a:rPr lang="ru-RU"/>
              <a:t>(</a:t>
            </a:r>
            <a:r>
              <a:rPr lang="en-US"/>
              <a:t>Q = 40%)</a:t>
            </a:r>
            <a:endParaRPr lang="ru-RU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9104A6F-618F-0F4E-A774-2975143AB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08470E9-798A-914E-BDB5-27CE771FC1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50219"/>
              </p:ext>
            </p:extLst>
          </p:nvPr>
        </p:nvGraphicFramePr>
        <p:xfrm>
          <a:off x="1739900" y="2667000"/>
          <a:ext cx="2819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r:id="rId3" imgW="1282700" imgH="215900" progId="Equation.DSMT4">
                  <p:embed/>
                </p:oleObj>
              </mc:Choice>
              <mc:Fallback>
                <p:oleObj r:id="rId3" imgW="1282700" imgH="215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2667000"/>
                        <a:ext cx="2819400" cy="46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35CE967-926D-5C47-97E0-55F3D2B4B1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0749" y="2667000"/>
            <a:ext cx="2897717" cy="469900"/>
          </a:xfrm>
          <a:prstGeom prst="rect">
            <a:avLst/>
          </a:prstGeom>
        </p:spPr>
      </p:pic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923E7046-0F4C-D344-A422-3BCA6A38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12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62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4F030A-564D-214C-960B-05DBA2D2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Критерий отбора нейронных сетей для панелей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2CE05D-B649-ED46-BA26-D09845784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ru-RU"/>
              <a:t>Те же критерии, но объединять валидирующую и тестовую выборку не пришлось</a:t>
            </a:r>
          </a:p>
          <a:p>
            <a:pPr>
              <a:spcAft>
                <a:spcPts val="1200"/>
              </a:spcAft>
            </a:pPr>
            <a:r>
              <a:rPr lang="ru-RU"/>
              <a:t>Найдена лучшая по всем показателям нейронная сеть: </a:t>
            </a:r>
            <a:r>
              <a:rPr lang="ru-RU" b="1" u="sng"/>
              <a:t>3 скрытых слоя по 80 нейронов </a:t>
            </a:r>
            <a:r>
              <a:rPr lang="ru-RU"/>
              <a:t>(</a:t>
            </a:r>
            <a:r>
              <a:rPr lang="en-US"/>
              <a:t>Q = 3.5%</a:t>
            </a:r>
            <a:r>
              <a:rPr lang="ru-RU"/>
              <a:t>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8113D8-9AEC-DE4A-AD4B-799FA637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13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076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C5079B0-5C44-F443-8012-B16549723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200" y="2578100"/>
            <a:ext cx="2823210" cy="50673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E84D7-00E6-0340-9089-2ECFD83F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Оценка неизвестного значения баллистического коэффициента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8545B9-23F5-A54B-81B0-6DA5E0C3E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825624"/>
            <a:ext cx="8083550" cy="4879975"/>
          </a:xfrm>
        </p:spPr>
        <p:txBody>
          <a:bodyPr>
            <a:normAutofit lnSpcReduction="10000"/>
          </a:bodyPr>
          <a:lstStyle/>
          <a:p>
            <a:r>
              <a:rPr lang="ru-RU"/>
              <a:t>Есть эпизоды и шаги</a:t>
            </a:r>
          </a:p>
          <a:p>
            <a:r>
              <a:rPr lang="ru-RU"/>
              <a:t>Эпизоды начинаются со случайно сгенерированных состояний </a:t>
            </a:r>
          </a:p>
          <a:p>
            <a:r>
              <a:rPr lang="ru-RU"/>
              <a:t>Шаг = маневрирование (панели + 4 импульса)</a:t>
            </a:r>
          </a:p>
          <a:p>
            <a:r>
              <a:rPr lang="ru-RU"/>
              <a:t>После шага состояние пересчитывается</a:t>
            </a:r>
          </a:p>
          <a:p>
            <a:r>
              <a:rPr lang="ru-RU"/>
              <a:t>Далее следует новый шаг</a:t>
            </a:r>
          </a:p>
          <a:p>
            <a:r>
              <a:rPr lang="ru-RU" u="sng"/>
              <a:t>На вход сетей подается фиксированное значение баллистического коэффициента</a:t>
            </a:r>
            <a:r>
              <a:rPr lang="ru-RU"/>
              <a:t> (оценка истинного значения). Плотность – случайная</a:t>
            </a:r>
          </a:p>
          <a:p>
            <a:r>
              <a:rPr lang="ru-RU"/>
              <a:t>Накапливается статистика невязки с требуемыми параметрами орбиты, усредняем ее по эпизодам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82585D-9454-0740-9960-FB7648E3D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14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74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538F5E-B695-054B-B546-E825B0E3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Улучшение оценки значения баллистического коэффициента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3B99CF-9487-2D4F-9BD3-2476A9E70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67275"/>
          </a:xfrm>
        </p:spPr>
        <p:txBody>
          <a:bodyPr/>
          <a:lstStyle/>
          <a:p>
            <a:r>
              <a:rPr lang="ru-RU"/>
              <a:t>В результате серии эпизодов получаем среднее по эпизодам значение невязки</a:t>
            </a:r>
          </a:p>
          <a:p>
            <a:endParaRPr lang="ru-RU"/>
          </a:p>
          <a:p>
            <a:pPr>
              <a:spcBef>
                <a:spcPts val="2200"/>
              </a:spcBef>
            </a:pPr>
            <a:r>
              <a:rPr lang="ru-RU"/>
              <a:t>Эту функцию можно оптимизировать в онлайн-режиме неградиентными методами оптимизации</a:t>
            </a:r>
            <a:r>
              <a:rPr lang="en-US"/>
              <a:t>, </a:t>
            </a:r>
            <a:r>
              <a:rPr lang="ru-RU"/>
              <a:t>я использовал метод Хука</a:t>
            </a:r>
            <a:r>
              <a:rPr lang="ru-RU" b="1"/>
              <a:t>–</a:t>
            </a:r>
            <a:r>
              <a:rPr lang="ru-RU"/>
              <a:t>Дживса (</a:t>
            </a:r>
            <a:r>
              <a:rPr lang="en-US"/>
              <a:t>pattern search</a:t>
            </a:r>
            <a:r>
              <a:rPr lang="ru-RU"/>
              <a:t>)</a:t>
            </a:r>
          </a:p>
          <a:p>
            <a:pPr>
              <a:spcBef>
                <a:spcPts val="2200"/>
              </a:spcBef>
            </a:pPr>
            <a:r>
              <a:rPr lang="ru-RU"/>
              <a:t>Моделирование производится в более сложной модели, чем та, в которой были спроектировано управление и нейронные сети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F1639A-59BA-2A46-93A2-6C62757FF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350" y="2590198"/>
            <a:ext cx="2527300" cy="838802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6F65-A1BC-F843-B27A-F2AC8AD8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15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646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0DAF7F-CCAF-CB4E-A92F-903A0E71E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0826"/>
            <a:ext cx="7886700" cy="1325563"/>
          </a:xfrm>
        </p:spPr>
        <p:txBody>
          <a:bodyPr/>
          <a:lstStyle/>
          <a:p>
            <a:r>
              <a:rPr lang="ru-RU"/>
              <a:t>Процесс адаптации значения баллистического коэффициента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BC320E6-183E-374B-AB9D-8C2E9D60008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471294"/>
            <a:ext cx="5797550" cy="43707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9B9530-93A3-8948-89FE-F2CA3E305664}"/>
              </a:ext>
            </a:extLst>
          </p:cNvPr>
          <p:cNvSpPr txBox="1"/>
          <p:nvPr/>
        </p:nvSpPr>
        <p:spPr>
          <a:xfrm>
            <a:off x="6146800" y="1790700"/>
            <a:ext cx="287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20 шагов, 30 эпизодов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9792ED9-87A7-4247-B6FF-5597DC9F1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460709"/>
            <a:ext cx="2095500" cy="4587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3FE9EA-2588-8E4D-996D-81BBB8CF6C52}"/>
              </a:ext>
            </a:extLst>
          </p:cNvPr>
          <p:cNvSpPr txBox="1"/>
          <p:nvPr/>
        </p:nvSpPr>
        <p:spPr>
          <a:xfrm>
            <a:off x="6146800" y="3154877"/>
            <a:ext cx="200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/>
              <a:t>До адаптации: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EAF0E88-92E0-7648-9C65-4504566F97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4900" y="4422135"/>
            <a:ext cx="2095500" cy="4812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9D5898-BECC-D341-9E4D-8C015E8C84CA}"/>
              </a:ext>
            </a:extLst>
          </p:cNvPr>
          <p:cNvSpPr txBox="1"/>
          <p:nvPr/>
        </p:nvSpPr>
        <p:spPr>
          <a:xfrm>
            <a:off x="6146800" y="4106430"/>
            <a:ext cx="200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/>
              <a:t>После адаптации: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492092-2ABE-1740-83E9-B816E29823CD}"/>
              </a:ext>
            </a:extLst>
          </p:cNvPr>
          <p:cNvSpPr txBox="1"/>
          <p:nvPr/>
        </p:nvSpPr>
        <p:spPr>
          <a:xfrm>
            <a:off x="6159500" y="2310305"/>
            <a:ext cx="235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/>
              <a:t>Истинное значение: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FF5980C-B66F-FD44-AB28-A570D8A561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7600" y="2644066"/>
            <a:ext cx="2095500" cy="42984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C12E6B-8DF6-F444-8596-C561E648B696}"/>
              </a:ext>
            </a:extLst>
          </p:cNvPr>
          <p:cNvSpPr txBox="1"/>
          <p:nvPr/>
        </p:nvSpPr>
        <p:spPr>
          <a:xfrm>
            <a:off x="393700" y="6019800"/>
            <a:ext cx="829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/>
              <a:t>Сколько достаточно шагов и эпизодов? Исследование показало, что достаточно даже одного эпизода и пяти шагов, процесс адаптации займет 2.5-5 дней</a:t>
            </a:r>
          </a:p>
        </p:txBody>
      </p:sp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3A67EFF9-E95C-6248-B1C5-7009C5CD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16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430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57F7B-1C52-AA45-B3A5-5B0959428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Распределение невязки по параметрам относительной орбиты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2C1BFE-AFC3-A141-9631-DBA880CADC7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1920804"/>
            <a:ext cx="4610100" cy="362025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5F99A4-A402-7941-BC3D-6AD8E66CB3B8}"/>
              </a:ext>
            </a:extLst>
          </p:cNvPr>
          <p:cNvSpPr txBox="1"/>
          <p:nvPr/>
        </p:nvSpPr>
        <p:spPr>
          <a:xfrm>
            <a:off x="5679758" y="247439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После адаптации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0E4615-F3F1-594E-BF4C-4DD582F8002D}"/>
              </a:ext>
            </a:extLst>
          </p:cNvPr>
          <p:cNvSpPr txBox="1"/>
          <p:nvPr/>
        </p:nvSpPr>
        <p:spPr>
          <a:xfrm>
            <a:off x="6838949" y="411587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До адаптации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D1A294-AD2A-B34C-9A72-3D63C033C4FC}"/>
              </a:ext>
            </a:extLst>
          </p:cNvPr>
          <p:cNvSpPr txBox="1"/>
          <p:nvPr/>
        </p:nvSpPr>
        <p:spPr>
          <a:xfrm>
            <a:off x="5861448" y="5683035"/>
            <a:ext cx="195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1 эпизод, 5 шагов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868810D-98F4-304C-BEB6-58DEB592C66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1" y="1920804"/>
            <a:ext cx="4528180" cy="361518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A682DB8-DD55-3B45-ADDA-1C40F5C8B7F0}"/>
              </a:ext>
            </a:extLst>
          </p:cNvPr>
          <p:cNvSpPr txBox="1"/>
          <p:nvPr/>
        </p:nvSpPr>
        <p:spPr>
          <a:xfrm>
            <a:off x="1032989" y="5683035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30 эпизодов, 20 шагов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298041-9C2E-B74A-A4A0-0C42EAF1E5F5}"/>
              </a:ext>
            </a:extLst>
          </p:cNvPr>
          <p:cNvSpPr txBox="1"/>
          <p:nvPr/>
        </p:nvSpPr>
        <p:spPr>
          <a:xfrm>
            <a:off x="1103471" y="247439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После адаптации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454B26-DCBC-AB4E-9D08-E136C1F619CB}"/>
              </a:ext>
            </a:extLst>
          </p:cNvPr>
          <p:cNvSpPr txBox="1"/>
          <p:nvPr/>
        </p:nvSpPr>
        <p:spPr>
          <a:xfrm>
            <a:off x="2078197" y="412025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До адаптации</a:t>
            </a: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AC42FAA2-8AB1-F44A-814D-7EAFC3B3D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17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65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87E00-508D-B047-84BB-965AE9DE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/>
              <a:t>Адаптация к баллистическому коэффициенту и плотности атмосферы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2B0A88-20B9-8D46-9005-27FA208ED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Аналогичным образом в серии эпизодов оценивается невязка по параметрам орбиты, но теперь она зависит от двух параметров:</a:t>
            </a:r>
          </a:p>
          <a:p>
            <a:endParaRPr lang="ru-RU"/>
          </a:p>
          <a:p>
            <a:r>
              <a:rPr lang="ru-RU"/>
              <a:t>Оптимизация происходит в режиме реального времени с помощью того же неградиентного метода</a:t>
            </a:r>
          </a:p>
          <a:p>
            <a:r>
              <a:rPr lang="ru-RU"/>
              <a:t>Больше переменных – больше итераций для сходимости, время на сбор данных увеличивается в 10 раз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932C2C-EED7-D44B-9B96-E925954D6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050" y="3098800"/>
            <a:ext cx="1739900" cy="533400"/>
          </a:xfrm>
          <a:prstGeom prst="rect">
            <a:avLst/>
          </a:prstGeo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CDBF45-F22A-324D-987D-3D75B529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18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02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2A024-7427-BE47-84B6-D190BD1F6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Сравнение результатов адаптации к одному и к двум параметрам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EA4B21-5B15-4A44-85A1-464B5E677FF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1632774"/>
            <a:ext cx="4751070" cy="3713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D086D2-5837-5441-A454-7D5997D3AF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760" y="1698306"/>
            <a:ext cx="4587240" cy="35824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B67B9E-565B-8F4C-81CB-8B86226DF0FB}"/>
              </a:ext>
            </a:extLst>
          </p:cNvPr>
          <p:cNvSpPr txBox="1"/>
          <p:nvPr/>
        </p:nvSpPr>
        <p:spPr>
          <a:xfrm>
            <a:off x="0" y="5346254"/>
            <a:ext cx="417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/>
              <a:t>Адаптация к баллистическому коэффициенту (10 эпиходов, 10 шагов)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ACB88B-B860-7D46-A1CE-8177D7002D3E}"/>
              </a:ext>
            </a:extLst>
          </p:cNvPr>
          <p:cNvSpPr txBox="1"/>
          <p:nvPr/>
        </p:nvSpPr>
        <p:spPr>
          <a:xfrm>
            <a:off x="4832985" y="5435154"/>
            <a:ext cx="417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/>
              <a:t>Адаптация к баллистическому коэффициенту и плотности атмосферы (10 эпиходов, 10 шагов)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A75873BD-1AF4-4F43-A8A7-A3802F5CB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19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43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820FA-9E71-1A4E-B7A6-BC516332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87F8D7-28EA-1E46-BA6B-8BDA0E73E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8063"/>
            <a:ext cx="9803237" cy="512620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400"/>
              <a:t>Искусственный интеллект в механике космического полета</a:t>
            </a:r>
          </a:p>
          <a:p>
            <a:pPr>
              <a:lnSpc>
                <a:spcPct val="120000"/>
              </a:lnSpc>
            </a:pPr>
            <a:r>
              <a:rPr lang="ru-RU" sz="2400"/>
              <a:t>Постановка задачи управления формацией спутников</a:t>
            </a:r>
          </a:p>
          <a:p>
            <a:pPr>
              <a:lnSpc>
                <a:spcPct val="120000"/>
              </a:lnSpc>
            </a:pPr>
            <a:r>
              <a:rPr lang="ru-RU" sz="2400"/>
              <a:t>Задача проектирования адаптивного управления</a:t>
            </a:r>
          </a:p>
          <a:p>
            <a:pPr lvl="1">
              <a:lnSpc>
                <a:spcPct val="120000"/>
              </a:lnSpc>
              <a:buFont typeface="Системный шрифт, обычный"/>
              <a:buChar char="⎼"/>
            </a:pPr>
            <a:r>
              <a:rPr lang="ru-RU" sz="2000"/>
              <a:t>Выбор класса задач машинного обучения</a:t>
            </a:r>
          </a:p>
          <a:p>
            <a:pPr lvl="1">
              <a:lnSpc>
                <a:spcPct val="120000"/>
              </a:lnSpc>
              <a:buFont typeface="Системный шрифт, обычный"/>
              <a:buChar char="⎼"/>
            </a:pPr>
            <a:r>
              <a:rPr lang="ru-RU" sz="2000"/>
              <a:t>Схема конвейрера (</a:t>
            </a:r>
            <a:r>
              <a:rPr lang="en-US" sz="2000"/>
              <a:t>pipeline)</a:t>
            </a:r>
          </a:p>
          <a:p>
            <a:pPr lvl="1">
              <a:lnSpc>
                <a:spcPct val="120000"/>
              </a:lnSpc>
              <a:buFont typeface="Системный шрифт, обычный"/>
              <a:buChar char="⎼"/>
            </a:pPr>
            <a:r>
              <a:rPr lang="ru-RU" sz="2000"/>
              <a:t>Выбор архитектуры сети и метода обучения</a:t>
            </a:r>
          </a:p>
          <a:p>
            <a:pPr lvl="1">
              <a:lnSpc>
                <a:spcPct val="120000"/>
              </a:lnSpc>
              <a:buFont typeface="Системный шрифт, обычный"/>
              <a:buChar char="⎼"/>
            </a:pPr>
            <a:r>
              <a:rPr lang="ru-RU" sz="2000"/>
              <a:t>Выбор функций для аппроксимации</a:t>
            </a:r>
          </a:p>
          <a:p>
            <a:pPr lvl="1">
              <a:lnSpc>
                <a:spcPct val="120000"/>
              </a:lnSpc>
              <a:buFont typeface="Системный шрифт, обычный"/>
              <a:buChar char="⎼"/>
            </a:pPr>
            <a:r>
              <a:rPr lang="ru-RU" sz="2000"/>
              <a:t>Критерий остановки обучения и качества сети</a:t>
            </a:r>
          </a:p>
          <a:p>
            <a:pPr lvl="1">
              <a:lnSpc>
                <a:spcPct val="120000"/>
              </a:lnSpc>
              <a:buFont typeface="Системный шрифт, обычный"/>
              <a:buChar char="⎼"/>
            </a:pPr>
            <a:r>
              <a:rPr lang="ru-RU" sz="2000"/>
              <a:t>Синтез адаптивного управления</a:t>
            </a:r>
          </a:p>
          <a:p>
            <a:pPr>
              <a:lnSpc>
                <a:spcPct val="120000"/>
              </a:lnSpc>
            </a:pPr>
            <a:r>
              <a:rPr lang="ru-RU" sz="2400"/>
              <a:t>Результаты, выводы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A4005B-0E0D-FE47-8883-C0C5E7E5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2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090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79EB8-A510-EC40-BDDC-B1962A0CA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C9DD26-C8C9-F942-8940-A68BB7C8E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8124"/>
            <a:ext cx="7886700" cy="519747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ru-RU"/>
              <a:t>Обзор работ показал, что машинное обучение активно и успешно используется для решения задач механики космического полета в широком спектре задач</a:t>
            </a:r>
          </a:p>
          <a:p>
            <a:pPr>
              <a:spcAft>
                <a:spcPts val="600"/>
              </a:spcAft>
            </a:pPr>
            <a:r>
              <a:rPr lang="ru-RU"/>
              <a:t>С точки зрения создания надежных алгоритмов отдельный интерес и актуальность представляют методы детерминированного обучения в классе онлайн-обучения</a:t>
            </a:r>
          </a:p>
          <a:p>
            <a:pPr>
              <a:spcAft>
                <a:spcPts val="600"/>
              </a:spcAft>
            </a:pPr>
            <a:r>
              <a:rPr lang="ru-RU"/>
              <a:t>В рамках проекта решена задача синтеза адаптивного нейросетевого управления формацией спутников, когда среда и один спутник имеют неизвестные параметры</a:t>
            </a:r>
          </a:p>
          <a:p>
            <a:pPr>
              <a:spcAft>
                <a:spcPts val="600"/>
              </a:spcAft>
            </a:pPr>
            <a:r>
              <a:rPr lang="ru-RU"/>
              <a:t>Предлагаемые архитектурные решения и подходы оказались работоспособными и позволили обойти проблему обучения с подкреплением</a:t>
            </a:r>
          </a:p>
          <a:p>
            <a:pPr marL="0" indent="0">
              <a:buNone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102F39-272D-484E-8A56-695CB7194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20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6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18632"/>
            <a:ext cx="7886700" cy="1325563"/>
          </a:xfrm>
        </p:spPr>
        <p:txBody>
          <a:bodyPr>
            <a:normAutofit/>
          </a:bodyPr>
          <a:lstStyle/>
          <a:p>
            <a:r>
              <a:rPr lang="ru-RU"/>
              <a:t>Искусственный интеллект в механике космического полета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58923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2600" dirty="0"/>
              <a:t>Сейчас существует тренд к применению методов машинного обучения в задачах механики космического полета</a:t>
            </a:r>
            <a:r>
              <a:rPr lang="ru-RU" sz="2600" baseline="30000" dirty="0"/>
              <a:t>1</a:t>
            </a:r>
            <a:endParaRPr lang="en-US" sz="2600" baseline="30000" dirty="0"/>
          </a:p>
          <a:p>
            <a:pPr>
              <a:spcAft>
                <a:spcPts val="600"/>
              </a:spcAft>
            </a:pPr>
            <a:r>
              <a:rPr lang="ru-RU" sz="2600" dirty="0"/>
              <a:t>Здесь можно выделить несколько классов задач:</a:t>
            </a:r>
          </a:p>
          <a:p>
            <a:pPr lvl="1">
              <a:spcAft>
                <a:spcPts val="600"/>
              </a:spcAft>
              <a:buFont typeface="Системный шрифт, обычный"/>
              <a:buChar char="⎼"/>
            </a:pPr>
            <a:r>
              <a:rPr lang="ru-RU" sz="2200" dirty="0"/>
              <a:t>распознавание образов</a:t>
            </a:r>
            <a:r>
              <a:rPr lang="en-US" sz="2200" dirty="0"/>
              <a:t> </a:t>
            </a:r>
            <a:r>
              <a:rPr lang="ru-RU" sz="2200" dirty="0"/>
              <a:t>по изображениям и видео,</a:t>
            </a:r>
          </a:p>
          <a:p>
            <a:pPr lvl="1">
              <a:spcAft>
                <a:spcPts val="600"/>
              </a:spcAft>
              <a:buFont typeface="Системный шрифт, обычный"/>
              <a:buChar char="⎼"/>
            </a:pPr>
            <a:r>
              <a:rPr lang="ru-RU" sz="2200" dirty="0"/>
              <a:t>оптимизация траекторий и проектирования орбит</a:t>
            </a:r>
          </a:p>
          <a:p>
            <a:pPr lvl="1">
              <a:spcAft>
                <a:spcPts val="600"/>
              </a:spcAft>
              <a:buFont typeface="Системный шрифт, обычный"/>
              <a:buChar char="⎼"/>
            </a:pPr>
            <a:r>
              <a:rPr lang="ru-RU" sz="2200" dirty="0"/>
              <a:t>задачи построения адаптивного и/или автономного управления аппаратом/посадочным модулем</a:t>
            </a:r>
          </a:p>
          <a:p>
            <a:pPr lvl="1">
              <a:spcAft>
                <a:spcPts val="600"/>
              </a:spcAft>
              <a:buFont typeface="Системный шрифт, обычный"/>
              <a:buChar char="⎼"/>
            </a:pPr>
            <a:r>
              <a:rPr lang="ru-RU" sz="2200" dirty="0"/>
              <a:t>адаптивное планирование проведения научных экспериментов</a:t>
            </a:r>
            <a:endParaRPr lang="en-US" sz="22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1EAA410-62F8-A44A-A9EC-517FF5486B87}"/>
              </a:ext>
            </a:extLst>
          </p:cNvPr>
          <p:cNvSpPr/>
          <p:nvPr/>
        </p:nvSpPr>
        <p:spPr>
          <a:xfrm>
            <a:off x="628650" y="5798146"/>
            <a:ext cx="73449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30000"/>
              <a:t>1</a:t>
            </a:r>
            <a:r>
              <a:rPr lang="ru-RU"/>
              <a:t>Shirobokov, M., Trofimov, S., Ovchinnikov, M. Survey of Machine Learning Techniques in Spacecraft Control Design Acta Astronautica, 2021, Vol. 186, pp. 87-97. </a:t>
            </a:r>
            <a:r>
              <a:rPr lang="en-US">
                <a:hlinkClick r:id="rId3"/>
              </a:rPr>
              <a:t>https://</a:t>
            </a:r>
            <a:r>
              <a:rPr lang="ru-RU">
                <a:hlinkClick r:id="rId3"/>
              </a:rPr>
              <a:t>doi.org/10.1016/j.actaastro.2021.05.018</a:t>
            </a:r>
            <a:r>
              <a:rPr lang="en-US"/>
              <a:t> </a:t>
            </a: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BD919D-7394-F24B-8EBC-71001C81C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3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80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C17AF2-50F9-F84F-B740-38E5F87B5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/>
              <a:t>Классификация методов по характеру взаимодействия с окружением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0C05B3-4939-5841-83A1-6DCF50FE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677989"/>
            <a:ext cx="8432800" cy="504031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ru-RU"/>
              <a:t>Обучение с учителем</a:t>
            </a:r>
          </a:p>
          <a:p>
            <a:pPr lvl="1">
              <a:lnSpc>
                <a:spcPct val="100000"/>
              </a:lnSpc>
              <a:buFont typeface="Системный шрифт, обычный"/>
              <a:buChar char="⎼"/>
            </a:pPr>
            <a:r>
              <a:rPr lang="ru-RU"/>
              <a:t>Стохастические методы (создаются надежные методы аппроксимации функций оптимального управления)</a:t>
            </a:r>
          </a:p>
          <a:p>
            <a:pPr lvl="1">
              <a:lnSpc>
                <a:spcPct val="100000"/>
              </a:lnSpc>
              <a:buFont typeface="Системный шрифт, обычный"/>
              <a:buChar char="⎼"/>
            </a:pPr>
            <a:r>
              <a:rPr lang="ru-RU"/>
              <a:t>Детерминированные методы (создаются надежные методы адаптивного взаимодействия с некооперирующими объектами)</a:t>
            </a:r>
          </a:p>
          <a:p>
            <a:pPr>
              <a:lnSpc>
                <a:spcPct val="100000"/>
              </a:lnSpc>
            </a:pPr>
            <a:r>
              <a:rPr lang="ru-RU"/>
              <a:t>Обучение без учителя (ведутся работы по кластеризации траекторий перелета в сложных средах)</a:t>
            </a:r>
          </a:p>
          <a:p>
            <a:pPr>
              <a:lnSpc>
                <a:spcPct val="100000"/>
              </a:lnSpc>
            </a:pPr>
            <a:r>
              <a:rPr lang="ru-RU"/>
              <a:t>Обучение с подкреплением (созданы надежные методы адаптивного управления посадкой модуля на поверхности небесных тел)</a:t>
            </a:r>
          </a:p>
          <a:p>
            <a:pPr lvl="1">
              <a:lnSpc>
                <a:spcPct val="100000"/>
              </a:lnSpc>
              <a:buFont typeface="Системный шрифт, обычный"/>
              <a:buChar char="⎼"/>
            </a:pPr>
            <a:r>
              <a:rPr lang="ru-RU"/>
              <a:t>Методы, основанные на стратегии (создаются надежные методы проектирования глобально-оптимальных траекторий перелета с малой тягой, нейроуправление)</a:t>
            </a:r>
          </a:p>
          <a:p>
            <a:pPr lvl="1">
              <a:lnSpc>
                <a:spcPct val="100000"/>
              </a:lnSpc>
              <a:buFont typeface="Системный шрифт, обычный"/>
              <a:buChar char="⎼"/>
            </a:pPr>
            <a:r>
              <a:rPr lang="ru-RU"/>
              <a:t>Методы, основанные на функции ценности (создаются надежные методы адаптивного управления посадкой модуля на поверхности небесных тел)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2E78FE-7115-D845-BCF6-4B4A31AA0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4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73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22D75-FEB2-5442-AA0D-50127C19D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Классификация методов по временн</a:t>
            </a:r>
            <a:r>
              <a:rPr lang="ru-RU" i="1"/>
              <a:t>о</a:t>
            </a:r>
            <a:r>
              <a:rPr lang="ru-RU"/>
              <a:t>му режиму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72E8B2-AE56-0548-A679-904CADC0A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8825"/>
            <a:ext cx="7886700" cy="400367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2600"/>
              <a:t>Оффлайн-обучение (наиболее изученная область)</a:t>
            </a:r>
          </a:p>
          <a:p>
            <a:pPr lvl="1">
              <a:spcAft>
                <a:spcPts val="1200"/>
              </a:spcAft>
            </a:pPr>
            <a:r>
              <a:rPr lang="ru-RU"/>
              <a:t>Проектирование и оптимизация траекторий перелета, проектирование нейрорегуляторов, не предполагающих обучение на орбите, кластеризация траекторий</a:t>
            </a:r>
          </a:p>
          <a:p>
            <a:pPr>
              <a:spcAft>
                <a:spcPts val="1200"/>
              </a:spcAft>
            </a:pPr>
            <a:r>
              <a:rPr lang="ru-RU" sz="2600"/>
              <a:t>Онлайн-обучение (менее изученная область)</a:t>
            </a:r>
          </a:p>
          <a:p>
            <a:pPr lvl="1">
              <a:spcAft>
                <a:spcPts val="1200"/>
              </a:spcAft>
            </a:pPr>
            <a:r>
              <a:rPr lang="ru-RU"/>
              <a:t>Управление взаимодействием с некооперирующими объектами, адаптивное управление посадкой на поверхность небесных тел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175232-C9ED-4C46-B328-6A3E2FA3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5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59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Цель моей работы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421" y="1560057"/>
            <a:ext cx="8605157" cy="5141168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ru-RU" sz="2600" dirty="0"/>
              <a:t>Цель работы – создание нейросетевого регулятора для поддержания формации спутников на низких околоземных орбитах, когда один спутник имеет неизвестные геометрические и динамические параметры, и неизвестна плотность атмосферы</a:t>
            </a:r>
          </a:p>
          <a:p>
            <a:pPr>
              <a:spcAft>
                <a:spcPts val="1200"/>
              </a:spcAft>
            </a:pPr>
            <a:r>
              <a:rPr lang="ru-RU" sz="2600" dirty="0"/>
              <a:t>Для этого необходимо:</a:t>
            </a:r>
          </a:p>
          <a:p>
            <a:pPr lvl="1">
              <a:spcAft>
                <a:spcPts val="1200"/>
              </a:spcAft>
              <a:buFont typeface="Системный шрифт, обычный"/>
              <a:buChar char="⎼"/>
            </a:pPr>
            <a:r>
              <a:rPr lang="ru-RU" sz="2600" dirty="0"/>
              <a:t>Поставить и решить оптимизационную задачу в рамках выбранной модели движения аппаратов</a:t>
            </a:r>
          </a:p>
          <a:p>
            <a:pPr lvl="1">
              <a:spcAft>
                <a:spcPts val="1200"/>
              </a:spcAft>
              <a:buFont typeface="Системный шрифт, обычный"/>
              <a:buChar char="⎼"/>
            </a:pPr>
            <a:r>
              <a:rPr lang="ru-RU" sz="2600" dirty="0"/>
              <a:t>Выбрать параметры нейросетевой модели, обучить ее на данных и исследовать ее качество</a:t>
            </a:r>
          </a:p>
          <a:p>
            <a:pPr lvl="1">
              <a:spcAft>
                <a:spcPts val="1200"/>
              </a:spcAft>
              <a:buFont typeface="Системный шрифт, обычный"/>
              <a:buChar char="⎼"/>
            </a:pPr>
            <a:r>
              <a:rPr lang="ru-RU" sz="2600" dirty="0"/>
              <a:t>Исследовать возможности адаптации управления к неизвестным параметрам системы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6AAD1A-15B7-6A4F-BD6A-093D8C08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6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75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Постановка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437640"/>
            <a:ext cx="8403771" cy="528383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ru-RU" sz="2600" dirty="0"/>
              <a:t>Два космических аппарата движутся в окрестности круговой орбиты высотой 200 км в ньютоновом поле Земли с учетом сил сопротивления атмосферы</a:t>
            </a:r>
          </a:p>
          <a:p>
            <a:pPr>
              <a:spcAft>
                <a:spcPts val="600"/>
              </a:spcAft>
            </a:pPr>
            <a:r>
              <a:rPr lang="ru-RU" sz="2600" dirty="0"/>
              <a:t>Только один из аппаратов управляемый, система управления состоит из двух частей: система ориентации солнечными панелями (чтобы воспользоваться силой сопротивления атмосферы) и двигатели (управление считается импульсным)</a:t>
            </a:r>
          </a:p>
          <a:p>
            <a:pPr>
              <a:spcAft>
                <a:spcPts val="600"/>
              </a:spcAft>
            </a:pPr>
            <a:r>
              <a:rPr lang="ru-RU" sz="2600" dirty="0"/>
              <a:t>У неуправляемого аппарат не известен баллистический коэффициент. Плотность атмосферы тоже считается не известной</a:t>
            </a:r>
          </a:p>
          <a:p>
            <a:pPr>
              <a:spcAft>
                <a:spcPts val="600"/>
              </a:spcAft>
            </a:pPr>
            <a:r>
              <a:rPr lang="ru-RU" sz="2600" dirty="0"/>
              <a:t>Необходимо построить нейросетевое управление первым аппаратом, которое 1) поддерживало бы проективную круговую орбиту радиуса 200 м и 2) адаптировалось к неизвестным параметрам неуправляемого спутника и плотности атмосферы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4E580C-54AA-8C47-ADAA-B910F1E3A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7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682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458467-B90F-054D-8540-7EC0550C3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2726"/>
            <a:ext cx="7886700" cy="1325563"/>
          </a:xfrm>
        </p:spPr>
        <p:txBody>
          <a:bodyPr/>
          <a:lstStyle/>
          <a:p>
            <a:r>
              <a:rPr lang="ru-RU"/>
              <a:t>Решение задачи</a:t>
            </a:r>
            <a:r>
              <a:rPr lang="ru-RU" baseline="30000"/>
              <a:t>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77D999-05A1-F74D-BD80-D4F65BA01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7564"/>
            <a:ext cx="7886700" cy="433597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ru-RU"/>
              <a:t>Вводятся две нейронные сети</a:t>
            </a:r>
          </a:p>
          <a:p>
            <a:pPr lvl="1"/>
            <a:r>
              <a:rPr lang="ru-RU"/>
              <a:t>Одна отвечает за управление панелями</a:t>
            </a:r>
          </a:p>
          <a:p>
            <a:pPr marL="457200" lvl="1" indent="0">
              <a:buNone/>
            </a:pPr>
            <a:endParaRPr lang="ru-RU"/>
          </a:p>
          <a:p>
            <a:pPr lvl="1"/>
            <a:r>
              <a:rPr lang="ru-RU"/>
              <a:t>Другая отвечает за управление двигателями</a:t>
            </a:r>
          </a:p>
          <a:p>
            <a:pPr marL="457200" lvl="1" indent="0">
              <a:buNone/>
            </a:pPr>
            <a:endParaRPr lang="ru-RU"/>
          </a:p>
          <a:p>
            <a:pPr>
              <a:spcBef>
                <a:spcPts val="1600"/>
              </a:spcBef>
            </a:pPr>
            <a:r>
              <a:rPr lang="ru-RU"/>
              <a:t>Сети обучались в рамках методов обучения с учителем (задача регрессии)</a:t>
            </a:r>
          </a:p>
          <a:p>
            <a:pPr>
              <a:spcBef>
                <a:spcPts val="1600"/>
              </a:spcBef>
            </a:pPr>
            <a:r>
              <a:rPr lang="ru-RU"/>
              <a:t>Целевые значения для первой нейросети вычисляются по аналитическим формулам</a:t>
            </a:r>
          </a:p>
          <a:p>
            <a:pPr>
              <a:spcBef>
                <a:spcPts val="1600"/>
              </a:spcBef>
            </a:pPr>
            <a:r>
              <a:rPr lang="ru-RU"/>
              <a:t>Целевые значения для второй нейросети искались численным методом оптимизации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AF6A040-FFBE-5E4D-84EB-E73478853FE4}"/>
              </a:ext>
            </a:extLst>
          </p:cNvPr>
          <p:cNvSpPr/>
          <p:nvPr/>
        </p:nvSpPr>
        <p:spPr>
          <a:xfrm>
            <a:off x="628650" y="5762435"/>
            <a:ext cx="7886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30000"/>
              <a:t>1</a:t>
            </a:r>
            <a:r>
              <a:rPr lang="ru-RU"/>
              <a:t>M.G. Shirobokov, S.P. Trofimov. Adaptive Neural Formation-Keeping Control for Satellites in a Low-Earth Orbit. Cosmic Research, 2021, Vol. 59, No. 6, pp. 498-513. </a:t>
            </a:r>
            <a:r>
              <a:rPr lang="en-US">
                <a:hlinkClick r:id="rId2"/>
              </a:rPr>
              <a:t>https://doi.org/10.1134/S0010952521060113</a:t>
            </a:r>
            <a:r>
              <a:rPr lang="en-US"/>
              <a:t> </a:t>
            </a:r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211585-DAA2-A443-86B9-333E91E6D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240" y="2761171"/>
            <a:ext cx="4287520" cy="46736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DE983E2-613B-E948-A7B7-5853CFB2F1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520" y="2080642"/>
            <a:ext cx="2854960" cy="426720"/>
          </a:xfrm>
          <a:prstGeom prst="rect">
            <a:avLst/>
          </a:prstGeom>
        </p:spPr>
      </p:pic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2295F2-49E5-684D-A834-40C91D83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8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17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53654-235B-0947-BF89-19031BAAE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57174"/>
            <a:ext cx="7886700" cy="1325563"/>
          </a:xfrm>
        </p:spPr>
        <p:txBody>
          <a:bodyPr/>
          <a:lstStyle/>
          <a:p>
            <a:r>
              <a:rPr lang="ru-RU"/>
              <a:t>Формирование выборки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CC08A0-068A-6A41-9DF8-53F8B5245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96924"/>
            <a:ext cx="7886700" cy="5718176"/>
          </a:xfrm>
        </p:spPr>
        <p:txBody>
          <a:bodyPr/>
          <a:lstStyle/>
          <a:p>
            <a:r>
              <a:rPr lang="ru-RU"/>
              <a:t>Расстояние до первого спутника:</a:t>
            </a:r>
          </a:p>
          <a:p>
            <a:endParaRPr lang="ru-RU"/>
          </a:p>
          <a:p>
            <a:r>
              <a:rPr lang="ru-RU"/>
              <a:t>Скорость первого спутника:</a:t>
            </a:r>
          </a:p>
          <a:p>
            <a:endParaRPr lang="ru-RU"/>
          </a:p>
          <a:p>
            <a:r>
              <a:rPr lang="ru-RU"/>
              <a:t>Разница в положениях спутников</a:t>
            </a:r>
          </a:p>
          <a:p>
            <a:endParaRPr lang="ru-RU"/>
          </a:p>
          <a:p>
            <a:r>
              <a:rPr lang="ru-RU"/>
              <a:t>Разница в скоростях спутников</a:t>
            </a:r>
          </a:p>
          <a:p>
            <a:endParaRPr lang="ru-RU"/>
          </a:p>
          <a:p>
            <a:r>
              <a:rPr lang="ru-RU"/>
              <a:t>Плотность атмосферы</a:t>
            </a:r>
          </a:p>
          <a:p>
            <a:endParaRPr lang="ru-RU"/>
          </a:p>
          <a:p>
            <a:r>
              <a:rPr lang="ru-RU"/>
              <a:t>Баллистический коэффициент второго спутника</a:t>
            </a:r>
          </a:p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8E7AB4A-7069-6142-9FE2-1716B237E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150" y="1282700"/>
            <a:ext cx="5727700" cy="50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4D2105-0ABF-D842-B299-0281CCAC3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350" y="2301875"/>
            <a:ext cx="5829300" cy="4572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BFD6B32-C9B7-AB4D-B526-B654743398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8050" y="3333750"/>
            <a:ext cx="4787900" cy="4826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318901E-FD47-3D48-B93C-C8941A9C69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1150" y="5333998"/>
            <a:ext cx="3441700" cy="5461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2F66561-E0B8-0949-9FB4-C5CED1DE60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8050" y="4371974"/>
            <a:ext cx="4953000" cy="4572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8535DB4-6C14-D045-9B63-13D7CB56C8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13050" y="6361112"/>
            <a:ext cx="3517900" cy="482600"/>
          </a:xfrm>
          <a:prstGeom prst="rect">
            <a:avLst/>
          </a:prstGeom>
        </p:spPr>
      </p:pic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7478F34B-7A89-F542-9907-27285625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082E-D1DE-EA43-80FD-E368B2EA9FC7}" type="slidenum">
              <a:rPr lang="ru-RU"/>
              <a:pPr/>
              <a:t>9</a:t>
            </a:fld>
            <a:r>
              <a:rPr lang="en-US"/>
              <a:t>/20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249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1238</Words>
  <Application>Microsoft Macintosh PowerPoint</Application>
  <PresentationFormat>Экран (4:3)</PresentationFormat>
  <Paragraphs>155</Paragraphs>
  <Slides>20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Системный шрифт, обычный</vt:lpstr>
      <vt:lpstr>Arial</vt:lpstr>
      <vt:lpstr>Calibri</vt:lpstr>
      <vt:lpstr>Calibri Light</vt:lpstr>
      <vt:lpstr>Тема Office</vt:lpstr>
      <vt:lpstr>Equation.DSMT4</vt:lpstr>
      <vt:lpstr>Семинар крупного научного проекта ННГУ «Надежный и логически прозрачный искусственный интеллект»  19 ноября 2021 года</vt:lpstr>
      <vt:lpstr>Содержание</vt:lpstr>
      <vt:lpstr>Искусственный интеллект в механике космического полета</vt:lpstr>
      <vt:lpstr>Классификация методов по характеру взаимодействия с окружением</vt:lpstr>
      <vt:lpstr>Классификация методов по временному режиму</vt:lpstr>
      <vt:lpstr>Цель моей работы и задачи</vt:lpstr>
      <vt:lpstr>Постановка задачи</vt:lpstr>
      <vt:lpstr>Решение задачи1</vt:lpstr>
      <vt:lpstr>Формирование выборки</vt:lpstr>
      <vt:lpstr>Архитектура и обучение нейросетей</vt:lpstr>
      <vt:lpstr>Критерий качества нейросетей</vt:lpstr>
      <vt:lpstr>Критерий отбора нейронных сетей для импульсов</vt:lpstr>
      <vt:lpstr>Критерий отбора нейронных сетей для панелей</vt:lpstr>
      <vt:lpstr>Оценка неизвестного значения баллистического коэффициента</vt:lpstr>
      <vt:lpstr>Улучшение оценки значения баллистического коэффициента</vt:lpstr>
      <vt:lpstr>Процесс адаптации значения баллистического коэффициента</vt:lpstr>
      <vt:lpstr>Распределение невязки по параметрам относительной орбиты</vt:lpstr>
      <vt:lpstr>Адаптация к баллистическому коэффициенту и плотности атмосферы</vt:lpstr>
      <vt:lpstr>Сравнение результатов адаптации к одному и к двум параметрам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ННГУ  «Надежный и логически прозрачный искусственный интеллект»  19 ноября 2021 года</dc:title>
  <dc:creator>Максим Широбоков</dc:creator>
  <cp:lastModifiedBy>Максим Широбоков</cp:lastModifiedBy>
  <cp:revision>15</cp:revision>
  <dcterms:created xsi:type="dcterms:W3CDTF">2021-11-19T09:23:06Z</dcterms:created>
  <dcterms:modified xsi:type="dcterms:W3CDTF">2021-11-19T14:25:28Z</dcterms:modified>
</cp:coreProperties>
</file>