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59640" cy="417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rIns="0" tIns="0" bIns="0">
            <a:normAutofit fontScale="9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60000" y="184680"/>
            <a:ext cx="93596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2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3150000"/>
            <a:ext cx="9719640" cy="1259640"/>
          </a:xfrm>
          <a:prstGeom prst="rect">
            <a:avLst/>
          </a:prstGeom>
          <a:solidFill>
            <a:srgbClr val="e74c3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223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79640" cy="223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0" y="180000"/>
            <a:ext cx="9719640" cy="125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2"/>
          <p:cNvSpPr/>
          <p:nvPr/>
        </p:nvSpPr>
        <p:spPr>
          <a:xfrm>
            <a:off x="7560000" y="6840000"/>
            <a:ext cx="2519640" cy="53964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3"/>
          <p:cNvSpPr/>
          <p:nvPr/>
        </p:nvSpPr>
        <p:spPr>
          <a:xfrm>
            <a:off x="900000" y="6840000"/>
            <a:ext cx="6479640" cy="53964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4"/>
          <p:cNvSpPr/>
          <p:nvPr/>
        </p:nvSpPr>
        <p:spPr>
          <a:xfrm>
            <a:off x="180000" y="6840000"/>
            <a:ext cx="539640" cy="539640"/>
          </a:xfrm>
          <a:prstGeom prst="rect">
            <a:avLst/>
          </a:prstGeom>
          <a:noFill/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59640" cy="8996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79640" cy="4679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doi.org/10.3389/fninf.2018.00007" TargetMode="External"/><Relationship Id="rId2" Type="http://schemas.openxmlformats.org/officeDocument/2006/relationships/image" Target="../media/image3.png"/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5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2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/>
          <p:nvPr/>
        </p:nvSpPr>
        <p:spPr>
          <a:xfrm>
            <a:off x="360000" y="333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Корреляционные сети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в анализе климатических данных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09" name="TextShape 2"/>
          <p:cNvSpPr/>
          <p:nvPr/>
        </p:nvSpPr>
        <p:spPr>
          <a:xfrm>
            <a:off x="540000" y="4680000"/>
            <a:ext cx="9179640" cy="251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1c1c1c"/>
                </a:solidFill>
                <a:latin typeface="Source Sans Pro Light"/>
              </a:rPr>
              <a:t>ННГУ им. Н.И. Лобачевского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</a:rPr>
              <a:t>Prof. Juergen Kurths (Head of Group)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</a:rPr>
              <a:t>Олег Канаков (докладчик)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</a:rPr>
              <a:t>Михаил Кривоносов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</a:rPr>
              <a:t>Анна Пирова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1c1c1c"/>
                </a:solidFill>
                <a:latin typeface="Source Sans Pro Light"/>
              </a:rPr>
              <a:t>Ольга Вершинина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210" name=""/>
          <p:cNvSpPr txBox="1"/>
          <p:nvPr/>
        </p:nvSpPr>
        <p:spPr>
          <a:xfrm>
            <a:off x="7704000" y="6984000"/>
            <a:ext cx="2088000" cy="351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0" lang="ru-RU" sz="2200" spc="-1" strike="noStrike">
                <a:solidFill>
                  <a:srgbClr val="1c1c1c"/>
                </a:solidFill>
                <a:latin typeface="Source Sans Pro Light"/>
              </a:rPr>
              <a:t>18 июня 2021 г.</a:t>
            </a:r>
            <a:endParaRPr b="0" lang="ru-RU" sz="2200" spc="-1" strike="noStrike">
              <a:solidFill>
                <a:srgbClr val="1c1c1c"/>
              </a:solidFill>
              <a:latin typeface="Source Sans Pro Light"/>
              <a:ea typeface="Microsoft YaHei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432000" y="243720"/>
            <a:ext cx="9360000" cy="105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1" lang="ru-RU" sz="2200" spc="-1" strike="noStrike">
                <a:solidFill>
                  <a:srgbClr val="1c1c1c"/>
                </a:solidFill>
                <a:latin typeface="Source Sans Pro Light"/>
              </a:rPr>
              <a:t>«Надёжный и логически прозрачный искусственный интеллект:</a:t>
            </a:r>
            <a:br/>
            <a:r>
              <a:rPr b="1" lang="ru-RU" sz="2200" spc="-1" strike="noStrike">
                <a:solidFill>
                  <a:srgbClr val="1c1c1c"/>
                </a:solidFill>
                <a:latin typeface="Source Sans Pro Light"/>
              </a:rPr>
              <a:t>технология, верификация и применение при социально-значимых и инфекционных заболеваниях»</a:t>
            </a:r>
            <a:endParaRPr b="1" lang="ru-RU" sz="2200" spc="-1" strike="noStrike">
              <a:solidFill>
                <a:srgbClr val="1c1c1c"/>
              </a:solidFill>
              <a:latin typeface="Source Sans Pro Light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  <a:ea typeface="Microsoft YaHei"/>
              </a:rPr>
              <a:t>2.2 </a:t>
            </a: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Парные корреляции: альтернативы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55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Pearson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(индикатор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</a:rPr>
              <a:t>линейной зависимости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Microsoft YaHei"/>
              </a:rPr>
              <a:t>Spearman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Microsoft YaHei"/>
              </a:rPr>
              <a:t>(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Pearson для рангов)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Взаимная информация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Причинность Грейнджера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(направленная причинная связь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В пользу корреляции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Кендалла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: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размер выборки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устойчивость к выбросам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3 Построение сети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257" name="" descr=""/>
          <p:cNvPicPr/>
          <p:nvPr/>
        </p:nvPicPr>
        <p:blipFill>
          <a:blip r:embed="rId1"/>
          <a:srcRect l="0" t="15058" r="0" b="0"/>
          <a:stretch/>
        </p:blipFill>
        <p:spPr>
          <a:xfrm>
            <a:off x="3168000" y="1872000"/>
            <a:ext cx="6888600" cy="5683320"/>
          </a:xfrm>
          <a:prstGeom prst="rect">
            <a:avLst/>
          </a:prstGeom>
          <a:ln w="0">
            <a:noFill/>
          </a:ln>
        </p:spPr>
      </p:pic>
      <p:sp>
        <p:nvSpPr>
          <p:cNvPr id="258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Невзвешенная сеть: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Отсечение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по порогу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(напр.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</a:rPr>
              <a:t>5%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сильнейших корреляций)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Потеря информации!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Несколько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порогов  =&gt;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Ансамбль сетей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Взвешенная сеть: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</a:rPr>
              <a:t>Вес ребра = |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τ|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4 Графовые меры: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Локальный коэффициент кластеризации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60" name="TextShape 2"/>
          <p:cNvSpPr/>
          <p:nvPr/>
        </p:nvSpPr>
        <p:spPr>
          <a:xfrm>
            <a:off x="288000" y="1656000"/>
            <a:ext cx="9179640" cy="50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43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Для невзвешенных графов: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</a:rPr>
              <a:t>Глобальный CC = (#треугольников)/(#троек)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</a:rPr>
              <a:t>Локальный LCC=(#связанных соседей)/(#пар соседей)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Microsoft YaHei"/>
              </a:rPr>
              <a:t>Для взвешенных графов: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Microsoft YaHei"/>
              </a:rPr>
              <a:t>формулировка для корреляционных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сетей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N. Masuda et al. </a:t>
            </a:r>
            <a:r>
              <a:rPr b="1" i="1" lang="ru-RU" sz="2600" spc="-1" strike="noStrike">
                <a:solidFill>
                  <a:srgbClr val="000000"/>
                </a:solidFill>
                <a:latin typeface="Source Sans Pro Semibold"/>
              </a:rPr>
              <a:t>Frontiers in Neuroinformatics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(2018)</a:t>
            </a:r>
            <a:br/>
            <a:r>
              <a:rPr b="1" lang="ru-RU" sz="2600" spc="-1" strike="noStrike" u="sng">
                <a:solidFill>
                  <a:srgbClr val="0000ff"/>
                </a:solidFill>
                <a:uFillTx/>
                <a:latin typeface="Source Sans Pro Semibold"/>
                <a:hlinkClick r:id="rId1"/>
              </a:rPr>
              <a:t>https://doi.org/10.3389/fninf.2018.00007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Проблема: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опосредованные корреляции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Решение: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коэффициент частной корреляции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Определён для тройки узлов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Хорошо подходит для LCC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Выражается через парные корреляции: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	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- Пирсона (N. Masuda et al.)</a:t>
            </a:r>
            <a:br/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	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- Кендалла (наша работа)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261" name="" descr=""/>
          <p:cNvPicPr/>
          <p:nvPr/>
        </p:nvPicPr>
        <p:blipFill>
          <a:blip r:embed="rId2"/>
          <a:stretch/>
        </p:blipFill>
        <p:spPr>
          <a:xfrm>
            <a:off x="8496000" y="1692000"/>
            <a:ext cx="1217520" cy="5103000"/>
          </a:xfrm>
          <a:prstGeom prst="rect">
            <a:avLst/>
          </a:prstGeom>
          <a:ln w="0">
            <a:noFill/>
          </a:ln>
        </p:spPr>
      </p:pic>
      <p:pic>
        <p:nvPicPr>
          <p:cNvPr id="262" name="" descr=""/>
          <p:cNvPicPr/>
          <p:nvPr/>
        </p:nvPicPr>
        <p:blipFill>
          <a:blip r:embed="rId3"/>
          <a:stretch/>
        </p:blipFill>
        <p:spPr>
          <a:xfrm>
            <a:off x="6336360" y="2771640"/>
            <a:ext cx="1439640" cy="1260360"/>
          </a:xfrm>
          <a:prstGeom prst="rect">
            <a:avLst/>
          </a:prstGeom>
          <a:ln w="0">
            <a:noFill/>
          </a:ln>
        </p:spPr>
      </p:pic>
      <p:pic>
        <p:nvPicPr>
          <p:cNvPr id="263" name="" descr=""/>
          <p:cNvPicPr/>
          <p:nvPr/>
        </p:nvPicPr>
        <p:blipFill>
          <a:blip r:embed="rId4"/>
          <a:stretch/>
        </p:blipFill>
        <p:spPr>
          <a:xfrm>
            <a:off x="4973040" y="4275720"/>
            <a:ext cx="3480120" cy="1367640"/>
          </a:xfrm>
          <a:prstGeom prst="rect">
            <a:avLst/>
          </a:prstGeom>
          <a:ln w="0">
            <a:noFill/>
          </a:ln>
        </p:spPr>
      </p:pic>
      <p:sp>
        <p:nvSpPr>
          <p:cNvPr id="264" name=""/>
          <p:cNvSpPr txBox="1"/>
          <p:nvPr/>
        </p:nvSpPr>
        <p:spPr>
          <a:xfrm>
            <a:off x="6696000" y="4896000"/>
            <a:ext cx="180720" cy="34632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265" name=""/>
          <p:cNvSpPr txBox="1"/>
          <p:nvPr/>
        </p:nvSpPr>
        <p:spPr>
          <a:xfrm>
            <a:off x="1368000" y="1368000"/>
            <a:ext cx="180720" cy="346320"/>
          </a:xfrm>
          <a:prstGeom prst="rect">
            <a:avLst/>
          </a:prstGeom>
          <a:noFill/>
          <a:ln w="0">
            <a:noFill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"/>
          <p:cNvSpPr txBox="1"/>
          <p:nvPr/>
        </p:nvSpPr>
        <p:spPr>
          <a:xfrm>
            <a:off x="360000" y="360000"/>
            <a:ext cx="935964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Пространственные картины LCC</a:t>
            </a:r>
            <a:endParaRPr b="1" lang="ru-RU" sz="3200" spc="-1" strike="noStrike">
              <a:solidFill>
                <a:srgbClr val="ffffff"/>
              </a:solidFill>
              <a:latin typeface="Source Sans Pro Black"/>
              <a:ea typeface="Microsoft YaHei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1"/>
          <a:stretch/>
        </p:blipFill>
        <p:spPr>
          <a:xfrm>
            <a:off x="0" y="1481760"/>
            <a:ext cx="10080720" cy="5150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"/>
          <p:cNvSpPr txBox="1"/>
          <p:nvPr/>
        </p:nvSpPr>
        <p:spPr>
          <a:xfrm>
            <a:off x="360000" y="792000"/>
            <a:ext cx="9359640" cy="51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LCC в центре циклона: значение и вероятность</a:t>
            </a:r>
            <a:endParaRPr b="1" lang="ru-RU" sz="3200" spc="-1" strike="noStrike">
              <a:solidFill>
                <a:srgbClr val="ffffff"/>
              </a:solidFill>
              <a:latin typeface="Source Sans Pro Black"/>
              <a:ea typeface="Microsoft YaHei"/>
            </a:endParaRPr>
          </a:p>
        </p:txBody>
      </p:sp>
      <p:pic>
        <p:nvPicPr>
          <p:cNvPr id="269" name="" descr=""/>
          <p:cNvPicPr/>
          <p:nvPr/>
        </p:nvPicPr>
        <p:blipFill>
          <a:blip r:embed="rId1"/>
          <a:stretch/>
        </p:blipFill>
        <p:spPr>
          <a:xfrm>
            <a:off x="646560" y="1980000"/>
            <a:ext cx="3906000" cy="2231640"/>
          </a:xfrm>
          <a:prstGeom prst="rect">
            <a:avLst/>
          </a:prstGeom>
          <a:ln w="0">
            <a:noFill/>
          </a:ln>
        </p:spPr>
      </p:pic>
      <p:pic>
        <p:nvPicPr>
          <p:cNvPr id="270" name="" descr=""/>
          <p:cNvPicPr/>
          <p:nvPr/>
        </p:nvPicPr>
        <p:blipFill>
          <a:blip r:embed="rId2"/>
          <a:stretch/>
        </p:blipFill>
        <p:spPr>
          <a:xfrm>
            <a:off x="5350320" y="1980000"/>
            <a:ext cx="3906000" cy="2231640"/>
          </a:xfrm>
          <a:prstGeom prst="rect">
            <a:avLst/>
          </a:prstGeom>
          <a:ln w="0">
            <a:noFill/>
          </a:ln>
        </p:spPr>
      </p:pic>
      <p:pic>
        <p:nvPicPr>
          <p:cNvPr id="271" name="" descr=""/>
          <p:cNvPicPr/>
          <p:nvPr/>
        </p:nvPicPr>
        <p:blipFill>
          <a:blip r:embed="rId3"/>
          <a:stretch/>
        </p:blipFill>
        <p:spPr>
          <a:xfrm>
            <a:off x="646560" y="4424400"/>
            <a:ext cx="3906000" cy="2231640"/>
          </a:xfrm>
          <a:prstGeom prst="rect">
            <a:avLst/>
          </a:prstGeom>
          <a:ln w="0">
            <a:noFill/>
          </a:ln>
        </p:spPr>
      </p:pic>
      <p:pic>
        <p:nvPicPr>
          <p:cNvPr id="272" name="" descr=""/>
          <p:cNvPicPr/>
          <p:nvPr/>
        </p:nvPicPr>
        <p:blipFill>
          <a:blip r:embed="rId4"/>
          <a:stretch/>
        </p:blipFill>
        <p:spPr>
          <a:xfrm>
            <a:off x="5350320" y="4424400"/>
            <a:ext cx="3906000" cy="2231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0" y="1656000"/>
            <a:ext cx="10161720" cy="5192640"/>
          </a:xfrm>
          <a:prstGeom prst="rect">
            <a:avLst/>
          </a:prstGeom>
          <a:ln w="0">
            <a:noFill/>
          </a:ln>
        </p:spPr>
      </p:pic>
      <p:sp>
        <p:nvSpPr>
          <p:cNvPr id="274" name=""/>
          <p:cNvSpPr txBox="1"/>
          <p:nvPr/>
        </p:nvSpPr>
        <p:spPr>
          <a:xfrm>
            <a:off x="360360" y="360000"/>
            <a:ext cx="9359640" cy="93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Пространственные картины LCC (продолжение)</a:t>
            </a:r>
            <a:endParaRPr b="1" lang="ru-RU" sz="3200" spc="-1" strike="noStrike">
              <a:solidFill>
                <a:srgbClr val="ffffff"/>
              </a:solidFill>
              <a:latin typeface="Source Sans Pro Black"/>
              <a:ea typeface="Microsoft YaHe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"/>
          <p:cNvSpPr txBox="1"/>
          <p:nvPr/>
        </p:nvSpPr>
        <p:spPr>
          <a:xfrm>
            <a:off x="360000" y="792000"/>
            <a:ext cx="9359640" cy="51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LCC в центре циклона: значение и вероятность</a:t>
            </a:r>
            <a:endParaRPr b="1" lang="ru-RU" sz="3200" spc="-1" strike="noStrike">
              <a:solidFill>
                <a:srgbClr val="ffffff"/>
              </a:solidFill>
              <a:latin typeface="Source Sans Pro Black"/>
              <a:ea typeface="Microsoft YaHei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646560" y="1980000"/>
            <a:ext cx="3906000" cy="2232000"/>
          </a:xfrm>
          <a:prstGeom prst="rect">
            <a:avLst/>
          </a:prstGeom>
          <a:ln w="0">
            <a:noFill/>
          </a:ln>
        </p:spPr>
      </p:pic>
      <p:pic>
        <p:nvPicPr>
          <p:cNvPr id="277" name="" descr=""/>
          <p:cNvPicPr/>
          <p:nvPr/>
        </p:nvPicPr>
        <p:blipFill>
          <a:blip r:embed="rId2"/>
          <a:stretch/>
        </p:blipFill>
        <p:spPr>
          <a:xfrm>
            <a:off x="5350320" y="1980000"/>
            <a:ext cx="3906000" cy="2232000"/>
          </a:xfrm>
          <a:prstGeom prst="rect">
            <a:avLst/>
          </a:prstGeom>
          <a:ln w="0">
            <a:noFill/>
          </a:ln>
        </p:spPr>
      </p:pic>
      <p:pic>
        <p:nvPicPr>
          <p:cNvPr id="278" name="" descr=""/>
          <p:cNvPicPr/>
          <p:nvPr/>
        </p:nvPicPr>
        <p:blipFill>
          <a:blip r:embed="rId3"/>
          <a:stretch/>
        </p:blipFill>
        <p:spPr>
          <a:xfrm>
            <a:off x="646560" y="4424400"/>
            <a:ext cx="3906000" cy="2232000"/>
          </a:xfrm>
          <a:prstGeom prst="rect">
            <a:avLst/>
          </a:prstGeom>
          <a:ln w="0">
            <a:noFill/>
          </a:ln>
        </p:spPr>
      </p:pic>
      <p:pic>
        <p:nvPicPr>
          <p:cNvPr id="279" name="" descr=""/>
          <p:cNvPicPr/>
          <p:nvPr/>
        </p:nvPicPr>
        <p:blipFill>
          <a:blip r:embed="rId4"/>
          <a:stretch/>
        </p:blipFill>
        <p:spPr>
          <a:xfrm>
            <a:off x="5350320" y="4424400"/>
            <a:ext cx="3906000" cy="22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Заключение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81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3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Климатические сети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это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корреляционные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сети для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климатических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данных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Создание сети путём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порогового отсечения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ведёт к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потере информации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Взвешенные сети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 решают эту проблему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Локальный коэффициент кластеризаци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в специальной формулировке для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взвешенных корреляционных сетей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 обладает преимуществами с точки зрения ассоциации с экстремальными явлениями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Методы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машинного обучения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 позволят автоматизировать отыскание наиболее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существенных сетевых признаков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 для конкретной задачи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Корреляционные сети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3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8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Климатические сети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- это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корреляционные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сети для климатических данных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Корреляционная сеть: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представление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парных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ассоциаций между переменными в многомерных данных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1. Берём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многомерные данные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(временные ряды)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2. Вычисляем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парные корреляции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(в любой формализации)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3. Строим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сеть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(граф): узлы — переменные, рёбра — корреляции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4. Вычисляем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графовые меры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(глобальные, локальные)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5. 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Используем эти меры вместо исходных данных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</a:rPr>
              <a:t>для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последующего анализа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"/>
          <p:cNvSpPr txBox="1"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Корреляционные сети в климатических задачах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>
            <a:normAutofit fontScale="38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  <a:ea typeface="Microsoft YaHei"/>
              </a:rPr>
              <a:t>Наблюдаемые</a:t>
            </a:r>
            <a:r>
              <a:rPr b="0" lang="ru-RU" sz="3200" spc="-1" strike="noStrike">
                <a:latin typeface="Arial"/>
                <a:ea typeface="Microsoft YaHei"/>
              </a:rPr>
              <a:t>: </a:t>
            </a:r>
            <a:r>
              <a:rPr b="0" i="1" lang="ru-RU" sz="3200" spc="-1" strike="noStrike">
                <a:solidFill>
                  <a:srgbClr val="00a933"/>
                </a:solidFill>
                <a:latin typeface="Arial"/>
                <a:ea typeface="Microsoft YaHei"/>
              </a:rPr>
              <a:t>t</a:t>
            </a:r>
            <a:r>
              <a:rPr b="0" lang="ru-RU" sz="3200" spc="-1" strike="noStrike">
                <a:solidFill>
                  <a:srgbClr val="00a933"/>
                </a:solidFill>
                <a:latin typeface="Arial"/>
                <a:ea typeface="Microsoft YaHei"/>
              </a:rPr>
              <a:t>° поверхности земли/воды, </a:t>
            </a:r>
            <a:r>
              <a:rPr b="0" i="1" lang="ru-RU" sz="3200" spc="-1" strike="noStrike">
                <a:solidFill>
                  <a:srgbClr val="00a933"/>
                </a:solidFill>
                <a:latin typeface="Arial"/>
              </a:rPr>
              <a:t>t</a:t>
            </a:r>
            <a:r>
              <a:rPr b="0" lang="ru-RU" sz="3200" spc="-1" strike="noStrike">
                <a:solidFill>
                  <a:srgbClr val="00a933"/>
                </a:solidFill>
                <a:latin typeface="Arial"/>
              </a:rPr>
              <a:t>° воздуха у поверхности и на изобарах, атм. давление</a:t>
            </a:r>
            <a:r>
              <a:rPr b="0" lang="ru-RU" sz="3200" spc="-1" strike="noStrike">
                <a:latin typeface="Arial"/>
              </a:rPr>
              <a:t> и т. д.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</a:rPr>
              <a:t>Узлы сети</a:t>
            </a:r>
            <a:r>
              <a:rPr b="0" lang="ru-RU" sz="3200" spc="-1" strike="noStrike">
                <a:latin typeface="Arial"/>
              </a:rPr>
              <a:t> (переменные)</a:t>
            </a:r>
            <a:br/>
            <a:r>
              <a:rPr b="0" lang="ru-RU" sz="3200" spc="-1" strike="noStrike">
                <a:latin typeface="Arial"/>
              </a:rPr>
              <a:t>= узлы географической координатной сетки</a:t>
            </a:r>
            <a:endParaRPr b="0" lang="ru-RU" sz="32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</a:rPr>
              <a:t>Предметы интереса: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</a:rPr>
              <a:t>Крупные кластеры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G.T. Walker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</a:rPr>
              <a:t>Correlations in seasonal variations of weather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 (1909-1924),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</a:rPr>
              <a:t>Monthly Weather Review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 (1928) 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El Nino Southern Oscillation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ff0000"/>
                </a:solidFill>
                <a:latin typeface="Arial"/>
              </a:rPr>
              <a:t>Дальние связи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Boers et al.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</a:rPr>
              <a:t>Nature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 (2019)</a:t>
            </a:r>
            <a:br/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К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орреляции экстремальных осадков &gt;2500 км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Связь </a:t>
            </a:r>
            <a:r>
              <a:rPr b="0" lang="ru-RU" sz="2800" spc="-1" strike="noStrike">
                <a:solidFill>
                  <a:srgbClr val="ff0000"/>
                </a:solidFill>
                <a:latin typeface="Arial"/>
              </a:rPr>
              <a:t>сетевых мер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со значимыми </a:t>
            </a:r>
            <a:r>
              <a:rPr b="0" lang="ru-RU" sz="2800" spc="-1" strike="noStrike">
                <a:solidFill>
                  <a:srgbClr val="ff0000"/>
                </a:solidFill>
                <a:latin typeface="Arial"/>
              </a:rPr>
              <a:t>погодными явлениями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</a:t>
            </a:r>
            <a:br/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Ludescher et al. </a:t>
            </a:r>
            <a:r>
              <a:rPr b="0" i="1" lang="ru-RU" sz="2800" spc="-1" strike="noStrike">
                <a:solidFill>
                  <a:srgbClr val="00a933"/>
                </a:solidFill>
                <a:latin typeface="Arial"/>
              </a:rPr>
              <a:t>PNAS</a:t>
            </a:r>
            <a:r>
              <a:rPr b="0" lang="ru-RU" sz="2800" spc="-1" strike="noStrike">
                <a:solidFill>
                  <a:srgbClr val="00a933"/>
                </a:solidFill>
                <a:latin typeface="Arial"/>
              </a:rPr>
              <a:t> (2013, 2014)</a:t>
            </a: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 Предсказание Эль Ниньо за 1 год</a:t>
            </a:r>
            <a:endParaRPr b="0" lang="ru-RU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Наш предмет: </a:t>
            </a:r>
            <a:r>
              <a:rPr b="0" lang="ru-RU" sz="2800" spc="-1" strike="noStrike">
                <a:solidFill>
                  <a:srgbClr val="ff0000"/>
                </a:solidFill>
                <a:latin typeface="Arial"/>
              </a:rPr>
              <a:t>Тропические циклоны</a:t>
            </a:r>
            <a:endParaRPr b="0" lang="ru-RU" sz="2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ff0000"/>
                </a:solidFill>
                <a:latin typeface="Arial"/>
              </a:rPr>
              <a:t>Проблема: </a:t>
            </a: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Выбор сетевых мер для конкретной задачи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"/>
          <p:cNvSpPr txBox="1"/>
          <p:nvPr/>
        </p:nvSpPr>
        <p:spPr>
          <a:xfrm>
            <a:off x="3149640" y="4580640"/>
            <a:ext cx="180720" cy="34632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217" name=""/>
          <p:cNvSpPr/>
          <p:nvPr/>
        </p:nvSpPr>
        <p:spPr>
          <a:xfrm>
            <a:off x="72000" y="1584000"/>
            <a:ext cx="6336000" cy="1368000"/>
          </a:xfrm>
          <a:prstGeom prst="flowChartInputOutpu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Исходные данные:</a:t>
            </a:r>
            <a:br/>
            <a:r>
              <a:rPr b="0" lang="ru-RU" sz="1800" spc="-1" strike="noStrike">
                <a:latin typeface="Arial"/>
              </a:rPr>
              <a:t>значения наблюдаемых</a:t>
            </a:r>
            <a:br/>
            <a:r>
              <a:rPr b="0" lang="ru-RU" sz="1800" spc="-1" strike="noStrike">
                <a:latin typeface="Arial"/>
              </a:rPr>
              <a:t>во всех узлах сети</a:t>
            </a:r>
            <a:br/>
            <a:r>
              <a:rPr b="0" lang="ru-RU" sz="1800" spc="-1" strike="noStrike">
                <a:latin typeface="Arial"/>
              </a:rPr>
              <a:t>за все моменты в окне времени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8" name=""/>
          <p:cNvSpPr/>
          <p:nvPr/>
        </p:nvSpPr>
        <p:spPr>
          <a:xfrm>
            <a:off x="1764000" y="3291480"/>
            <a:ext cx="2952000" cy="648000"/>
          </a:xfrm>
          <a:prstGeom prst="flowChartProcess">
            <a:avLst/>
          </a:prstGeom>
          <a:solidFill>
            <a:srgbClr val="ff8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Сетевой анализ</a:t>
            </a:r>
            <a:br/>
            <a:r>
              <a:rPr b="0" lang="ru-RU" sz="1800" spc="-1" strike="noStrike">
                <a:latin typeface="Arial"/>
              </a:rPr>
              <a:t>(в скользящем врем. окне)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19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sp>
        <p:nvSpPr>
          <p:cNvPr id="220" name=""/>
          <p:cNvSpPr/>
          <p:nvPr/>
        </p:nvSpPr>
        <p:spPr>
          <a:xfrm>
            <a:off x="864000" y="4412520"/>
            <a:ext cx="4752000" cy="1008000"/>
          </a:xfrm>
          <a:prstGeom prst="flowChartInputOutpu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i="1" lang="ru-RU" sz="1800" spc="-1" strike="noStrike">
                <a:latin typeface="Arial"/>
              </a:rPr>
              <a:t>N</a:t>
            </a:r>
            <a:r>
              <a:rPr b="0" lang="ru-RU" sz="1800" spc="-1" strike="noStrike" baseline="-8000">
                <a:latin typeface="Arial"/>
              </a:rPr>
              <a:t>1</a:t>
            </a:r>
            <a:r>
              <a:rPr b="0" lang="ru-RU" sz="1800" spc="-1" strike="noStrike">
                <a:latin typeface="Arial"/>
              </a:rPr>
              <a:t>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глобальных</a:t>
            </a:r>
            <a:r>
              <a:rPr b="0" lang="ru-RU" sz="1800" spc="-1" strike="noStrike">
                <a:latin typeface="Arial"/>
              </a:rPr>
              <a:t> сетевых мер</a:t>
            </a:r>
            <a:br/>
            <a:r>
              <a:rPr b="0" lang="ru-RU" sz="1800" spc="-1" strike="noStrike">
                <a:latin typeface="Arial"/>
              </a:rPr>
              <a:t>(вектор признаков)</a:t>
            </a:r>
            <a:br/>
            <a:r>
              <a:rPr b="0" lang="ru-RU" sz="1800" spc="-1" strike="noStrike">
                <a:latin typeface="Arial"/>
              </a:rPr>
              <a:t>для каждого положения окна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1692000" y="5760000"/>
            <a:ext cx="3096000" cy="648000"/>
          </a:xfrm>
          <a:prstGeom prst="flowChartProcess">
            <a:avLst/>
          </a:prstGeom>
          <a:solidFill>
            <a:srgbClr val="ff8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solidFill>
                  <a:srgbClr val="158466"/>
                </a:solidFill>
                <a:latin typeface="Arial"/>
              </a:rPr>
              <a:t>Глобальная</a:t>
            </a:r>
            <a:r>
              <a:rPr b="0" lang="ru-RU" sz="1800" spc="-1" strike="noStrike">
                <a:latin typeface="Arial"/>
              </a:rPr>
              <a:t> задача</a:t>
            </a:r>
            <a:br/>
            <a:r>
              <a:rPr b="0" lang="ru-RU" sz="1800" spc="-1" strike="noStrike">
                <a:latin typeface="Arial"/>
              </a:rPr>
              <a:t>классификации / регрессии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22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cxnSp>
        <p:nvCxnSpPr>
          <p:cNvPr id="223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sp>
        <p:nvSpPr>
          <p:cNvPr id="224" name=""/>
          <p:cNvSpPr/>
          <p:nvPr/>
        </p:nvSpPr>
        <p:spPr>
          <a:xfrm>
            <a:off x="5256000" y="4412520"/>
            <a:ext cx="4680000" cy="1008000"/>
          </a:xfrm>
          <a:prstGeom prst="flowChartInputOutpu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i="1" lang="ru-RU" sz="1800" spc="-1" strike="noStrike">
                <a:latin typeface="Arial"/>
                <a:ea typeface="Microsoft YaHei"/>
              </a:rPr>
              <a:t>N</a:t>
            </a:r>
            <a:r>
              <a:rPr b="0" lang="ru-RU" sz="1800" spc="-1" strike="noStrike" baseline="-8000">
                <a:latin typeface="Arial"/>
                <a:ea typeface="Microsoft YaHei"/>
              </a:rPr>
              <a:t>2</a:t>
            </a:r>
            <a:r>
              <a:rPr b="0" lang="ru-RU" sz="1800" spc="-1" strike="noStrike">
                <a:latin typeface="Arial"/>
                <a:ea typeface="Microsoft YaHei"/>
              </a:rPr>
              <a:t> </a:t>
            </a:r>
            <a:r>
              <a:rPr b="0" lang="ru-RU" sz="1800" spc="-1" strike="noStrike">
                <a:solidFill>
                  <a:srgbClr val="ff0000"/>
                </a:solidFill>
                <a:latin typeface="Arial"/>
                <a:ea typeface="Microsoft YaHei"/>
              </a:rPr>
              <a:t>локальных</a:t>
            </a:r>
            <a:r>
              <a:rPr b="0" lang="ru-RU" sz="1800" spc="-1" strike="noStrike">
                <a:latin typeface="Arial"/>
                <a:ea typeface="Microsoft YaHei"/>
              </a:rPr>
              <a:t> сетевых мер</a:t>
            </a:r>
            <a:br/>
            <a:r>
              <a:rPr b="0" lang="ru-RU" sz="1800" spc="-1" strike="noStrike">
                <a:latin typeface="Arial"/>
                <a:ea typeface="Microsoft YaHei"/>
              </a:rPr>
              <a:t>для каждого положения окна</a:t>
            </a:r>
            <a:br/>
            <a:r>
              <a:rPr b="0" lang="ru-RU" sz="1800" spc="-1" strike="noStrike">
                <a:latin typeface="Arial"/>
                <a:ea typeface="Microsoft YaHei"/>
              </a:rPr>
              <a:t>на каждом узле сети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25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sp>
        <p:nvSpPr>
          <p:cNvPr id="226" name=""/>
          <p:cNvSpPr/>
          <p:nvPr/>
        </p:nvSpPr>
        <p:spPr>
          <a:xfrm>
            <a:off x="6048000" y="5759640"/>
            <a:ext cx="3096000" cy="648000"/>
          </a:xfrm>
          <a:prstGeom prst="flowChartProcess">
            <a:avLst/>
          </a:prstGeom>
          <a:solidFill>
            <a:srgbClr val="ff8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solidFill>
                  <a:srgbClr val="158466"/>
                </a:solidFill>
                <a:latin typeface="Arial"/>
              </a:rPr>
              <a:t>Локальная</a:t>
            </a:r>
            <a:r>
              <a:rPr b="0" lang="ru-RU" sz="1800" spc="-1" strike="noStrike">
                <a:latin typeface="Arial"/>
              </a:rPr>
              <a:t> задача</a:t>
            </a:r>
            <a:br/>
            <a:r>
              <a:rPr b="0" lang="ru-RU" sz="1800" spc="-1" strike="noStrike">
                <a:latin typeface="Arial"/>
              </a:rPr>
              <a:t>классификации / регрессии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27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sp>
        <p:nvSpPr>
          <p:cNvPr id="228" name=""/>
          <p:cNvSpPr txBox="1"/>
          <p:nvPr/>
        </p:nvSpPr>
        <p:spPr>
          <a:xfrm>
            <a:off x="360000" y="297720"/>
            <a:ext cx="9359640" cy="102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Сетевой анализ и машинное обучение: сокращение размерности входных данных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"/>
          <p:cNvSpPr txBox="1"/>
          <p:nvPr/>
        </p:nvSpPr>
        <p:spPr>
          <a:xfrm>
            <a:off x="3077640" y="4580640"/>
            <a:ext cx="180720" cy="346320"/>
          </a:xfrm>
          <a:prstGeom prst="rect">
            <a:avLst/>
          </a:prstGeom>
          <a:noFill/>
          <a:ln w="0">
            <a:noFill/>
          </a:ln>
        </p:spPr>
      </p:sp>
      <p:sp>
        <p:nvSpPr>
          <p:cNvPr id="230" name=""/>
          <p:cNvSpPr/>
          <p:nvPr/>
        </p:nvSpPr>
        <p:spPr>
          <a:xfrm>
            <a:off x="504000" y="1584000"/>
            <a:ext cx="5328000" cy="1368000"/>
          </a:xfrm>
          <a:prstGeom prst="flowChartInputOutpu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Исходные данные:</a:t>
            </a:r>
            <a:br/>
            <a:r>
              <a:rPr b="0" lang="ru-RU" sz="1800" spc="-1" strike="noStrike">
                <a:latin typeface="Arial"/>
              </a:rPr>
              <a:t>значения наблюдаемых</a:t>
            </a:r>
            <a:br/>
            <a:r>
              <a:rPr b="0" lang="ru-RU" sz="1800" spc="-1" strike="noStrike">
                <a:latin typeface="Arial"/>
              </a:rPr>
              <a:t>во всех узлах сети</a:t>
            </a:r>
            <a:br/>
            <a:r>
              <a:rPr b="0" lang="ru-RU" sz="1800" spc="-1" strike="noStrike">
                <a:latin typeface="Arial"/>
              </a:rPr>
              <a:t>за все моменты в окне времени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1692000" y="3291480"/>
            <a:ext cx="2952000" cy="648000"/>
          </a:xfrm>
          <a:prstGeom prst="flowChartProcess">
            <a:avLst/>
          </a:prstGeom>
          <a:solidFill>
            <a:srgbClr val="ff8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Сетевой анализ</a:t>
            </a:r>
            <a:br/>
            <a:r>
              <a:rPr b="0" lang="ru-RU" sz="1800" spc="-1" strike="noStrike">
                <a:latin typeface="Arial"/>
              </a:rPr>
              <a:t>(в скользящем врем. окне)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32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sp>
        <p:nvSpPr>
          <p:cNvPr id="233" name=""/>
          <p:cNvSpPr/>
          <p:nvPr/>
        </p:nvSpPr>
        <p:spPr>
          <a:xfrm>
            <a:off x="792000" y="4412520"/>
            <a:ext cx="4752000" cy="1008000"/>
          </a:xfrm>
          <a:prstGeom prst="flowChartInputOutpu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i="1" lang="ru-RU" sz="1800" spc="-1" strike="noStrike">
                <a:latin typeface="Arial"/>
              </a:rPr>
              <a:t>N</a:t>
            </a:r>
            <a:r>
              <a:rPr b="0" lang="ru-RU" sz="1800" spc="-1" strike="noStrike" baseline="-8000">
                <a:latin typeface="Arial"/>
              </a:rPr>
              <a:t>1</a:t>
            </a:r>
            <a:r>
              <a:rPr b="0" lang="ru-RU" sz="1800" spc="-1" strike="noStrike">
                <a:latin typeface="Arial"/>
              </a:rPr>
              <a:t> сетевых мер</a:t>
            </a:r>
            <a:br/>
            <a:r>
              <a:rPr b="0" lang="ru-RU" sz="1800" spc="-1" strike="noStrike">
                <a:latin typeface="Arial"/>
              </a:rPr>
              <a:t>(вектор признаков)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1620000" y="5760000"/>
            <a:ext cx="3096000" cy="648000"/>
          </a:xfrm>
          <a:prstGeom prst="flowChartProcess">
            <a:avLst/>
          </a:prstGeom>
          <a:solidFill>
            <a:srgbClr val="ff8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Задача</a:t>
            </a:r>
            <a:br/>
            <a:r>
              <a:rPr b="0" lang="ru-RU" sz="1800" spc="-1" strike="noStrike">
                <a:latin typeface="Arial"/>
              </a:rPr>
              <a:t>классификации / регрессии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35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cxnSp>
        <p:nvCxnSpPr>
          <p:cNvPr id="236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sp>
        <p:nvSpPr>
          <p:cNvPr id="237" name=""/>
          <p:cNvSpPr txBox="1"/>
          <p:nvPr/>
        </p:nvSpPr>
        <p:spPr>
          <a:xfrm>
            <a:off x="360000" y="297720"/>
            <a:ext cx="9359640" cy="1024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Сетевой анализ и машинное обучение:</a:t>
            </a:r>
            <a:br/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Отыскание существенных признаков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38" name=""/>
          <p:cNvSpPr/>
          <p:nvPr/>
        </p:nvSpPr>
        <p:spPr>
          <a:xfrm>
            <a:off x="6192000" y="2016000"/>
            <a:ext cx="3168000" cy="1008000"/>
          </a:xfrm>
          <a:prstGeom prst="flowChartInputOutpu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Обученный</a:t>
            </a:r>
            <a:br/>
            <a:r>
              <a:rPr b="0" lang="ru-RU" sz="1800" spc="-1" strike="noStrike">
                <a:latin typeface="Arial"/>
              </a:rPr>
              <a:t>классификатор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39" name=""/>
          <p:cNvSpPr/>
          <p:nvPr/>
        </p:nvSpPr>
        <p:spPr>
          <a:xfrm>
            <a:off x="6660000" y="3528720"/>
            <a:ext cx="2232000" cy="1224000"/>
          </a:xfrm>
          <a:prstGeom prst="flowChartPreparation">
            <a:avLst/>
          </a:prstGeom>
          <a:solidFill>
            <a:srgbClr val="ff800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Упрощение</a:t>
            </a:r>
            <a:br/>
            <a:r>
              <a:rPr b="0" lang="ru-RU" sz="1800" spc="-1" strike="noStrike">
                <a:latin typeface="Arial"/>
              </a:rPr>
              <a:t>(отсечение)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40" name=""/>
          <p:cNvSpPr/>
          <p:nvPr/>
        </p:nvSpPr>
        <p:spPr>
          <a:xfrm>
            <a:off x="6264000" y="5256000"/>
            <a:ext cx="3024000" cy="1008000"/>
          </a:xfrm>
          <a:prstGeom prst="flowChartProcess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Наиболее существенные</a:t>
            </a:r>
            <a:br/>
            <a:r>
              <a:rPr b="0" lang="ru-RU" sz="1800" spc="-1" strike="noStrike">
                <a:latin typeface="Arial"/>
              </a:rPr>
              <a:t>сетевые признаки</a:t>
            </a:r>
            <a:endParaRPr b="0" lang="ru-RU" sz="1800" spc="-1" strike="noStrike">
              <a:latin typeface="Arial"/>
            </a:endParaRPr>
          </a:p>
        </p:txBody>
      </p:sp>
      <p:cxnSp>
        <p:nvCxnSpPr>
          <p:cNvPr id="241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cxnSp>
        <p:nvCxnSpPr>
          <p:cNvPr id="242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  <p:cxnSp>
        <p:nvCxnSpPr>
          <p:cNvPr id="243" name=""/>
          <p:cNvCxnSpPr/>
          <p:nvPr/>
        </p:nvCxn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"/>
          <p:cNvSpPr txBox="1"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Программа исследований</a:t>
            </a:r>
            <a:endParaRPr b="0" lang="ru-RU" sz="3200" spc="-1" strike="noStrike">
              <a:latin typeface="Arial"/>
            </a:endParaRPr>
          </a:p>
        </p:txBody>
      </p:sp>
      <p:graphicFrame>
        <p:nvGraphicFramePr>
          <p:cNvPr id="245" name=""/>
          <p:cNvGraphicFramePr/>
          <p:nvPr/>
        </p:nvGraphicFramePr>
        <p:xfrm>
          <a:off x="72000" y="1584000"/>
          <a:ext cx="9791640" cy="5039640"/>
        </p:xfrm>
        <a:graphic>
          <a:graphicData uri="http://schemas.openxmlformats.org/drawingml/2006/table">
            <a:tbl>
              <a:tblPr/>
              <a:tblGrid>
                <a:gridCol w="4895280"/>
                <a:gridCol w="4896360"/>
              </a:tblGrid>
              <a:tr h="1258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1" lang="ru-RU" sz="1800" spc="-1" strike="noStrike">
                          <a:latin typeface="Arial"/>
                        </a:rPr>
                        <a:t>Этап</a:t>
                      </a:r>
                      <a:endParaRPr b="1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1" lang="ru-RU" sz="1800" spc="-1" strike="noStrike">
                          <a:latin typeface="Arial"/>
                        </a:rPr>
                        <a:t>Сопоставление с литературой</a:t>
                      </a:r>
                      <a:endParaRPr b="1" lang="ru-RU" sz="1800" spc="-1" strike="noStrike">
                        <a:latin typeface="Arial"/>
                      </a:endParaRPr>
                    </a:p>
                    <a:p>
                      <a:endParaRPr b="1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258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Выполнение сетевого анализа для климатических данных</a:t>
                      </a:r>
                      <a:br/>
                      <a:r>
                        <a:rPr b="0" lang="ru-RU" sz="1800" spc="-1" strike="noStrike">
                          <a:latin typeface="Arial"/>
                        </a:rPr>
                        <a:t>(аномалии атмосферного давления в Индийском океане)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a933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Введена новая сетевая мера, не использованная ранее в климатических исследованиях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r>
                        <a:rPr b="0" lang="ru-RU" sz="1800" spc="-1" strike="noStrike">
                          <a:latin typeface="Arial"/>
                        </a:rPr>
                        <a:t>(выполнено)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a933"/>
                    </a:solidFill>
                  </a:tcPr>
                </a:tc>
              </a:tr>
              <a:tr h="125892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Обучение классификатора на данных сетевого анализа под интересующее явление (тропические циклоны)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Feng et al. </a:t>
                      </a:r>
                      <a:r>
                        <a:rPr b="0" i="1" lang="ru-RU" sz="1800" spc="-1" strike="noStrike">
                          <a:latin typeface="Arial"/>
                        </a:rPr>
                        <a:t>Geosci Model Dev Discuss.</a:t>
                      </a:r>
                      <a:r>
                        <a:rPr b="0" lang="ru-RU" sz="1800" spc="-1" strike="noStrike">
                          <a:latin typeface="Arial"/>
                        </a:rPr>
                        <a:t> (2016)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r>
                        <a:rPr b="0" lang="ru-RU" sz="1800" spc="-1" strike="noStrike">
                          <a:latin typeface="Arial"/>
                        </a:rPr>
                        <a:t>достигнуто улучшение прогноза Эль Ниньо</a:t>
                      </a:r>
                      <a:endParaRPr b="0" lang="ru-RU" sz="1800" spc="-1" strike="noStrike">
                        <a:latin typeface="Arial"/>
                      </a:endParaRPr>
                    </a:p>
                    <a:p>
                      <a:endParaRPr b="0" lang="ru-RU" sz="1800" spc="-1" strike="noStrike">
                        <a:latin typeface="Arial"/>
                      </a:endParaRPr>
                    </a:p>
                    <a:p>
                      <a:r>
                        <a:rPr b="0" lang="ru-RU" sz="1800" spc="-1" strike="noStrike">
                          <a:latin typeface="Arial"/>
                        </a:rPr>
                        <a:t>Новизна: новая задача, новые сетевые меры, другие методы обучения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00"/>
                    </a:solidFill>
                  </a:tcPr>
                </a:tc>
              </a:tr>
              <a:tr h="1262880"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Упрощение классификатора, выявление существенных сетевых признаков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8f2a1"/>
                    </a:solidFill>
                  </a:tcPr>
                </a:tc>
                <a:tc>
                  <a:txBody>
                    <a:bodyPr lIns="90000" rIns="90000" tIns="46800" bIns="46800">
                      <a:noAutofit/>
                    </a:bodyPr>
                    <a:p>
                      <a:r>
                        <a:rPr b="0" lang="ru-RU" sz="1800" spc="-1" strike="noStrike">
                          <a:latin typeface="Arial"/>
                        </a:rPr>
                        <a:t>Создаём новую область исследований</a:t>
                      </a:r>
                      <a:endParaRPr b="0" lang="ru-RU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8f2a1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1.1 Данные климатического реанализа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47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ERA5 реанализ: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модельная интерполяция данных метеонаблюдений на регулярную пространственно-временную сетку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400" spc="-1" strike="noStrike">
                <a:solidFill>
                  <a:srgbClr val="55308d"/>
                </a:solidFill>
                <a:latin typeface="Source Sans Pro Semibold"/>
              </a:rPr>
              <a:t>https://confluence.ecmwf.int/display/CKB/How+to+download+ERA5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Пространственная сетка: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шаг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</a:rPr>
              <a:t>0.75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(доступно до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0.1°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Временная сетка: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шаг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3 ч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 (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доступно до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1 ч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Покрытие по пространству: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север Индийского океана (доступны глобальные данные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Покрытие по времени: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с 1982 (цель ERA5 — c 1950)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Наблюдаемые: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Атмосферное давление на уровне моря (MSLP - Mean Sea Level Pressure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(доступны сотни величин: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 t° морской поверхности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,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t° на высоте 2 м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, ...)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1.2 Предобработка данных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49" name="TextShape 2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Аномалия MSLP: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отклонение от климатической нормы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Климатическая норма: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среднее значение данных для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конкретной даты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во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все годы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наблюдения (29 февраля в високосные годы исключается)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Microsoft YaHei"/>
              </a:rPr>
              <a:t>Скользящее окно по времени: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Microsoft YaHei"/>
              </a:rPr>
              <a:t>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предшествующие 10 и 5 суток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Shape 1"/>
          <p:cNvSpPr/>
          <p:nvPr/>
        </p:nvSpPr>
        <p:spPr>
          <a:xfrm>
            <a:off x="360000" y="1980000"/>
            <a:ext cx="9179640" cy="46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1000"/>
          </a:bodyPr>
          <a:p>
            <a:pPr>
              <a:lnSpc>
                <a:spcPct val="100000"/>
              </a:lnSpc>
            </a:pP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</a:rPr>
              <a:t>Коэффициент ранговой корреляции Кендалла (Goodman-Kruskal)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</a:rPr>
              <a:t>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1.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Две наблюдаемые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и 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i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→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координатная плоскость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2.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Парная выборка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i="1" lang="ru-RU" sz="2600" spc="-1" strike="noStrike" baseline="-33000">
                <a:solidFill>
                  <a:srgbClr val="00a933"/>
                </a:solidFill>
                <a:latin typeface="Source Sans Pro Semibold"/>
                <a:ea typeface="Source Sans Pro Semibold"/>
              </a:rPr>
              <a:t>i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, 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i="1" lang="ru-RU" sz="2600" spc="-1" strike="noStrike" baseline="-33000">
                <a:solidFill>
                  <a:srgbClr val="00a933"/>
                </a:solidFill>
                <a:latin typeface="Source Sans Pro Semibold"/>
                <a:ea typeface="Source Sans Pro Semibold"/>
              </a:rPr>
              <a:t>i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→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 точка 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диаграммы рассеивания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3. Перебираем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пары точек</a:t>
            </a:r>
            <a:br/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000000"/>
                </a:solidFill>
                <a:latin typeface="Source Sans Pro Semibold"/>
                <a:ea typeface="Source Sans Pro Semibold"/>
              </a:rPr>
              <a:t>варианты расположения:</a:t>
            </a:r>
            <a:br/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на возр. прямой «concordant»</a:t>
            </a:r>
            <a:br/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на убыв. прямой «discordant»</a:t>
            </a:r>
            <a:br/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	</a:t>
            </a:r>
            <a:r>
              <a:rPr b="1" lang="ru-RU" sz="2600" spc="-1" strike="noStrike">
                <a:solidFill>
                  <a:srgbClr val="55308d"/>
                </a:solidFill>
                <a:latin typeface="Source Sans Pro Semibold"/>
                <a:ea typeface="Source Sans Pro Semibold"/>
              </a:rPr>
              <a:t>на гориз./верт. прямой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 = (#возр — #убыв) /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(#возр + #убыв)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- индикатор </a:t>
            </a:r>
            <a:r>
              <a:rPr b="1" lang="ru-RU" sz="2600" spc="-1" strike="noStrike">
                <a:solidFill>
                  <a:srgbClr val="ff0000"/>
                </a:solidFill>
                <a:latin typeface="Source Sans Pro Semibold"/>
                <a:ea typeface="Source Sans Pro Semibold"/>
              </a:rPr>
              <a:t>монотонной зависимости: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детерм. возрастающая: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 = 1</a:t>
            </a:r>
            <a:endParaRPr b="0" lang="ru-RU" sz="26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42"/>
              </a:spcAft>
            </a:pP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y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(</a:t>
            </a:r>
            <a:r>
              <a:rPr b="1" i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x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)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 </a:t>
            </a:r>
            <a:r>
              <a:rPr b="1" lang="ru-RU" sz="2600" spc="-1" strike="noStrike">
                <a:solidFill>
                  <a:srgbClr val="1c1c1c"/>
                </a:solidFill>
                <a:latin typeface="Source Sans Pro Semibold"/>
                <a:ea typeface="Source Sans Pro Semibold"/>
              </a:rPr>
              <a:t>детерм. убывающая: </a:t>
            </a:r>
            <a:r>
              <a:rPr b="1" lang="ru-RU" sz="2600" spc="-1" strike="noStrike">
                <a:solidFill>
                  <a:srgbClr val="00a933"/>
                </a:solidFill>
                <a:latin typeface="Source Sans Pro Semibold"/>
                <a:ea typeface="Source Sans Pro Semibold"/>
              </a:rPr>
              <a:t>τ = — 1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51" name="TextShape 2"/>
          <p:cNvSpPr/>
          <p:nvPr/>
        </p:nvSpPr>
        <p:spPr>
          <a:xfrm>
            <a:off x="360000" y="360000"/>
            <a:ext cx="9359640" cy="89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ffffff"/>
                </a:solidFill>
                <a:latin typeface="Source Sans Pro Black"/>
              </a:rPr>
              <a:t>2.1 Парные корреляции: τ Кендалла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52" name="Line 3"/>
          <p:cNvSpPr/>
          <p:nvPr/>
        </p:nvSpPr>
        <p:spPr>
          <a:xfrm>
            <a:off x="4950000" y="1980000"/>
            <a:ext cx="3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2000">
            <a:solidFill>
              <a:srgbClr val="2c3e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53" name="" descr=""/>
          <p:cNvPicPr/>
          <p:nvPr/>
        </p:nvPicPr>
        <p:blipFill>
          <a:blip r:embed="rId1"/>
          <a:srcRect l="6773" t="12448" r="0" b="5959"/>
          <a:stretch/>
        </p:blipFill>
        <p:spPr>
          <a:xfrm>
            <a:off x="6192000" y="3564720"/>
            <a:ext cx="3779640" cy="3135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</TotalTime>
  <Application>LibreOffice/7.1.3.2$Windows_X86_64 LibreOffice_project/47f78053abe362b9384784d31a6e56f8511eb1c1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2021-02-04T15:13:19Z</dcterms:created>
  <dc:creator/>
  <dc:description/>
  <dc:language>ru-RU</dc:language>
  <cp:lastModifiedBy/>
  <dcterms:modified xsi:type="dcterms:W3CDTF">2021-06-18T14:39:56Z</dcterms:modified>
  <cp:revision>84</cp:revision>
  <dc:subject/>
  <dc:title>Alizarin</dc:title>
</cp:coreProperties>
</file>