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1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ya" initials="k" lastIdx="3" clrIdx="0">
    <p:extLst>
      <p:ext uri="{19B8F6BF-5375-455C-9EA6-DF929625EA0E}">
        <p15:presenceInfo xmlns:p15="http://schemas.microsoft.com/office/powerpoint/2012/main" userId="kol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3T14:34:30.883" idx="3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95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0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34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10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5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5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1508-9210-4D3C-8B04-68297734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3DCDA-4D29-4D36-870F-9E3127969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3746C-8C19-4176-B484-78795064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FCDE3-953E-4D69-AD3C-8F09F698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1CFA8-5CF9-452B-8AE9-62A8AC49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4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4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5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4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3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8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9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0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8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9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2D89-8256-40FD-9DB1-84645411E8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Предсказание экстремальных событий методами машинного обучения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93AC9-F9E7-4982-A7E9-8658ED8A4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615268"/>
          </a:xfrm>
        </p:spPr>
        <p:txBody>
          <a:bodyPr>
            <a:normAutofit/>
          </a:bodyPr>
          <a:lstStyle/>
          <a:p>
            <a:pPr algn="ctr" rtl="0" fontAlgn="base"/>
            <a:r>
              <a:rPr lang="ru-RU" b="1" i="0" u="none" strike="noStrike" cap="all" dirty="0">
                <a:solidFill>
                  <a:srgbClr val="7F7F7F"/>
                </a:solidFill>
                <a:effectLst/>
                <a:latin typeface="Tw Cen MT" panose="020B0602020104020603" pitchFamily="34" charset="0"/>
              </a:rPr>
              <a:t>ГРОМОВ Н.В.</a:t>
            </a:r>
            <a:r>
              <a:rPr lang="en-US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ru-RU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ru-RU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ru-RU" b="0" i="0" u="none" strike="noStrike" cap="all" dirty="0">
                <a:solidFill>
                  <a:srgbClr val="7F7F7F"/>
                </a:solidFill>
                <a:effectLst/>
                <a:latin typeface="Tw Cen MT" panose="020B0602020104020603" pitchFamily="34" charset="0"/>
              </a:rPr>
              <a:t>НАУЧНЫЙ РУКОВОДИТЕЛЬ: ЛЕВАНОВА Т.А.</a:t>
            </a:r>
            <a:r>
              <a:rPr lang="en-US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ru-RU" b="0" i="0" u="none" strike="noStrike" cap="all" dirty="0">
                <a:solidFill>
                  <a:srgbClr val="7F7F7F"/>
                </a:solidFill>
                <a:effectLst/>
                <a:latin typeface="Tw Cen MT" panose="020B0602020104020603" pitchFamily="34" charset="0"/>
              </a:rPr>
              <a:t>НАУЧНЫЙ КОНСУЛЬТАНТ: ЗОЛОТЫХ Н.Ю.</a:t>
            </a:r>
            <a:r>
              <a:rPr lang="en-US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96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6FD0-5702-46CD-9675-48673B9A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OEDL variations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6E125-B439-48B8-865B-A728BA6BF7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при условии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𝑎𝑙𝑙𝑡𝑖𝑚𝑒𝑠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ru-RU" dirty="0"/>
                  <a:t>при условии</a:t>
                </a:r>
              </a:p>
              <a:p>
                <a:pPr marL="0" indent="0">
                  <a:buNone/>
                </a:pPr>
                <a:r>
                  <a:rPr lang="ru-RU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dirty="0"/>
                  <a:t>получилась задача квадратичной оптимизации.</a:t>
                </a:r>
              </a:p>
              <a:p>
                <a:r>
                  <a:rPr lang="en-US" dirty="0"/>
                  <a:t>L(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𝑎𝑙𝑙𝑡𝑖𝑚𝑒𝑠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ru-RU" dirty="0"/>
                  <a:t> + </a:t>
                </a:r>
                <a:r>
                  <a:rPr lang="en-US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можно использовать персептрон.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6E125-B439-48B8-865B-A728BA6BF7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9" b="-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97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7DC5-C987-4460-883E-2B119593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61019"/>
          </a:xfrm>
        </p:spPr>
        <p:txBody>
          <a:bodyPr>
            <a:normAutofit/>
          </a:bodyPr>
          <a:lstStyle/>
          <a:p>
            <a:r>
              <a:rPr lang="ru-RU" dirty="0"/>
              <a:t>Результаты. Ансамбль двух систем Фитцхью-Нагумо с электрической связью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9B7CB5-3475-44CA-9512-2F8647A07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75" y="2367093"/>
                <a:ext cx="5822585" cy="342410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9B7CB5-3475-44CA-9512-2F8647A07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75" y="2367093"/>
                <a:ext cx="5822585" cy="34241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ADC2B7-83F4-48BD-8588-BE9FAA3488AA}"/>
                  </a:ext>
                </a:extLst>
              </p:cNvPr>
              <p:cNvSpPr txBox="1"/>
              <p:nvPr/>
            </p:nvSpPr>
            <p:spPr>
              <a:xfrm>
                <a:off x="7071920" y="2155971"/>
                <a:ext cx="44881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Переменные системы: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dirty="0"/>
                  <a:t> – изменение мембранного потенциала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ru-RU" dirty="0"/>
                  <a:t> – вероятность активации ионного тока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ADC2B7-83F4-48BD-8588-BE9FAA348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920" y="2155971"/>
                <a:ext cx="4488110" cy="923330"/>
              </a:xfrm>
              <a:prstGeom prst="rect">
                <a:avLst/>
              </a:prstGeom>
              <a:blipFill>
                <a:blip r:embed="rId3"/>
                <a:stretch>
                  <a:fillRect l="-1087" t="-3974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1BC76B-D000-4A6F-A9CC-C02A95635743}"/>
                  </a:ext>
                </a:extLst>
              </p:cNvPr>
              <p:cNvSpPr txBox="1"/>
              <p:nvPr/>
            </p:nvSpPr>
            <p:spPr>
              <a:xfrm>
                <a:off x="755009" y="4655890"/>
                <a:ext cx="582258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Параметры индивидуальных элементов: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dirty="0"/>
                  <a:t> = -0.025794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dirty="0"/>
                  <a:t> = 0.02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= 0.0135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= 0.0065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1BC76B-D000-4A6F-A9CC-C02A95635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9" y="4655890"/>
                <a:ext cx="5822585" cy="1477328"/>
              </a:xfrm>
              <a:prstGeom prst="rect">
                <a:avLst/>
              </a:prstGeom>
              <a:blipFill>
                <a:blip r:embed="rId4"/>
                <a:stretch>
                  <a:fillRect l="-942" t="-2479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7FB58E-EF54-4417-B205-72658D1E2FB1}"/>
                  </a:ext>
                </a:extLst>
              </p:cNvPr>
              <p:cNvSpPr txBox="1"/>
              <p:nvPr/>
            </p:nvSpPr>
            <p:spPr>
              <a:xfrm>
                <a:off x="7302499" y="5074445"/>
                <a:ext cx="3975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 = 0.129 – параметра силы связи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7FB58E-EF54-4417-B205-72658D1E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499" y="5074445"/>
                <a:ext cx="3975725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64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D3CC5-DBC5-48AD-942D-CD9F96B7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Результаты.Резервуарные вычисления</a:t>
            </a:r>
          </a:p>
        </p:txBody>
      </p:sp>
      <p:pic>
        <p:nvPicPr>
          <p:cNvPr id="2050" name="Picture 2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61FC0F8F-0175-4144-8E0E-050FF1F7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44" y="2614680"/>
            <a:ext cx="5824756" cy="4250960"/>
          </a:xfrm>
          <a:prstGeom prst="rect">
            <a:avLst/>
          </a:prstGeom>
          <a:noFill/>
        </p:spPr>
      </p:pic>
      <p:pic>
        <p:nvPicPr>
          <p:cNvPr id="3074" name="Picture 2" descr="Chart&#10;&#10;Description automatically generated">
            <a:extLst>
              <a:ext uri="{FF2B5EF4-FFF2-40B4-BE49-F238E27FC236}">
                <a16:creationId xmlns:a16="http://schemas.microsoft.com/office/drawing/2014/main" id="{EACD2897-ADC2-4143-B2CD-42332A95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4477"/>
            <a:ext cx="6037671" cy="435352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47CF4-5D68-4E77-A01F-B17EA0807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6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6141-B3FA-40FA-93FF-454C0CCE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Результаты. Статья. Система Льенара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309B6-3B35-427C-A22F-D4991A804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75" y="2214695"/>
                <a:ext cx="10364452" cy="402478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𝐹𝑠𝑖𝑛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Параметры, при которых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наблюдаются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экстремальные события: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0.45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= 0.5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= -0.5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= 0.2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309B6-3B35-427C-A22F-D4991A804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75" y="2214695"/>
                <a:ext cx="10364452" cy="4024788"/>
              </a:xfrm>
              <a:blipFill>
                <a:blip r:embed="rId2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hart&#10;&#10;Description automatically generated">
            <a:extLst>
              <a:ext uri="{FF2B5EF4-FFF2-40B4-BE49-F238E27FC236}">
                <a16:creationId xmlns:a16="http://schemas.microsoft.com/office/drawing/2014/main" id="{B0EACB63-6C9D-45B5-BA44-C338674B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06" y="1951104"/>
            <a:ext cx="7099906" cy="4024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99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BFA8-2EAF-4164-BDB5-28CBA89E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07" y="1"/>
            <a:ext cx="10364451" cy="1132514"/>
          </a:xfrm>
        </p:spPr>
        <p:txBody>
          <a:bodyPr/>
          <a:lstStyle/>
          <a:p>
            <a:r>
              <a:rPr lang="ru-RU" dirty="0"/>
              <a:t>Результаты. Статья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99D321-3999-46D1-8623-A328D996B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625" y="1880401"/>
            <a:ext cx="8216750" cy="342423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C1D146-CF80-46A4-9894-1837BC6F963E}"/>
                  </a:ext>
                </a:extLst>
              </p:cNvPr>
              <p:cNvSpPr txBox="1"/>
              <p:nvPr/>
            </p:nvSpPr>
            <p:spPr>
              <a:xfrm>
                <a:off x="3048699" y="5396586"/>
                <a:ext cx="6094602" cy="1169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C1D146-CF80-46A4-9894-1837BC6F9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99" y="5396586"/>
                <a:ext cx="6094602" cy="1169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35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F580-1EE6-4652-BA5E-6940F711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Результаты. Статья. </a:t>
            </a:r>
            <a:r>
              <a:rPr lang="en-US" dirty="0"/>
              <a:t>LSTM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F196B-CF4E-4B43-A99F-CBD081692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13ACE-5F53-45BC-A9F4-33D4CA960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2" y="1667754"/>
            <a:ext cx="10944836" cy="51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3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0D80-0E2F-4003-9CDA-B89D5F81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384324"/>
            <a:ext cx="10364451" cy="1596177"/>
          </a:xfrm>
        </p:spPr>
        <p:txBody>
          <a:bodyPr/>
          <a:lstStyle/>
          <a:p>
            <a:r>
              <a:rPr lang="ru-RU" dirty="0"/>
              <a:t>Результаты.Статья. </a:t>
            </a:r>
            <a:r>
              <a:rPr lang="en-US" dirty="0"/>
              <a:t>LSTM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270C7-D149-49A7-846E-9443341F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93A36-5DB1-4230-B948-799777A74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22" y="1593909"/>
            <a:ext cx="11100555" cy="52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7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5EA8-192F-4958-97FF-CB6074D5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Результаты.Статья. </a:t>
            </a:r>
            <a:r>
              <a:rPr lang="en-US" dirty="0"/>
              <a:t>LSTM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4911D-F243-4F7D-AEB2-C61ECB677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F89D4-064C-409E-84C7-906FF93C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06" y="1715548"/>
            <a:ext cx="10844051" cy="51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4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DBF7-E58D-4D1F-B50E-3B472881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74" y="63267"/>
            <a:ext cx="10364451" cy="1086025"/>
          </a:xfrm>
        </p:spPr>
        <p:txBody>
          <a:bodyPr/>
          <a:lstStyle/>
          <a:p>
            <a:r>
              <a:rPr lang="ru-RU" dirty="0"/>
              <a:t>Результаты. </a:t>
            </a:r>
            <a:r>
              <a:rPr lang="en-US" dirty="0"/>
              <a:t>LSTM</a:t>
            </a:r>
            <a:endParaRPr lang="ru-RU" dirty="0"/>
          </a:p>
        </p:txBody>
      </p:sp>
      <p:pic>
        <p:nvPicPr>
          <p:cNvPr id="512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9049E880-0ED2-46C6-AFB5-6E6A03FA9F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4" y="1680945"/>
            <a:ext cx="9106042" cy="51620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87F2F7-AD2B-4C16-990C-1A5A719D169E}"/>
              </a:ext>
            </a:extLst>
          </p:cNvPr>
          <p:cNvSpPr txBox="1"/>
          <p:nvPr/>
        </p:nvSpPr>
        <p:spPr>
          <a:xfrm>
            <a:off x="1258349" y="1031846"/>
            <a:ext cx="994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Длина последовательности, проходящая через </a:t>
            </a:r>
            <a:r>
              <a:rPr lang="en-US" dirty="0"/>
              <a:t>LSTM 120.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74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74278-AB60-4B6F-BEAF-55CA598B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Результаты. </a:t>
            </a:r>
            <a:r>
              <a:rPr lang="en-US" dirty="0"/>
              <a:t>LSTM. </a:t>
            </a:r>
            <a:r>
              <a:rPr lang="ru-RU" dirty="0"/>
              <a:t>Система с вкр</a:t>
            </a:r>
          </a:p>
        </p:txBody>
      </p:sp>
      <p:pic>
        <p:nvPicPr>
          <p:cNvPr id="6146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5AAA90D6-6AE4-4669-A7B0-F4B9613F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0" y="2417779"/>
            <a:ext cx="4818598" cy="3095887"/>
          </a:xfrm>
          <a:prstGeom prst="rect">
            <a:avLst/>
          </a:prstGeom>
          <a:noFill/>
        </p:spPr>
      </p:pic>
      <p:pic>
        <p:nvPicPr>
          <p:cNvPr id="7170" name="Picture 2" descr="Chart&#10;&#10;Description automatically generated">
            <a:extLst>
              <a:ext uri="{FF2B5EF4-FFF2-40B4-BE49-F238E27FC236}">
                <a16:creationId xmlns:a16="http://schemas.microsoft.com/office/drawing/2014/main" id="{57B4B271-90F6-4763-B70B-263A3EF1E6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62" y="2417779"/>
            <a:ext cx="4698413" cy="314920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279692-5D04-4BCD-8193-D2220EDB64B5}"/>
                  </a:ext>
                </a:extLst>
              </p:cNvPr>
              <p:cNvSpPr txBox="1"/>
              <p:nvPr/>
            </p:nvSpPr>
            <p:spPr>
              <a:xfrm>
                <a:off x="827425" y="5513666"/>
                <a:ext cx="4370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279692-5D04-4BCD-8193-D2220EDB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25" y="5513666"/>
                <a:ext cx="437066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C8C3A8-7F2E-470C-A334-F7C351F62D5C}"/>
                  </a:ext>
                </a:extLst>
              </p:cNvPr>
              <p:cNvSpPr txBox="1"/>
              <p:nvPr/>
            </p:nvSpPr>
            <p:spPr>
              <a:xfrm>
                <a:off x="6993911" y="5513666"/>
                <a:ext cx="4370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Predicted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C8C3A8-7F2E-470C-A334-F7C351F62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911" y="5513666"/>
                <a:ext cx="4370664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13D2A42-BBD1-4CC4-AB4F-BA8C63874524}"/>
              </a:ext>
            </a:extLst>
          </p:cNvPr>
          <p:cNvSpPr txBox="1"/>
          <p:nvPr/>
        </p:nvSpPr>
        <p:spPr>
          <a:xfrm>
            <a:off x="989901" y="6157519"/>
            <a:ext cx="762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Предсказание на каждые 20 шагов с небольшим количеством эпох.</a:t>
            </a:r>
          </a:p>
        </p:txBody>
      </p:sp>
    </p:spTree>
    <p:extLst>
      <p:ext uri="{BB962C8B-B14F-4D97-AF65-F5344CB8AC3E}">
        <p14:creationId xmlns:p14="http://schemas.microsoft.com/office/powerpoint/2010/main" val="77246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7B4F-14D4-40FB-B891-DCBBDC5D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Экстремальные события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3AC20B-08FA-47DF-B132-7A7AFC3E5D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6501" y="2015731"/>
                <a:ext cx="5972963" cy="389011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900" b="1" i="0" u="none" strike="noStrike" dirty="0">
                    <a:solidFill>
                      <a:srgbClr val="595959"/>
                    </a:solidFill>
                    <a:effectLst/>
                    <a:latin typeface="Lato"/>
                  </a:rPr>
                  <a:t>Экстремальные события (ЭС) </a:t>
                </a:r>
                <a:r>
                  <a:rPr lang="ru-RU" sz="2900" b="0" i="0" u="none" strike="noStrike" dirty="0">
                    <a:solidFill>
                      <a:srgbClr val="595959"/>
                    </a:solidFill>
                    <a:effectLst/>
                    <a:latin typeface="Lato"/>
                  </a:rPr>
                  <a:t>- редкие, повторяющиеся и сильные отклонения от регулярного поведения в динамике различных природных и инженерных системах.</a:t>
                </a:r>
                <a:r>
                  <a:rPr lang="ru-RU" sz="2900" b="0" i="0" u="none" strike="noStrike" dirty="0">
                    <a:solidFill>
                      <a:srgbClr val="1A9988"/>
                    </a:solidFill>
                    <a:effectLst/>
                    <a:latin typeface="Lato"/>
                  </a:rPr>
                  <a:t>​</a:t>
                </a:r>
                <a:endParaRPr lang="ru-RU" sz="2900" b="0" dirty="0">
                  <a:effectLst/>
                </a:endParaRPr>
              </a:p>
              <a:p>
                <a:pPr marL="0" indent="0">
                  <a:buNone/>
                </a:pPr>
                <a:r>
                  <a:rPr lang="ru-RU" sz="2900" b="0" i="0" u="none" strike="noStrike" dirty="0">
                    <a:solidFill>
                      <a:srgbClr val="595959"/>
                    </a:solidFill>
                    <a:effectLst/>
                    <a:latin typeface="Lato"/>
                  </a:rPr>
                  <a:t>В нейродинамике под ЭС понимаются резкие, сильные и нерегулярные скачки мембранного потенциала. Количественный критерий для определения ЭС [1]: </a:t>
                </a:r>
                <a:r>
                  <a:rPr lang="ru-RU" sz="2900" b="0" i="0" u="none" strike="noStrike" dirty="0">
                    <a:solidFill>
                      <a:srgbClr val="1A9988"/>
                    </a:solidFill>
                    <a:effectLst/>
                    <a:latin typeface="Lato"/>
                  </a:rPr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b="0" i="1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900" b="0" i="1" u="none" strike="noStrike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900" b="0" i="1" u="none" strike="noStrike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u="none" strike="noStrike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900" b="0" i="1" u="none" strike="noStrike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  <m:r>
                      <a:rPr lang="en-US" sz="2900" b="0" i="1" u="none" strike="noStrike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900" b="0" i="0" u="none" strike="noStrike" dirty="0">
                  <a:solidFill>
                    <a:schemeClr val="tx1"/>
                  </a:solidFill>
                  <a:effectLst/>
                  <a:latin typeface="Lato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3AC20B-08FA-47DF-B132-7A7AFC3E5D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501" y="2015731"/>
                <a:ext cx="5972963" cy="3890119"/>
              </a:xfrm>
              <a:blipFill>
                <a:blip r:embed="rId2"/>
                <a:stretch>
                  <a:fillRect l="-1020" t="-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69AB2C58-1E3B-4D20-AAB2-E5BE2C681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06" y="1813993"/>
            <a:ext cx="5346584" cy="354464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0C2B8-08EF-421C-BC7D-48632A5192D3}"/>
              </a:ext>
            </a:extLst>
          </p:cNvPr>
          <p:cNvSpPr txBox="1"/>
          <p:nvPr/>
        </p:nvSpPr>
        <p:spPr>
          <a:xfrm>
            <a:off x="7264868" y="5494789"/>
            <a:ext cx="354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экстремального события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7B49-2AE3-495A-BCBE-6FD55198D65E}"/>
                  </a:ext>
                </a:extLst>
              </p:cNvPr>
              <p:cNvSpPr txBox="1"/>
              <p:nvPr/>
            </p:nvSpPr>
            <p:spPr>
              <a:xfrm>
                <a:off x="6811861" y="2015731"/>
                <a:ext cx="313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7B49-2AE3-495A-BCBE-6FD55198D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861" y="2015731"/>
                <a:ext cx="313676" cy="276999"/>
              </a:xfrm>
              <a:prstGeom prst="rect">
                <a:avLst/>
              </a:prstGeom>
              <a:blipFill>
                <a:blip r:embed="rId4"/>
                <a:stretch>
                  <a:fillRect l="-15385" r="-192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2B1BC8F-0552-43A0-9022-FD1F9296C950}"/>
              </a:ext>
            </a:extLst>
          </p:cNvPr>
          <p:cNvSpPr txBox="1"/>
          <p:nvPr/>
        </p:nvSpPr>
        <p:spPr>
          <a:xfrm>
            <a:off x="377502" y="5928645"/>
            <a:ext cx="489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dirty="0"/>
              <a:t>[1] K. Dysthe, H. E. Krogstad, and P. Müller, Annu. Rev. Fluid Mech., 2008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003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0400-368B-4660-9580-A3015FEB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дальнейших исследований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06DD-12BA-4D12-8F4A-1A4E526B3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Реализовать полносвязный слой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Провести анализ возможности с улучшением предсказания в эксперименте первого рода (прогнозирование на весь тестовый временной ряд) с сетью </a:t>
            </a:r>
            <a:r>
              <a:rPr lang="en-US" dirty="0"/>
              <a:t>LSTM;</a:t>
            </a:r>
            <a:endParaRPr lang="ru-RU" dirty="0"/>
          </a:p>
          <a:p>
            <a:r>
              <a:rPr lang="ru-RU" dirty="0"/>
              <a:t>Реализовать </a:t>
            </a:r>
            <a:r>
              <a:rPr lang="en-US" dirty="0"/>
              <a:t>OEDL</a:t>
            </a:r>
            <a:r>
              <a:rPr lang="ru-RU" dirty="0"/>
              <a:t> полностью</a:t>
            </a:r>
            <a:r>
              <a:rPr lang="en-US" dirty="0"/>
              <a:t> </a:t>
            </a:r>
            <a:r>
              <a:rPr lang="ru-RU" dirty="0"/>
              <a:t>на языке </a:t>
            </a:r>
            <a:r>
              <a:rPr lang="en-US" dirty="0"/>
              <a:t>python </a:t>
            </a:r>
            <a:r>
              <a:rPr lang="ru-RU" dirty="0"/>
              <a:t>и сравнить результаты с представленными в статье </a:t>
            </a:r>
            <a:r>
              <a:rPr lang="en-US" dirty="0"/>
              <a:t>[2];</a:t>
            </a:r>
            <a:endParaRPr lang="ru-RU" dirty="0"/>
          </a:p>
          <a:p>
            <a:r>
              <a:rPr lang="ru-RU" dirty="0"/>
              <a:t>Доработка схемы для улучшения точности предсказания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643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17B0C-978B-47F0-B136-6342526C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782877"/>
            <a:ext cx="10364451" cy="1596177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E5AB4-20FC-4239-B180-3BFFF3B5A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6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45AC-2E39-451F-A970-55FAA5306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5041783"/>
            <a:ext cx="10364452" cy="13031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D35E1-D331-4031-9AF4-5D5A11E85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7225"/>
            <a:ext cx="12192000" cy="417077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A4B6D6A-ED77-4E79-8A95-80F6433C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ПРИМЕНЕНИЕ МЕТОДОВ МАШИННОГО ОБУЧЕНИЯ В ЗАДАЧАХ НЕЛИНЕЙНОЙ ДИНАМИКИ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2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CAAE-F45C-4D67-8C5E-07D6C028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2" y="0"/>
            <a:ext cx="10364451" cy="1596177"/>
          </a:xfrm>
        </p:spPr>
        <p:txBody>
          <a:bodyPr/>
          <a:lstStyle/>
          <a:p>
            <a:r>
              <a:rPr lang="ru-RU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ОПТИМИЗИРОВАННОЕ АНСАМБЛЕВОЕ ГЛУБОКОЕ ОБУЧЕНИЕ (</a:t>
            </a:r>
            <a:r>
              <a:rPr lang="en-US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OPTIMIZED ENSEMBLE DEEP LEARNING, OEDL)</a:t>
            </a:r>
            <a:r>
              <a:rPr lang="en-US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FC24F-7334-42CC-A8E2-4B628BF55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CD0739-FE3B-4C93-9380-C34376325B9D}"/>
              </a:ext>
            </a:extLst>
          </p:cNvPr>
          <p:cNvSpPr/>
          <p:nvPr/>
        </p:nvSpPr>
        <p:spPr>
          <a:xfrm>
            <a:off x="4296560" y="1596177"/>
            <a:ext cx="3196206" cy="110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X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74B6642-DFC0-42EC-96B1-BE49F5469F2B}"/>
                  </a:ext>
                </a:extLst>
              </p:cNvPr>
              <p:cNvSpPr/>
              <p:nvPr/>
            </p:nvSpPr>
            <p:spPr>
              <a:xfrm>
                <a:off x="2164746" y="3502498"/>
                <a:ext cx="1669409" cy="766795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FFNN(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74B6642-DFC0-42EC-96B1-BE49F5469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746" y="3502498"/>
                <a:ext cx="1669409" cy="76679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C4524D7-C351-4590-BF3E-0E4B8508FC30}"/>
                  </a:ext>
                </a:extLst>
              </p:cNvPr>
              <p:cNvSpPr/>
              <p:nvPr/>
            </p:nvSpPr>
            <p:spPr>
              <a:xfrm>
                <a:off x="5053355" y="3502499"/>
                <a:ext cx="1669409" cy="766795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C4524D7-C351-4590-BF3E-0E4B8508F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355" y="3502499"/>
                <a:ext cx="1669409" cy="76679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6D020A0-4270-4F43-BEF1-7223C3A2167F}"/>
                  </a:ext>
                </a:extLst>
              </p:cNvPr>
              <p:cNvSpPr/>
              <p:nvPr/>
            </p:nvSpPr>
            <p:spPr>
              <a:xfrm>
                <a:off x="7955172" y="3502497"/>
                <a:ext cx="1669409" cy="766795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LSTM(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6D020A0-4270-4F43-BEF1-7223C3A21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172" y="3502497"/>
                <a:ext cx="1669409" cy="76679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AC3B428-17C2-4209-BA9A-DADEBBD0EDFE}"/>
                  </a:ext>
                </a:extLst>
              </p:cNvPr>
              <p:cNvSpPr/>
              <p:nvPr/>
            </p:nvSpPr>
            <p:spPr>
              <a:xfrm>
                <a:off x="2164746" y="5036087"/>
                <a:ext cx="7459835" cy="10132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AC3B428-17C2-4209-BA9A-DADEBBD0E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746" y="5036087"/>
                <a:ext cx="7459835" cy="101326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6F8281-C63D-4FA7-A699-2D7197E8EA86}"/>
              </a:ext>
            </a:extLst>
          </p:cNvPr>
          <p:cNvCxnSpPr>
            <a:stCxn id="4" idx="4"/>
            <a:endCxn id="6" idx="0"/>
          </p:cNvCxnSpPr>
          <p:nvPr/>
        </p:nvCxnSpPr>
        <p:spPr>
          <a:xfrm flipH="1">
            <a:off x="5888060" y="2700727"/>
            <a:ext cx="6603" cy="8017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34CF7A-B325-46C2-BE14-A93E83290534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3589676" y="2538969"/>
            <a:ext cx="1174958" cy="10758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4A0DC1-5457-4CC1-8B7C-E4493EA21E77}"/>
              </a:ext>
            </a:extLst>
          </p:cNvPr>
          <p:cNvCxnSpPr>
            <a:stCxn id="4" idx="5"/>
            <a:endCxn id="8" idx="1"/>
          </p:cNvCxnSpPr>
          <p:nvPr/>
        </p:nvCxnSpPr>
        <p:spPr>
          <a:xfrm>
            <a:off x="7024692" y="2538969"/>
            <a:ext cx="1174959" cy="107582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F17061-7D28-4B1E-94A5-7756D9F8FE86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2999451" y="4269293"/>
            <a:ext cx="0" cy="9549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D8D032-F01C-4711-9A30-FBB897351D29}"/>
              </a:ext>
            </a:extLst>
          </p:cNvPr>
          <p:cNvCxnSpPr>
            <a:cxnSpLocks/>
          </p:cNvCxnSpPr>
          <p:nvPr/>
        </p:nvCxnSpPr>
        <p:spPr>
          <a:xfrm>
            <a:off x="5860095" y="4269294"/>
            <a:ext cx="6604" cy="76679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9102C2-3106-40E1-959B-096EBE70A7B5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8789877" y="4269292"/>
            <a:ext cx="0" cy="9549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4BEC74-8526-4C92-94DB-7FCAA85D3306}"/>
              </a:ext>
            </a:extLst>
          </p:cNvPr>
          <p:cNvSpPr txBox="1"/>
          <p:nvPr/>
        </p:nvSpPr>
        <p:spPr>
          <a:xfrm>
            <a:off x="687272" y="6384022"/>
            <a:ext cx="691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[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] A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.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Ray,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.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Chakraborty,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.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Ghosh, arXiv:2106.08968v1 [cs.LG]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23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98B0-9385-4081-A032-C06B3CB6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1622"/>
            <a:ext cx="10364451" cy="1596177"/>
          </a:xfrm>
        </p:spPr>
        <p:txBody>
          <a:bodyPr/>
          <a:lstStyle/>
          <a:p>
            <a:r>
              <a:rPr lang="ru-RU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Полносвязная НЕЙРОННАЯ СЕТЬ</a:t>
            </a:r>
            <a:br>
              <a:rPr lang="ru-RU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ru-RU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(</a:t>
            </a:r>
            <a:r>
              <a:rPr lang="en-US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FEEDFORWARD NEURAL NETWORK, FFNN)</a:t>
            </a:r>
            <a:r>
              <a:rPr lang="en-US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ru-RU" dirty="0"/>
          </a:p>
        </p:txBody>
      </p:sp>
      <p:pic>
        <p:nvPicPr>
          <p:cNvPr id="2050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E2EE9DA7-DD12-48A0-AA65-5F00FA181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5" y="1489511"/>
            <a:ext cx="4636421" cy="536848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14553A-8A74-4A40-86B2-2BF29A4D6A7B}"/>
                  </a:ext>
                </a:extLst>
              </p:cNvPr>
              <p:cNvSpPr txBox="1"/>
              <p:nvPr/>
            </p:nvSpPr>
            <p:spPr>
              <a:xfrm>
                <a:off x="6602136" y="1807827"/>
                <a:ext cx="428873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14553A-8A74-4A40-86B2-2BF29A4D6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136" y="1807827"/>
                <a:ext cx="4288738" cy="811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E40D18-2B3D-4778-BC41-D0D1C5C59006}"/>
                  </a:ext>
                </a:extLst>
              </p:cNvPr>
              <p:cNvSpPr txBox="1"/>
              <p:nvPr/>
            </p:nvSpPr>
            <p:spPr>
              <a:xfrm>
                <a:off x="6669248" y="3041009"/>
                <a:ext cx="35102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, W)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E40D18-2B3D-4778-BC41-D0D1C5C59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248" y="3041009"/>
                <a:ext cx="3510256" cy="276999"/>
              </a:xfrm>
              <a:prstGeom prst="rect">
                <a:avLst/>
              </a:prstGeom>
              <a:blipFill>
                <a:blip r:embed="rId4"/>
                <a:stretch>
                  <a:fillRect l="-1736" t="-28889" r="-174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0DCA25-E239-49F3-85A8-A5E6A97B6C18}"/>
                  </a:ext>
                </a:extLst>
              </p:cNvPr>
              <p:cNvSpPr txBox="1"/>
              <p:nvPr/>
            </p:nvSpPr>
            <p:spPr>
              <a:xfrm>
                <a:off x="4606988" y="2689397"/>
                <a:ext cx="212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0DCA25-E239-49F3-85A8-A5E6A97B6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988" y="2689397"/>
                <a:ext cx="212430" cy="276999"/>
              </a:xfrm>
              <a:prstGeom prst="rect">
                <a:avLst/>
              </a:prstGeom>
              <a:blipFill>
                <a:blip r:embed="rId5"/>
                <a:stretch>
                  <a:fillRect l="-25714" r="-2000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C550E8-DB3D-43FB-9A17-A00145D74071}"/>
                  </a:ext>
                </a:extLst>
              </p:cNvPr>
              <p:cNvSpPr txBox="1"/>
              <p:nvPr/>
            </p:nvSpPr>
            <p:spPr>
              <a:xfrm>
                <a:off x="4600031" y="3638965"/>
                <a:ext cx="226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C550E8-DB3D-43FB-9A17-A00145D74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1" y="3638965"/>
                <a:ext cx="226344" cy="276999"/>
              </a:xfrm>
              <a:prstGeom prst="rect">
                <a:avLst/>
              </a:prstGeom>
              <a:blipFill>
                <a:blip r:embed="rId6"/>
                <a:stretch>
                  <a:fillRect l="-32432" r="-29730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D17EE0-B537-4BAA-A0FA-53B71E2E681D}"/>
                  </a:ext>
                </a:extLst>
              </p:cNvPr>
              <p:cNvSpPr txBox="1"/>
              <p:nvPr/>
            </p:nvSpPr>
            <p:spPr>
              <a:xfrm>
                <a:off x="6602136" y="4588778"/>
                <a:ext cx="4422962" cy="145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Оптимизируем веса </a:t>
                </a:r>
                <a:r>
                  <a:rPr lang="en-US" dirty="0"/>
                  <a:t>W</a:t>
                </a:r>
                <a:r>
                  <a:rPr lang="ru-RU" dirty="0"/>
                  <a:t>, используя следующую функцию потерь: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D17EE0-B537-4BAA-A0FA-53B71E2E6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136" y="4588778"/>
                <a:ext cx="4422962" cy="1459310"/>
              </a:xfrm>
              <a:prstGeom prst="rect">
                <a:avLst/>
              </a:prstGeom>
              <a:blipFill>
                <a:blip r:embed="rId7"/>
                <a:stretch>
                  <a:fillRect l="-1102" t="-25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E63465-3F0E-4680-8412-3625EEF830E2}"/>
                  </a:ext>
                </a:extLst>
              </p:cNvPr>
              <p:cNvSpPr txBox="1"/>
              <p:nvPr/>
            </p:nvSpPr>
            <p:spPr>
              <a:xfrm>
                <a:off x="6602136" y="3781497"/>
                <a:ext cx="38972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 нелинейная функция активации.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/>
                  <a:t> – ошибка предсказания.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E63465-3F0E-4680-8412-3625EEF83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136" y="3781497"/>
                <a:ext cx="3897285" cy="553998"/>
              </a:xfrm>
              <a:prstGeom prst="rect">
                <a:avLst/>
              </a:prstGeom>
              <a:blipFill>
                <a:blip r:embed="rId8"/>
                <a:stretch>
                  <a:fillRect l="-2191" t="-14286" r="-3286" b="-25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60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7C07-7BF7-404E-8C63-24692CC2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9" y="159391"/>
            <a:ext cx="11367083" cy="528507"/>
          </a:xfrm>
        </p:spPr>
        <p:txBody>
          <a:bodyPr>
            <a:normAutofit fontScale="90000"/>
          </a:bodyPr>
          <a:lstStyle/>
          <a:p>
            <a:r>
              <a:rPr lang="ru-RU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РЕЗЕРВУАРНЫЕ ВЫЧИСЛЕНИЯ (</a:t>
            </a:r>
            <a:r>
              <a:rPr lang="en-US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RESERVOIR COMPUTINGS, RC)</a:t>
            </a:r>
            <a:r>
              <a:rPr lang="en-US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8BCC93-E360-4808-A1DE-261B9979A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157" y="957743"/>
                <a:ext cx="6795707" cy="574086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b="1" dirty="0"/>
                  <a:t>Блок обучения</a:t>
                </a:r>
                <a:r>
                  <a:rPr lang="ru-RU" dirty="0"/>
                  <a:t>:</a:t>
                </a:r>
              </a:p>
              <a:p>
                <a:r>
                  <a:rPr lang="ru-RU" dirty="0"/>
                  <a:t>Задать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состояний резервуара, используя формулы: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b="0" dirty="0">
                  <a:ea typeface="Cambria Math" panose="02040503050406030204" pitchFamily="18" charset="0"/>
                </a:endParaRPr>
              </a:p>
              <a:p>
                <a:r>
                  <a:rPr lang="ru-RU" dirty="0">
                    <a:ea typeface="Cambria Math" panose="02040503050406030204" pitchFamily="18" charset="0"/>
                  </a:rPr>
                  <a:t>Оптимизировать матрицу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b="0" dirty="0">
                    <a:ea typeface="Cambria Math" panose="02040503050406030204" pitchFamily="18" charset="0"/>
                  </a:rPr>
                  <a:t> минимизировав следующую функцию потерь:</a:t>
                </a:r>
              </a:p>
              <a:p>
                <a:pPr marL="0" indent="0">
                  <a:buNone/>
                </a:pPr>
                <a:r>
                  <a:rPr lang="ru-RU" b="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sub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ea typeface="Cambria Math" panose="02040503050406030204" pitchFamily="18" charset="0"/>
                  </a:rPr>
                  <a:t>Мы хотим, чтобы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ru-RU" b="0" dirty="0">
                    <a:ea typeface="Cambria Math" panose="02040503050406030204" pitchFamily="18" charset="0"/>
                  </a:rPr>
                  <a:t>совпадал с исходным сигналом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b="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b="1" dirty="0">
                    <a:ea typeface="Cambria Math" panose="02040503050406030204" pitchFamily="18" charset="0"/>
                  </a:rPr>
                  <a:t>Блок предсказания:</a:t>
                </a:r>
              </a:p>
              <a:p>
                <a:r>
                  <a:rPr lang="ru-RU" dirty="0">
                    <a:ea typeface="Cambria Math" panose="02040503050406030204" pitchFamily="18" charset="0"/>
                  </a:rPr>
                  <a:t>Итеративно предсказывать сигнал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ru-RU" dirty="0">
                    <a:ea typeface="Cambria Math" panose="02040503050406030204" pitchFamily="18" charset="0"/>
                  </a:rPr>
                  <a:t>и, используя его вместо настоящего, обновлять резервуар по формулам выше.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8BCC93-E360-4808-A1DE-261B9979A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157" y="957743"/>
                <a:ext cx="6795707" cy="5740866"/>
              </a:xfrm>
              <a:blipFill>
                <a:blip r:embed="rId2"/>
                <a:stretch>
                  <a:fillRect l="-807" t="-425" r="-90" b="-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Diagram&#10;&#10;Description automatically generated">
            <a:extLst>
              <a:ext uri="{FF2B5EF4-FFF2-40B4-BE49-F238E27FC236}">
                <a16:creationId xmlns:a16="http://schemas.microsoft.com/office/drawing/2014/main" id="{7DDC1F42-D1C5-4869-8285-11CA412E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64" y="1281112"/>
            <a:ext cx="5038725" cy="429577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4B012F-5C7C-4B6D-AAA0-BC35CBC1D168}"/>
              </a:ext>
            </a:extLst>
          </p:cNvPr>
          <p:cNvSpPr txBox="1"/>
          <p:nvPr/>
        </p:nvSpPr>
        <p:spPr>
          <a:xfrm>
            <a:off x="7712070" y="6427113"/>
            <a:ext cx="36965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Lato"/>
              </a:rPr>
              <a:t>[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Lato"/>
              </a:rPr>
              <a:t>3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Lato"/>
              </a:rPr>
              <a:t>] V. Pyragas, K. Pyragas, Phys Lett A, 2020</a:t>
            </a:r>
            <a:endParaRPr lang="pt-BR" sz="1400" b="0" dirty="0">
              <a:effectLst/>
            </a:endParaRPr>
          </a:p>
          <a:p>
            <a:br>
              <a:rPr lang="pt-BR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439A2-C175-4A76-B3BD-897A5D253447}"/>
              </a:ext>
            </a:extLst>
          </p:cNvPr>
          <p:cNvSpPr txBox="1"/>
          <p:nvPr/>
        </p:nvSpPr>
        <p:spPr>
          <a:xfrm>
            <a:off x="8537249" y="5808299"/>
            <a:ext cx="2871387" cy="37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 алгоритма.</a:t>
            </a:r>
            <a:r>
              <a:rPr lang="en-US" dirty="0"/>
              <a:t>[2]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20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9DB7-0507-4946-8C57-AD521AAF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20" y="95772"/>
            <a:ext cx="10364451" cy="788566"/>
          </a:xfrm>
        </p:spPr>
        <p:txBody>
          <a:bodyPr>
            <a:normAutofit fontScale="90000"/>
          </a:bodyPr>
          <a:lstStyle/>
          <a:p>
            <a:r>
              <a:rPr lang="ru-RU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РЕКУРРЕНТНЫЕ НЕЙРОННЫЕ СЕТИ (</a:t>
            </a:r>
            <a:r>
              <a:rPr lang="en-US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RECURENT NEURAL NETWORKS)</a:t>
            </a:r>
            <a:r>
              <a:rPr lang="en-US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54C7D-211F-4C99-906B-834914F36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34" y="2367093"/>
            <a:ext cx="10364452" cy="3424107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02680F-9F52-4F0E-90F0-E946EDE2F9A7}"/>
                  </a:ext>
                </a:extLst>
              </p:cNvPr>
              <p:cNvSpPr/>
              <p:nvPr/>
            </p:nvSpPr>
            <p:spPr>
              <a:xfrm>
                <a:off x="838898" y="1763784"/>
                <a:ext cx="1325461" cy="231536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Previous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state(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02680F-9F52-4F0E-90F0-E946EDE2F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98" y="1763784"/>
                <a:ext cx="1325461" cy="23153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AF7F61-8929-4E58-9345-7D5E6ED20071}"/>
                  </a:ext>
                </a:extLst>
              </p:cNvPr>
              <p:cNvSpPr/>
              <p:nvPr/>
            </p:nvSpPr>
            <p:spPr>
              <a:xfrm>
                <a:off x="2680281" y="4644702"/>
                <a:ext cx="2189527" cy="102345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New input(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AF7F61-8929-4E58-9345-7D5E6ED20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81" y="4644702"/>
                <a:ext cx="2189527" cy="10234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9BB714-076D-4C2C-B1D1-6A1496FF227D}"/>
                  </a:ext>
                </a:extLst>
              </p:cNvPr>
              <p:cNvSpPr/>
              <p:nvPr/>
            </p:nvSpPr>
            <p:spPr>
              <a:xfrm>
                <a:off x="3330429" y="1763784"/>
                <a:ext cx="889233" cy="231536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Concat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9BB714-076D-4C2C-B1D1-6A1496FF2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429" y="1763784"/>
                <a:ext cx="889233" cy="2315362"/>
              </a:xfrm>
              <a:prstGeom prst="rect">
                <a:avLst/>
              </a:prstGeom>
              <a:blipFill>
                <a:blip r:embed="rId4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689259-6FE7-4745-BC50-75A79775608A}"/>
                  </a:ext>
                </a:extLst>
              </p:cNvPr>
              <p:cNvSpPr/>
              <p:nvPr/>
            </p:nvSpPr>
            <p:spPr>
              <a:xfrm>
                <a:off x="5083728" y="2105635"/>
                <a:ext cx="2105637" cy="16316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𝑥h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units)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689259-6FE7-4745-BC50-75A797756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728" y="2105635"/>
                <a:ext cx="2105637" cy="16316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C9ED9A8-407C-49F7-925F-EF15CC811142}"/>
              </a:ext>
            </a:extLst>
          </p:cNvPr>
          <p:cNvSpPr/>
          <p:nvPr/>
        </p:nvSpPr>
        <p:spPr>
          <a:xfrm>
            <a:off x="8053430" y="2545008"/>
            <a:ext cx="1585519" cy="7529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Sigmoid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6D4E9D-A6A4-4DF2-AA49-9B9AE485374E}"/>
                  </a:ext>
                </a:extLst>
              </p:cNvPr>
              <p:cNvSpPr/>
              <p:nvPr/>
            </p:nvSpPr>
            <p:spPr>
              <a:xfrm>
                <a:off x="10220440" y="1763784"/>
                <a:ext cx="1325461" cy="231536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Next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state(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6D4E9D-A6A4-4DF2-AA49-9B9AE4853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440" y="1763784"/>
                <a:ext cx="1325461" cy="23153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7E44520-3512-409D-8CA0-7E8853F8A3D6}"/>
              </a:ext>
            </a:extLst>
          </p:cNvPr>
          <p:cNvSpPr/>
          <p:nvPr/>
        </p:nvSpPr>
        <p:spPr>
          <a:xfrm>
            <a:off x="8053431" y="1409350"/>
            <a:ext cx="1585519" cy="4362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3D610B-0B21-4A78-AD0C-1530BA988CFD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2164359" y="2921465"/>
            <a:ext cx="1166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722898-8AD1-4620-B44B-D95D93ABB0FF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219662" y="2921465"/>
            <a:ext cx="8640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731E53-DD0B-45A2-91C8-62AB428D038B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7189365" y="2921464"/>
            <a:ext cx="8640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571454-8BAF-4518-AA0C-641AA72AA82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9638949" y="2921464"/>
            <a:ext cx="5814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368917-E802-4C37-8223-7AC86D07CFB0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775044" y="4079146"/>
            <a:ext cx="1" cy="565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44E3EC3-D7F1-402D-9234-7DA562D59039}"/>
              </a:ext>
            </a:extLst>
          </p:cNvPr>
          <p:cNvCxnSpPr>
            <a:cxnSpLocks/>
            <a:stCxn id="8" idx="0"/>
            <a:endCxn id="10" idx="2"/>
          </p:cNvCxnSpPr>
          <p:nvPr/>
        </p:nvCxnSpPr>
        <p:spPr>
          <a:xfrm flipV="1">
            <a:off x="8846190" y="1845578"/>
            <a:ext cx="1" cy="699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20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63E2-FA14-426B-9769-BD7810E8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353"/>
            <a:ext cx="10364451" cy="1596177"/>
          </a:xfrm>
        </p:spPr>
        <p:txBody>
          <a:bodyPr/>
          <a:lstStyle/>
          <a:p>
            <a:r>
              <a:rPr lang="ru-RU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СЕТИ ДОЛГОсрочной КРАТКОСРОЧНОЙ ПАМЯТИ</a:t>
            </a:r>
            <a:r>
              <a:rPr lang="ru-RU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br>
              <a:rPr lang="ru-RU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ru-RU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(</a:t>
            </a:r>
            <a:r>
              <a:rPr lang="en-US" b="0" i="0" u="none" strike="noStrike" cap="all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LONG SHORT-TERM MEMORY, LSTM)</a:t>
            </a:r>
            <a:r>
              <a:rPr lang="en-US" b="0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​</a:t>
            </a:r>
            <a:endParaRPr lang="ru-RU" dirty="0"/>
          </a:p>
        </p:txBody>
      </p:sp>
      <p:pic>
        <p:nvPicPr>
          <p:cNvPr id="4098" name="Picture 2" descr="Diagram&#10;&#10;Description automatically generated">
            <a:extLst>
              <a:ext uri="{FF2B5EF4-FFF2-40B4-BE49-F238E27FC236}">
                <a16:creationId xmlns:a16="http://schemas.microsoft.com/office/drawing/2014/main" id="{E94D931B-8E57-4C7E-86A2-FAF249424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1" y="1821678"/>
            <a:ext cx="7269940" cy="468817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9D4AF6-B485-457A-9AAB-A5EA3A708948}"/>
                  </a:ext>
                </a:extLst>
              </p:cNvPr>
              <p:cNvSpPr txBox="1"/>
              <p:nvPr/>
            </p:nvSpPr>
            <p:spPr>
              <a:xfrm>
                <a:off x="7692705" y="1996580"/>
                <a:ext cx="4261607" cy="3203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𝑥𝑜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h𝑜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𝑇𝐴𝑁𝐻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𝑥𝑔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h𝑔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𝑇𝐴𝑁𝐻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9D4AF6-B485-457A-9AAB-A5EA3A708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705" y="1996580"/>
                <a:ext cx="4261607" cy="3203890"/>
              </a:xfrm>
              <a:prstGeom prst="rect">
                <a:avLst/>
              </a:prstGeom>
              <a:blipFill>
                <a:blip r:embed="rId3"/>
                <a:stretch>
                  <a:fillRect b="-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7EE884-33A7-4AAC-BA92-0EA6E6EB9BDF}"/>
                  </a:ext>
                </a:extLst>
              </p:cNvPr>
              <p:cNvSpPr txBox="1"/>
              <p:nvPr/>
            </p:nvSpPr>
            <p:spPr>
              <a:xfrm>
                <a:off x="8246378" y="5511567"/>
                <a:ext cx="38014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/>
                  <a:t> – долгосрочная память.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/>
                  <a:t> – краткосрочная память.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ru-RU" dirty="0"/>
                  <a:t> – оптимизируемые веса.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7EE884-33A7-4AAC-BA92-0EA6E6EB9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378" y="5511567"/>
                <a:ext cx="3801471" cy="923330"/>
              </a:xfrm>
              <a:prstGeom prst="rect">
                <a:avLst/>
              </a:prstGeom>
              <a:blipFill>
                <a:blip r:embed="rId4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02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1EF2-6013-43E7-B568-65BEEB2B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АнсамблЕвое обучение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BBD26-C929-465F-B3F9-37CBB1D5E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191000"/>
                </a:solidFill>
                <a:effectLst/>
                <a:latin typeface="Lora"/>
              </a:rPr>
              <a:t>Ансамблевые методы</a:t>
            </a:r>
            <a:r>
              <a:rPr lang="ru-RU" b="0" i="0" dirty="0">
                <a:solidFill>
                  <a:srgbClr val="191000"/>
                </a:solidFill>
                <a:effectLst/>
                <a:latin typeface="Lora"/>
              </a:rPr>
              <a:t> — это парадигма машинного обучения, где несколько моделей (часто называемых «слабыми учениками») обучаются для решения одной и той же проблемы и объединяются для получения лучших результатов. Основная гипотеза состоит в том, что при правильном сочетании слабых моделей мы можем получить более точные и/или надежные модели.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75167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1515</TotalTime>
  <Words>809</Words>
  <Application>Microsoft Office PowerPoint</Application>
  <PresentationFormat>Widescreen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Cambria Math</vt:lpstr>
      <vt:lpstr>Lato</vt:lpstr>
      <vt:lpstr>Lora</vt:lpstr>
      <vt:lpstr>Segoe UI</vt:lpstr>
      <vt:lpstr>Tw Cen MT</vt:lpstr>
      <vt:lpstr>Droplet</vt:lpstr>
      <vt:lpstr>Предсказание экстремальных событий методами машинного обучения</vt:lpstr>
      <vt:lpstr>Экстремальные события</vt:lpstr>
      <vt:lpstr>ПРИМЕНЕНИЕ МЕТОДОВ МАШИННОГО ОБУЧЕНИЯ В ЗАДАЧАХ НЕЛИНЕЙНОЙ ДИНАМИКИ</vt:lpstr>
      <vt:lpstr>ОПТИМИЗИРОВАННОЕ АНСАМБЛЕВОЕ ГЛУБОКОЕ ОБУЧЕНИЕ (OPTIMIZED ENSEMBLE DEEP LEARNING, OEDL)​</vt:lpstr>
      <vt:lpstr>Полносвязная НЕЙРОННАЯ СЕТЬ (FEEDFORWARD NEURAL NETWORK, FFNN)​</vt:lpstr>
      <vt:lpstr>РЕЗЕРВУАРНЫЕ ВЫЧИСЛЕНИЯ (RESERVOIR COMPUTINGS, RC)​</vt:lpstr>
      <vt:lpstr>РЕКУРРЕНТНЫЕ НЕЙРОННЫЕ СЕТИ (RECURENT NEURAL NETWORKS)​</vt:lpstr>
      <vt:lpstr>СЕТИ ДОЛГОсрочной КРАТКОСРОЧНОЙ ПАМЯТИ​ (LONG SHORT-TERM MEMORY, LSTM)​</vt:lpstr>
      <vt:lpstr>АнсамблЕвое обучение</vt:lpstr>
      <vt:lpstr>OEDL variations</vt:lpstr>
      <vt:lpstr>Результаты. Ансамбль двух систем Фитцхью-Нагумо с электрической связью</vt:lpstr>
      <vt:lpstr>Результаты.Резервуарные вычисления</vt:lpstr>
      <vt:lpstr>Результаты. Статья. Система Льенара</vt:lpstr>
      <vt:lpstr>Результаты. Статья</vt:lpstr>
      <vt:lpstr>Результаты. Статья. LSTM</vt:lpstr>
      <vt:lpstr>Результаты.Статья. LSTM</vt:lpstr>
      <vt:lpstr>Результаты.Статья. LSTM</vt:lpstr>
      <vt:lpstr>Результаты. LSTM</vt:lpstr>
      <vt:lpstr>Результаты. LSTM. Система с вкр</vt:lpstr>
      <vt:lpstr>План дальнейших исследований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Предсказание экстремальных событий методами машинного обучения</dc:title>
  <dc:creator>kolya</dc:creator>
  <cp:lastModifiedBy>kolya</cp:lastModifiedBy>
  <cp:revision>5</cp:revision>
  <dcterms:created xsi:type="dcterms:W3CDTF">2021-07-13T10:40:55Z</dcterms:created>
  <dcterms:modified xsi:type="dcterms:W3CDTF">2021-07-16T11:24:56Z</dcterms:modified>
</cp:coreProperties>
</file>