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38"/>
  </p:notesMasterIdLst>
  <p:sldIdLst>
    <p:sldId id="257" r:id="rId5"/>
    <p:sldId id="356" r:id="rId6"/>
    <p:sldId id="328" r:id="rId7"/>
    <p:sldId id="294" r:id="rId8"/>
    <p:sldId id="311" r:id="rId9"/>
    <p:sldId id="313" r:id="rId10"/>
    <p:sldId id="314" r:id="rId11"/>
    <p:sldId id="315" r:id="rId12"/>
    <p:sldId id="317" r:id="rId13"/>
    <p:sldId id="318" r:id="rId14"/>
    <p:sldId id="309" r:id="rId15"/>
    <p:sldId id="308" r:id="rId16"/>
    <p:sldId id="301" r:id="rId17"/>
    <p:sldId id="321" r:id="rId18"/>
    <p:sldId id="370" r:id="rId19"/>
    <p:sldId id="354" r:id="rId20"/>
    <p:sldId id="357" r:id="rId21"/>
    <p:sldId id="360" r:id="rId22"/>
    <p:sldId id="355" r:id="rId23"/>
    <p:sldId id="361" r:id="rId24"/>
    <p:sldId id="367" r:id="rId25"/>
    <p:sldId id="358" r:id="rId26"/>
    <p:sldId id="362" r:id="rId27"/>
    <p:sldId id="353" r:id="rId28"/>
    <p:sldId id="363" r:id="rId29"/>
    <p:sldId id="364" r:id="rId30"/>
    <p:sldId id="365" r:id="rId31"/>
    <p:sldId id="366" r:id="rId32"/>
    <p:sldId id="371" r:id="rId33"/>
    <p:sldId id="326" r:id="rId34"/>
    <p:sldId id="368" r:id="rId35"/>
    <p:sldId id="350" r:id="rId36"/>
    <p:sldId id="359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Хватов Александр Александрович" initials="ХАА" lastIdx="1" clrIdx="0">
    <p:extLst>
      <p:ext uri="{19B8F6BF-5375-455C-9EA6-DF929625EA0E}">
        <p15:presenceInfo xmlns:p15="http://schemas.microsoft.com/office/powerpoint/2012/main" userId="S::240590@niuitmo.ru::a1460556-4337-428a-a5c8-b58b17260fe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44C125-67AF-4F26-AACE-652DFB0B164B}" v="11" dt="2021-12-17T20:46:56.547"/>
    <p1510:client id="{C3DFEAEF-A325-42FA-8F27-714B1D288B32}" v="552" dt="2021-12-17T14:09:09.8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1" d="100"/>
          <a:sy n="151" d="100"/>
        </p:scale>
        <p:origin x="288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371B7-BB4F-4696-9517-95421FEC78E3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1045C-698B-4591-BDB3-20CD1E500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701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Modern science utilizes data-driven models (DDM) in order to </a:t>
            </a:r>
            <a:r>
              <a:rPr lang="en-GB" b="1"/>
              <a:t>explore various dynamical systems, analysing data </a:t>
            </a:r>
            <a:r>
              <a:rPr lang="en-GB"/>
              <a:t>about their state. Contrary to ordinary deterministic physical or mathematical approaches, the </a:t>
            </a:r>
            <a:r>
              <a:rPr lang="en-GB" b="1"/>
              <a:t>development of DDM does not require in-depth understanding of the underlying processes</a:t>
            </a:r>
            <a:r>
              <a:rPr lang="en-GB"/>
              <a:t>. In general, modern DDM are </a:t>
            </a:r>
            <a:r>
              <a:rPr lang="en-GB" b="1"/>
              <a:t>based on the statistical analysis </a:t>
            </a:r>
            <a:r>
              <a:rPr lang="en-GB"/>
              <a:t>of the data, describing studied event, and the </a:t>
            </a:r>
            <a:r>
              <a:rPr lang="en-GB" b="1"/>
              <a:t>application of machine learning </a:t>
            </a:r>
            <a:r>
              <a:rPr lang="en-GB"/>
              <a:t>algorithms for the prediction of the system's conditions. </a:t>
            </a:r>
            <a:r>
              <a:rPr lang="en-GB" i="1"/>
              <a:t>Say something about interpretability</a:t>
            </a:r>
            <a:r>
              <a:rPr lang="en-GB"/>
              <a:t> 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1045C-698B-4591-BDB3-20CD1E500FF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391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Modern science utilizes data-driven models (DDM) in order to </a:t>
            </a:r>
            <a:r>
              <a:rPr lang="en-GB" b="1"/>
              <a:t>explore various dynamical systems, analysing data </a:t>
            </a:r>
            <a:r>
              <a:rPr lang="en-GB"/>
              <a:t>about their state. Contrary to ordinary deterministic physical or mathematical approaches, the </a:t>
            </a:r>
            <a:r>
              <a:rPr lang="en-GB" b="1"/>
              <a:t>development of DDM does not require in-depth understanding of the underlying processes</a:t>
            </a:r>
            <a:r>
              <a:rPr lang="en-GB"/>
              <a:t>. In general, modern DDM are </a:t>
            </a:r>
            <a:r>
              <a:rPr lang="en-GB" b="1"/>
              <a:t>based on the statistical analysis </a:t>
            </a:r>
            <a:r>
              <a:rPr lang="en-GB"/>
              <a:t>of the data, describing studied event, and the </a:t>
            </a:r>
            <a:r>
              <a:rPr lang="en-GB" b="1"/>
              <a:t>application of machine learning </a:t>
            </a:r>
            <a:r>
              <a:rPr lang="en-GB"/>
              <a:t>algorithms for the prediction of the system's conditions. </a:t>
            </a:r>
            <a:r>
              <a:rPr lang="en-GB" i="1"/>
              <a:t>Say something about interpretability</a:t>
            </a:r>
            <a:r>
              <a:rPr lang="en-GB"/>
              <a:t> 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1045C-698B-4591-BDB3-20CD1E500FF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6733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Modern science utilizes data-driven models (DDM) in order to </a:t>
            </a:r>
            <a:r>
              <a:rPr lang="en-GB" b="1"/>
              <a:t>explore various dynamical systems, analysing data </a:t>
            </a:r>
            <a:r>
              <a:rPr lang="en-GB"/>
              <a:t>about their state. Contrary to ordinary deterministic physical or mathematical approaches, the </a:t>
            </a:r>
            <a:r>
              <a:rPr lang="en-GB" b="1"/>
              <a:t>development of DDM does not require in-depth understanding of the underlying processes</a:t>
            </a:r>
            <a:r>
              <a:rPr lang="en-GB"/>
              <a:t>. In general, modern DDM are </a:t>
            </a:r>
            <a:r>
              <a:rPr lang="en-GB" b="1"/>
              <a:t>based on the statistical analysis </a:t>
            </a:r>
            <a:r>
              <a:rPr lang="en-GB"/>
              <a:t>of the data, describing studied event, and the </a:t>
            </a:r>
            <a:r>
              <a:rPr lang="en-GB" b="1"/>
              <a:t>application of machine learning </a:t>
            </a:r>
            <a:r>
              <a:rPr lang="en-GB"/>
              <a:t>algorithms for the prediction of the system's conditions. </a:t>
            </a:r>
            <a:r>
              <a:rPr lang="en-GB" i="1"/>
              <a:t>Say something about interpretability</a:t>
            </a:r>
            <a:r>
              <a:rPr lang="en-GB"/>
              <a:t> 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1045C-698B-4591-BDB3-20CD1E500FF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189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Modern science utilizes data-driven models (DDM) in order to </a:t>
            </a:r>
            <a:r>
              <a:rPr lang="en-GB" b="1"/>
              <a:t>explore various dynamical systems, analysing data </a:t>
            </a:r>
            <a:r>
              <a:rPr lang="en-GB"/>
              <a:t>about their state. Contrary to ordinary deterministic physical or mathematical approaches, the </a:t>
            </a:r>
            <a:r>
              <a:rPr lang="en-GB" b="1"/>
              <a:t>development of DDM does not require in-depth understanding of the underlying processes</a:t>
            </a:r>
            <a:r>
              <a:rPr lang="en-GB"/>
              <a:t>. In general, modern DDM are </a:t>
            </a:r>
            <a:r>
              <a:rPr lang="en-GB" b="1"/>
              <a:t>based on the statistical analysis </a:t>
            </a:r>
            <a:r>
              <a:rPr lang="en-GB"/>
              <a:t>of the data, describing studied event, and the </a:t>
            </a:r>
            <a:r>
              <a:rPr lang="en-GB" b="1"/>
              <a:t>application of machine learning </a:t>
            </a:r>
            <a:r>
              <a:rPr lang="en-GB"/>
              <a:t>algorithms for the prediction of the system's conditions. </a:t>
            </a:r>
            <a:r>
              <a:rPr lang="en-GB" i="1"/>
              <a:t>Say something about interpretability</a:t>
            </a:r>
            <a:r>
              <a:rPr lang="en-GB"/>
              <a:t> 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1045C-698B-4591-BDB3-20CD1E500FF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497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Modern science utilizes data-driven models (DDM) in order to </a:t>
            </a:r>
            <a:r>
              <a:rPr lang="en-GB" b="1"/>
              <a:t>explore various dynamical systems, analysing data </a:t>
            </a:r>
            <a:r>
              <a:rPr lang="en-GB"/>
              <a:t>about their state. Contrary to ordinary deterministic physical or mathematical approaches, the </a:t>
            </a:r>
            <a:r>
              <a:rPr lang="en-GB" b="1"/>
              <a:t>development of DDM does not require in-depth understanding of the underlying processes</a:t>
            </a:r>
            <a:r>
              <a:rPr lang="en-GB"/>
              <a:t>. In general, modern DDM are </a:t>
            </a:r>
            <a:r>
              <a:rPr lang="en-GB" b="1"/>
              <a:t>based on the statistical analysis </a:t>
            </a:r>
            <a:r>
              <a:rPr lang="en-GB"/>
              <a:t>of the data, describing studied event, and the </a:t>
            </a:r>
            <a:r>
              <a:rPr lang="en-GB" b="1"/>
              <a:t>application of machine learning </a:t>
            </a:r>
            <a:r>
              <a:rPr lang="en-GB"/>
              <a:t>algorithms for the prediction of the system's conditions. </a:t>
            </a:r>
            <a:r>
              <a:rPr lang="en-GB" i="1"/>
              <a:t>Say something about interpretability</a:t>
            </a:r>
            <a:r>
              <a:rPr lang="en-GB"/>
              <a:t> 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1045C-698B-4591-BDB3-20CD1E500FF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9929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Modern science utilizes data-driven models (DDM) in order to </a:t>
            </a:r>
            <a:r>
              <a:rPr lang="en-GB" b="1"/>
              <a:t>explore various dynamical systems, analysing data </a:t>
            </a:r>
            <a:r>
              <a:rPr lang="en-GB"/>
              <a:t>about their state. Contrary to ordinary deterministic physical or mathematical approaches, the </a:t>
            </a:r>
            <a:r>
              <a:rPr lang="en-GB" b="1"/>
              <a:t>development of DDM does not require in-depth understanding of the underlying processes</a:t>
            </a:r>
            <a:r>
              <a:rPr lang="en-GB"/>
              <a:t>. In general, modern DDM are </a:t>
            </a:r>
            <a:r>
              <a:rPr lang="en-GB" b="1"/>
              <a:t>based on the statistical analysis </a:t>
            </a:r>
            <a:r>
              <a:rPr lang="en-GB"/>
              <a:t>of the data, describing studied event, and the </a:t>
            </a:r>
            <a:r>
              <a:rPr lang="en-GB" b="1"/>
              <a:t>application of machine learning </a:t>
            </a:r>
            <a:r>
              <a:rPr lang="en-GB"/>
              <a:t>algorithms for the prediction of the system's conditions. </a:t>
            </a:r>
            <a:r>
              <a:rPr lang="en-GB" i="1"/>
              <a:t>Say something about interpretability</a:t>
            </a:r>
            <a:r>
              <a:rPr lang="en-GB"/>
              <a:t> 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1045C-698B-4591-BDB3-20CD1E500FF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1463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Modern science utilizes data-driven models (DDM) in order to </a:t>
            </a:r>
            <a:r>
              <a:rPr lang="en-GB" b="1"/>
              <a:t>explore various dynamical systems, analysing data </a:t>
            </a:r>
            <a:r>
              <a:rPr lang="en-GB"/>
              <a:t>about their state. Contrary to ordinary deterministic physical or mathematical approaches, the </a:t>
            </a:r>
            <a:r>
              <a:rPr lang="en-GB" b="1"/>
              <a:t>development of DDM does not require in-depth understanding of the underlying processes</a:t>
            </a:r>
            <a:r>
              <a:rPr lang="en-GB"/>
              <a:t>. In general, modern DDM are </a:t>
            </a:r>
            <a:r>
              <a:rPr lang="en-GB" b="1"/>
              <a:t>based on the statistical analysis </a:t>
            </a:r>
            <a:r>
              <a:rPr lang="en-GB"/>
              <a:t>of the data, describing studied event, and the </a:t>
            </a:r>
            <a:r>
              <a:rPr lang="en-GB" b="1"/>
              <a:t>application of machine learning </a:t>
            </a:r>
            <a:r>
              <a:rPr lang="en-GB"/>
              <a:t>algorithms for the prediction of the system's conditions. </a:t>
            </a:r>
            <a:r>
              <a:rPr lang="en-GB" i="1"/>
              <a:t>Say something about interpretability</a:t>
            </a:r>
            <a:r>
              <a:rPr lang="en-GB"/>
              <a:t> 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1045C-698B-4591-BDB3-20CD1E500FF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8641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Modern science utilizes data-driven models (DDM) in order to </a:t>
            </a:r>
            <a:r>
              <a:rPr lang="en-GB" b="1"/>
              <a:t>explore various dynamical systems, analysing data </a:t>
            </a:r>
            <a:r>
              <a:rPr lang="en-GB"/>
              <a:t>about their state. Contrary to ordinary deterministic physical or mathematical approaches, the </a:t>
            </a:r>
            <a:r>
              <a:rPr lang="en-GB" b="1"/>
              <a:t>development of DDM does not require in-depth understanding of the underlying processes</a:t>
            </a:r>
            <a:r>
              <a:rPr lang="en-GB"/>
              <a:t>. In general, modern DDM are </a:t>
            </a:r>
            <a:r>
              <a:rPr lang="en-GB" b="1"/>
              <a:t>based on the statistical analysis </a:t>
            </a:r>
            <a:r>
              <a:rPr lang="en-GB"/>
              <a:t>of the data, describing studied event, and the </a:t>
            </a:r>
            <a:r>
              <a:rPr lang="en-GB" b="1"/>
              <a:t>application of machine learning </a:t>
            </a:r>
            <a:r>
              <a:rPr lang="en-GB"/>
              <a:t>algorithms for the prediction of the system's conditions. </a:t>
            </a:r>
            <a:r>
              <a:rPr lang="en-GB" i="1"/>
              <a:t>Say something about interpretability</a:t>
            </a:r>
            <a:r>
              <a:rPr lang="en-GB"/>
              <a:t> 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1045C-698B-4591-BDB3-20CD1E500FF2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2273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Modern science utilizes data-driven models (DDM) in order to </a:t>
            </a:r>
            <a:r>
              <a:rPr lang="en-GB" b="1"/>
              <a:t>explore various dynamical systems, analysing data </a:t>
            </a:r>
            <a:r>
              <a:rPr lang="en-GB"/>
              <a:t>about their state. Contrary to ordinary deterministic physical or mathematical approaches, the </a:t>
            </a:r>
            <a:r>
              <a:rPr lang="en-GB" b="1"/>
              <a:t>development of DDM does not require in-depth understanding of the underlying processes</a:t>
            </a:r>
            <a:r>
              <a:rPr lang="en-GB"/>
              <a:t>. In general, modern DDM are </a:t>
            </a:r>
            <a:r>
              <a:rPr lang="en-GB" b="1"/>
              <a:t>based on the statistical analysis </a:t>
            </a:r>
            <a:r>
              <a:rPr lang="en-GB"/>
              <a:t>of the data, describing studied event, and the </a:t>
            </a:r>
            <a:r>
              <a:rPr lang="en-GB" b="1"/>
              <a:t>application of machine learning </a:t>
            </a:r>
            <a:r>
              <a:rPr lang="en-GB"/>
              <a:t>algorithms for the prediction of the system's conditions. </a:t>
            </a:r>
            <a:r>
              <a:rPr lang="en-GB" i="1"/>
              <a:t>Say something about interpretability</a:t>
            </a:r>
            <a:r>
              <a:rPr lang="en-GB"/>
              <a:t> 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1045C-698B-4591-BDB3-20CD1E500FF2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4953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Modern science utilizes data-driven models (DDM) in order to </a:t>
            </a:r>
            <a:r>
              <a:rPr lang="en-GB" b="1"/>
              <a:t>explore various dynamical systems, analysing data </a:t>
            </a:r>
            <a:r>
              <a:rPr lang="en-GB"/>
              <a:t>about their state. Contrary to ordinary deterministic physical or mathematical approaches, the </a:t>
            </a:r>
            <a:r>
              <a:rPr lang="en-GB" b="1"/>
              <a:t>development of DDM does not require in-depth understanding of the underlying processes</a:t>
            </a:r>
            <a:r>
              <a:rPr lang="en-GB"/>
              <a:t>. In general, modern DDM are </a:t>
            </a:r>
            <a:r>
              <a:rPr lang="en-GB" b="1"/>
              <a:t>based on the statistical analysis </a:t>
            </a:r>
            <a:r>
              <a:rPr lang="en-GB"/>
              <a:t>of the data, describing studied event, and the </a:t>
            </a:r>
            <a:r>
              <a:rPr lang="en-GB" b="1"/>
              <a:t>application of machine learning </a:t>
            </a:r>
            <a:r>
              <a:rPr lang="en-GB"/>
              <a:t>algorithms for the prediction of the system's conditions. </a:t>
            </a:r>
            <a:r>
              <a:rPr lang="en-GB" i="1"/>
              <a:t>Say something about interpretability</a:t>
            </a:r>
            <a:r>
              <a:rPr lang="en-GB"/>
              <a:t> 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1045C-698B-4591-BDB3-20CD1E500FF2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1360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Modern science utilizes data-driven models (DDM) in order to </a:t>
            </a:r>
            <a:r>
              <a:rPr lang="en-GB" b="1"/>
              <a:t>explore various dynamical systems, analysing data </a:t>
            </a:r>
            <a:r>
              <a:rPr lang="en-GB"/>
              <a:t>about their state. Contrary to ordinary deterministic physical or mathematical approaches, the </a:t>
            </a:r>
            <a:r>
              <a:rPr lang="en-GB" b="1"/>
              <a:t>development of DDM does not require in-depth understanding of the underlying processes</a:t>
            </a:r>
            <a:r>
              <a:rPr lang="en-GB"/>
              <a:t>. In general, modern DDM are </a:t>
            </a:r>
            <a:r>
              <a:rPr lang="en-GB" b="1"/>
              <a:t>based on the statistical analysis </a:t>
            </a:r>
            <a:r>
              <a:rPr lang="en-GB"/>
              <a:t>of the data, describing studied event, and the </a:t>
            </a:r>
            <a:r>
              <a:rPr lang="en-GB" b="1"/>
              <a:t>application of machine learning </a:t>
            </a:r>
            <a:r>
              <a:rPr lang="en-GB"/>
              <a:t>algorithms for the prediction of the system's conditions. </a:t>
            </a:r>
            <a:r>
              <a:rPr lang="en-GB" i="1"/>
              <a:t>Say something about interpretability</a:t>
            </a:r>
            <a:r>
              <a:rPr lang="en-GB"/>
              <a:t> 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1045C-698B-4591-BDB3-20CD1E500FF2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412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Modern science utilizes data-driven models (DDM) in order to </a:t>
            </a:r>
            <a:r>
              <a:rPr lang="en-GB" b="1"/>
              <a:t>explore various dynamical systems, analysing data </a:t>
            </a:r>
            <a:r>
              <a:rPr lang="en-GB"/>
              <a:t>about their state. Contrary to ordinary deterministic physical or mathematical approaches, the </a:t>
            </a:r>
            <a:r>
              <a:rPr lang="en-GB" b="1"/>
              <a:t>development of DDM does not require in-depth understanding of the underlying processes</a:t>
            </a:r>
            <a:r>
              <a:rPr lang="en-GB"/>
              <a:t>. In general, modern DDM are </a:t>
            </a:r>
            <a:r>
              <a:rPr lang="en-GB" b="1"/>
              <a:t>based on the statistical analysis </a:t>
            </a:r>
            <a:r>
              <a:rPr lang="en-GB"/>
              <a:t>of the data, describing studied event, and the </a:t>
            </a:r>
            <a:r>
              <a:rPr lang="en-GB" b="1"/>
              <a:t>application of machine learning </a:t>
            </a:r>
            <a:r>
              <a:rPr lang="en-GB"/>
              <a:t>algorithms for the prediction of the system's conditions. </a:t>
            </a:r>
            <a:r>
              <a:rPr lang="en-GB" i="1"/>
              <a:t>Say something about interpretability</a:t>
            </a:r>
            <a:r>
              <a:rPr lang="en-GB"/>
              <a:t> 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1045C-698B-4591-BDB3-20CD1E500FF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8972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Modern science utilizes data-driven models (DDM) in order to </a:t>
            </a:r>
            <a:r>
              <a:rPr lang="en-GB" b="1"/>
              <a:t>explore various dynamical systems, analysing data </a:t>
            </a:r>
            <a:r>
              <a:rPr lang="en-GB"/>
              <a:t>about their state. Contrary to ordinary deterministic physical or mathematical approaches, the </a:t>
            </a:r>
            <a:r>
              <a:rPr lang="en-GB" b="1"/>
              <a:t>development of DDM does not require in-depth understanding of the underlying processes</a:t>
            </a:r>
            <a:r>
              <a:rPr lang="en-GB"/>
              <a:t>. In general, modern DDM are </a:t>
            </a:r>
            <a:r>
              <a:rPr lang="en-GB" b="1"/>
              <a:t>based on the statistical analysis </a:t>
            </a:r>
            <a:r>
              <a:rPr lang="en-GB"/>
              <a:t>of the data, describing studied event, and the </a:t>
            </a:r>
            <a:r>
              <a:rPr lang="en-GB" b="1"/>
              <a:t>application of machine learning </a:t>
            </a:r>
            <a:r>
              <a:rPr lang="en-GB"/>
              <a:t>algorithms for the prediction of the system's conditions. </a:t>
            </a:r>
            <a:r>
              <a:rPr lang="en-GB" i="1"/>
              <a:t>Say something about interpretability</a:t>
            </a:r>
            <a:r>
              <a:rPr lang="en-GB"/>
              <a:t> 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1045C-698B-4591-BDB3-20CD1E500FF2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0467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Modern science utilizes data-driven models (DDM) in order to </a:t>
            </a:r>
            <a:r>
              <a:rPr lang="en-GB" b="1"/>
              <a:t>explore various dynamical systems, analysing data </a:t>
            </a:r>
            <a:r>
              <a:rPr lang="en-GB"/>
              <a:t>about their state. Contrary to ordinary deterministic physical or mathematical approaches, the </a:t>
            </a:r>
            <a:r>
              <a:rPr lang="en-GB" b="1"/>
              <a:t>development of DDM does not require in-depth understanding of the underlying processes</a:t>
            </a:r>
            <a:r>
              <a:rPr lang="en-GB"/>
              <a:t>. In general, modern DDM are </a:t>
            </a:r>
            <a:r>
              <a:rPr lang="en-GB" b="1"/>
              <a:t>based on the statistical analysis </a:t>
            </a:r>
            <a:r>
              <a:rPr lang="en-GB"/>
              <a:t>of the data, describing studied event, and the </a:t>
            </a:r>
            <a:r>
              <a:rPr lang="en-GB" b="1"/>
              <a:t>application of machine learning </a:t>
            </a:r>
            <a:r>
              <a:rPr lang="en-GB"/>
              <a:t>algorithms for the prediction of the system's conditions. </a:t>
            </a:r>
            <a:r>
              <a:rPr lang="en-GB" i="1"/>
              <a:t>Say something about interpretability</a:t>
            </a:r>
            <a:r>
              <a:rPr lang="en-GB"/>
              <a:t> 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1045C-698B-4591-BDB3-20CD1E500FF2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7674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Modern science utilizes data-driven models (DDM) in order to </a:t>
            </a:r>
            <a:r>
              <a:rPr lang="en-GB" b="1"/>
              <a:t>explore various dynamical systems, analysing data </a:t>
            </a:r>
            <a:r>
              <a:rPr lang="en-GB"/>
              <a:t>about their state. Contrary to ordinary deterministic physical or mathematical approaches, the </a:t>
            </a:r>
            <a:r>
              <a:rPr lang="en-GB" b="1"/>
              <a:t>development of DDM does not require in-depth understanding of the underlying processes</a:t>
            </a:r>
            <a:r>
              <a:rPr lang="en-GB"/>
              <a:t>. In general, modern DDM are </a:t>
            </a:r>
            <a:r>
              <a:rPr lang="en-GB" b="1"/>
              <a:t>based on the statistical analysis </a:t>
            </a:r>
            <a:r>
              <a:rPr lang="en-GB"/>
              <a:t>of the data, describing studied event, and the </a:t>
            </a:r>
            <a:r>
              <a:rPr lang="en-GB" b="1"/>
              <a:t>application of machine learning </a:t>
            </a:r>
            <a:r>
              <a:rPr lang="en-GB"/>
              <a:t>algorithms for the prediction of the system's conditions. </a:t>
            </a:r>
            <a:r>
              <a:rPr lang="en-GB" i="1"/>
              <a:t>Say something about interpretability</a:t>
            </a:r>
            <a:r>
              <a:rPr lang="en-GB"/>
              <a:t> 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1045C-698B-4591-BDB3-20CD1E500FF2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5903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Modern science utilizes data-driven models (DDM) in order to </a:t>
            </a:r>
            <a:r>
              <a:rPr lang="en-GB" b="1"/>
              <a:t>explore various dynamical systems, analysing data </a:t>
            </a:r>
            <a:r>
              <a:rPr lang="en-GB"/>
              <a:t>about their state. Contrary to ordinary deterministic physical or mathematical approaches, the </a:t>
            </a:r>
            <a:r>
              <a:rPr lang="en-GB" b="1"/>
              <a:t>development of DDM does not require in-depth understanding of the underlying processes</a:t>
            </a:r>
            <a:r>
              <a:rPr lang="en-GB"/>
              <a:t>. In general, modern DDM are </a:t>
            </a:r>
            <a:r>
              <a:rPr lang="en-GB" b="1"/>
              <a:t>based on the statistical analysis </a:t>
            </a:r>
            <a:r>
              <a:rPr lang="en-GB"/>
              <a:t>of the data, describing studied event, and the </a:t>
            </a:r>
            <a:r>
              <a:rPr lang="en-GB" b="1"/>
              <a:t>application of machine learning </a:t>
            </a:r>
            <a:r>
              <a:rPr lang="en-GB"/>
              <a:t>algorithms for the prediction of the system's conditions. </a:t>
            </a:r>
            <a:r>
              <a:rPr lang="en-GB" i="1"/>
              <a:t>Say something about interpretability</a:t>
            </a:r>
            <a:r>
              <a:rPr lang="en-GB"/>
              <a:t> 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1045C-698B-4591-BDB3-20CD1E500FF2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8929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Modern science utilizes data-driven models (DDM) in order to </a:t>
            </a:r>
            <a:r>
              <a:rPr lang="en-GB" b="1"/>
              <a:t>explore various dynamical systems, analysing data </a:t>
            </a:r>
            <a:r>
              <a:rPr lang="en-GB"/>
              <a:t>about their state. Contrary to ordinary deterministic physical or mathematical approaches, the </a:t>
            </a:r>
            <a:r>
              <a:rPr lang="en-GB" b="1"/>
              <a:t>development of DDM does not require in-depth understanding of the underlying processes</a:t>
            </a:r>
            <a:r>
              <a:rPr lang="en-GB"/>
              <a:t>. In general, modern DDM are </a:t>
            </a:r>
            <a:r>
              <a:rPr lang="en-GB" b="1"/>
              <a:t>based on the statistical analysis </a:t>
            </a:r>
            <a:r>
              <a:rPr lang="en-GB"/>
              <a:t>of the data, describing studied event, and the </a:t>
            </a:r>
            <a:r>
              <a:rPr lang="en-GB" b="1"/>
              <a:t>application of machine learning </a:t>
            </a:r>
            <a:r>
              <a:rPr lang="en-GB"/>
              <a:t>algorithms for the prediction of the system's conditions. </a:t>
            </a:r>
            <a:r>
              <a:rPr lang="en-GB" i="1"/>
              <a:t>Say something about interpretability</a:t>
            </a:r>
            <a:r>
              <a:rPr lang="en-GB"/>
              <a:t> 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1045C-698B-4591-BDB3-20CD1E500FF2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6883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Modern science utilizes data-driven models (DDM) in order to </a:t>
            </a:r>
            <a:r>
              <a:rPr lang="en-GB" b="1"/>
              <a:t>explore various dynamical systems, analysing data </a:t>
            </a:r>
            <a:r>
              <a:rPr lang="en-GB"/>
              <a:t>about their state. Contrary to ordinary deterministic physical or mathematical approaches, the </a:t>
            </a:r>
            <a:r>
              <a:rPr lang="en-GB" b="1"/>
              <a:t>development of DDM does not require in-depth understanding of the underlying processes</a:t>
            </a:r>
            <a:r>
              <a:rPr lang="en-GB"/>
              <a:t>. In general, modern DDM are </a:t>
            </a:r>
            <a:r>
              <a:rPr lang="en-GB" b="1"/>
              <a:t>based on the statistical analysis </a:t>
            </a:r>
            <a:r>
              <a:rPr lang="en-GB"/>
              <a:t>of the data, describing studied event, and the </a:t>
            </a:r>
            <a:r>
              <a:rPr lang="en-GB" b="1"/>
              <a:t>application of machine learning </a:t>
            </a:r>
            <a:r>
              <a:rPr lang="en-GB"/>
              <a:t>algorithms for the prediction of the system's conditions. </a:t>
            </a:r>
            <a:r>
              <a:rPr lang="en-GB" i="1"/>
              <a:t>Say something about interpretability</a:t>
            </a:r>
            <a:r>
              <a:rPr lang="en-GB"/>
              <a:t> 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1045C-698B-4591-BDB3-20CD1E500FF2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2046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Modern science utilizes data-driven models (DDM) in order to </a:t>
            </a:r>
            <a:r>
              <a:rPr lang="en-GB" b="1"/>
              <a:t>explore various dynamical systems, analysing data </a:t>
            </a:r>
            <a:r>
              <a:rPr lang="en-GB"/>
              <a:t>about their state. Contrary to ordinary deterministic physical or mathematical approaches, the </a:t>
            </a:r>
            <a:r>
              <a:rPr lang="en-GB" b="1"/>
              <a:t>development of DDM does not require in-depth understanding of the underlying processes</a:t>
            </a:r>
            <a:r>
              <a:rPr lang="en-GB"/>
              <a:t>. In general, modern DDM are </a:t>
            </a:r>
            <a:r>
              <a:rPr lang="en-GB" b="1"/>
              <a:t>based on the statistical analysis </a:t>
            </a:r>
            <a:r>
              <a:rPr lang="en-GB"/>
              <a:t>of the data, describing studied event, and the </a:t>
            </a:r>
            <a:r>
              <a:rPr lang="en-GB" b="1"/>
              <a:t>application of machine learning </a:t>
            </a:r>
            <a:r>
              <a:rPr lang="en-GB"/>
              <a:t>algorithms for the prediction of the system's conditions. </a:t>
            </a:r>
            <a:r>
              <a:rPr lang="en-GB" i="1"/>
              <a:t>Say something about interpretability</a:t>
            </a:r>
            <a:r>
              <a:rPr lang="en-GB"/>
              <a:t> 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1045C-698B-4591-BDB3-20CD1E500FF2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6951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Modern science utilizes data-driven models (DDM) in order to </a:t>
            </a:r>
            <a:r>
              <a:rPr lang="en-GB" b="1"/>
              <a:t>explore various dynamical systems, analysing data </a:t>
            </a:r>
            <a:r>
              <a:rPr lang="en-GB"/>
              <a:t>about their state. Contrary to ordinary deterministic physical or mathematical approaches, the </a:t>
            </a:r>
            <a:r>
              <a:rPr lang="en-GB" b="1"/>
              <a:t>development of DDM does not require in-depth understanding of the underlying processes</a:t>
            </a:r>
            <a:r>
              <a:rPr lang="en-GB"/>
              <a:t>. In general, modern DDM are </a:t>
            </a:r>
            <a:r>
              <a:rPr lang="en-GB" b="1"/>
              <a:t>based on the statistical analysis </a:t>
            </a:r>
            <a:r>
              <a:rPr lang="en-GB"/>
              <a:t>of the data, describing studied event, and the </a:t>
            </a:r>
            <a:r>
              <a:rPr lang="en-GB" b="1"/>
              <a:t>application of machine learning </a:t>
            </a:r>
            <a:r>
              <a:rPr lang="en-GB"/>
              <a:t>algorithms for the prediction of the system's conditions. </a:t>
            </a:r>
            <a:r>
              <a:rPr lang="en-GB" i="1"/>
              <a:t>Say something about interpretability</a:t>
            </a:r>
            <a:r>
              <a:rPr lang="en-GB"/>
              <a:t> 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1045C-698B-4591-BDB3-20CD1E500FF2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473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Modern science utilizes data-driven models (DDM) in order to </a:t>
            </a:r>
            <a:r>
              <a:rPr lang="en-GB" b="1"/>
              <a:t>explore various dynamical systems, analysing data </a:t>
            </a:r>
            <a:r>
              <a:rPr lang="en-GB"/>
              <a:t>about their state. Contrary to ordinary deterministic physical or mathematical approaches, the </a:t>
            </a:r>
            <a:r>
              <a:rPr lang="en-GB" b="1"/>
              <a:t>development of DDM does not require in-depth understanding of the underlying processes</a:t>
            </a:r>
            <a:r>
              <a:rPr lang="en-GB"/>
              <a:t>. In general, modern DDM are </a:t>
            </a:r>
            <a:r>
              <a:rPr lang="en-GB" b="1"/>
              <a:t>based on the statistical analysis </a:t>
            </a:r>
            <a:r>
              <a:rPr lang="en-GB"/>
              <a:t>of the data, describing studied event, and the </a:t>
            </a:r>
            <a:r>
              <a:rPr lang="en-GB" b="1"/>
              <a:t>application of machine learning </a:t>
            </a:r>
            <a:r>
              <a:rPr lang="en-GB"/>
              <a:t>algorithms for the prediction of the system's conditions. </a:t>
            </a:r>
            <a:r>
              <a:rPr lang="en-GB" i="1"/>
              <a:t>Say something about interpretability</a:t>
            </a:r>
            <a:r>
              <a:rPr lang="en-GB"/>
              <a:t> 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1045C-698B-4591-BDB3-20CD1E500FF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830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Modern science utilizes data-driven models (DDM) in order to </a:t>
            </a:r>
            <a:r>
              <a:rPr lang="en-GB" b="1"/>
              <a:t>explore various dynamical systems, analysing data </a:t>
            </a:r>
            <a:r>
              <a:rPr lang="en-GB"/>
              <a:t>about their state. Contrary to ordinary deterministic physical or mathematical approaches, the </a:t>
            </a:r>
            <a:r>
              <a:rPr lang="en-GB" b="1"/>
              <a:t>development of DDM does not require in-depth understanding of the underlying processes</a:t>
            </a:r>
            <a:r>
              <a:rPr lang="en-GB"/>
              <a:t>. In general, modern DDM are </a:t>
            </a:r>
            <a:r>
              <a:rPr lang="en-GB" b="1"/>
              <a:t>based on the statistical analysis </a:t>
            </a:r>
            <a:r>
              <a:rPr lang="en-GB"/>
              <a:t>of the data, describing studied event, and the </a:t>
            </a:r>
            <a:r>
              <a:rPr lang="en-GB" b="1"/>
              <a:t>application of machine learning </a:t>
            </a:r>
            <a:r>
              <a:rPr lang="en-GB"/>
              <a:t>algorithms for the prediction of the system's conditions. </a:t>
            </a:r>
            <a:r>
              <a:rPr lang="en-GB" i="1"/>
              <a:t>Say something about interpretability</a:t>
            </a:r>
            <a:r>
              <a:rPr lang="en-GB"/>
              <a:t> 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1045C-698B-4591-BDB3-20CD1E500FF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491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Modern science utilizes data-driven models (DDM) in order to </a:t>
            </a:r>
            <a:r>
              <a:rPr lang="en-GB" b="1"/>
              <a:t>explore various dynamical systems, analysing data </a:t>
            </a:r>
            <a:r>
              <a:rPr lang="en-GB"/>
              <a:t>about their state. Contrary to ordinary deterministic physical or mathematical approaches, the </a:t>
            </a:r>
            <a:r>
              <a:rPr lang="en-GB" b="1"/>
              <a:t>development of DDM does not require in-depth understanding of the underlying processes</a:t>
            </a:r>
            <a:r>
              <a:rPr lang="en-GB"/>
              <a:t>. In general, modern DDM are </a:t>
            </a:r>
            <a:r>
              <a:rPr lang="en-GB" b="1"/>
              <a:t>based on the statistical analysis </a:t>
            </a:r>
            <a:r>
              <a:rPr lang="en-GB"/>
              <a:t>of the data, describing studied event, and the </a:t>
            </a:r>
            <a:r>
              <a:rPr lang="en-GB" b="1"/>
              <a:t>application of machine learning </a:t>
            </a:r>
            <a:r>
              <a:rPr lang="en-GB"/>
              <a:t>algorithms for the prediction of the system's conditions. </a:t>
            </a:r>
            <a:r>
              <a:rPr lang="en-GB" i="1"/>
              <a:t>Say something about interpretability</a:t>
            </a:r>
            <a:r>
              <a:rPr lang="en-GB"/>
              <a:t> 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1045C-698B-4591-BDB3-20CD1E500FF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093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Modern science utilizes data-driven models (DDM) in order to </a:t>
            </a:r>
            <a:r>
              <a:rPr lang="en-GB" b="1"/>
              <a:t>explore various dynamical systems, analysing data </a:t>
            </a:r>
            <a:r>
              <a:rPr lang="en-GB"/>
              <a:t>about their state. Contrary to ordinary deterministic physical or mathematical approaches, the </a:t>
            </a:r>
            <a:r>
              <a:rPr lang="en-GB" b="1"/>
              <a:t>development of DDM does not require in-depth understanding of the underlying processes</a:t>
            </a:r>
            <a:r>
              <a:rPr lang="en-GB"/>
              <a:t>. In general, modern DDM are </a:t>
            </a:r>
            <a:r>
              <a:rPr lang="en-GB" b="1"/>
              <a:t>based on the statistical analysis </a:t>
            </a:r>
            <a:r>
              <a:rPr lang="en-GB"/>
              <a:t>of the data, describing studied event, and the </a:t>
            </a:r>
            <a:r>
              <a:rPr lang="en-GB" b="1"/>
              <a:t>application of machine learning </a:t>
            </a:r>
            <a:r>
              <a:rPr lang="en-GB"/>
              <a:t>algorithms for the prediction of the system's conditions. </a:t>
            </a:r>
            <a:r>
              <a:rPr lang="en-GB" i="1"/>
              <a:t>Say something about interpretability</a:t>
            </a:r>
            <a:r>
              <a:rPr lang="en-GB"/>
              <a:t> 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1045C-698B-4591-BDB3-20CD1E500FF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082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Modern science utilizes data-driven models (DDM) in order to </a:t>
            </a:r>
            <a:r>
              <a:rPr lang="en-GB" b="1"/>
              <a:t>explore various dynamical systems, analysing data </a:t>
            </a:r>
            <a:r>
              <a:rPr lang="en-GB"/>
              <a:t>about their state. Contrary to ordinary deterministic physical or mathematical approaches, the </a:t>
            </a:r>
            <a:r>
              <a:rPr lang="en-GB" b="1"/>
              <a:t>development of DDM does not require in-depth understanding of the underlying processes</a:t>
            </a:r>
            <a:r>
              <a:rPr lang="en-GB"/>
              <a:t>. In general, modern DDM are </a:t>
            </a:r>
            <a:r>
              <a:rPr lang="en-GB" b="1"/>
              <a:t>based on the statistical analysis </a:t>
            </a:r>
            <a:r>
              <a:rPr lang="en-GB"/>
              <a:t>of the data, describing studied event, and the </a:t>
            </a:r>
            <a:r>
              <a:rPr lang="en-GB" b="1"/>
              <a:t>application of machine learning </a:t>
            </a:r>
            <a:r>
              <a:rPr lang="en-GB"/>
              <a:t>algorithms for the prediction of the system's conditions. </a:t>
            </a:r>
            <a:r>
              <a:rPr lang="en-GB" i="1"/>
              <a:t>Say something about interpretability</a:t>
            </a:r>
            <a:r>
              <a:rPr lang="en-GB"/>
              <a:t> 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1045C-698B-4591-BDB3-20CD1E500FF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306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Modern science utilizes data-driven models (DDM) in order to </a:t>
            </a:r>
            <a:r>
              <a:rPr lang="en-GB" b="1"/>
              <a:t>explore various dynamical systems, analysing data </a:t>
            </a:r>
            <a:r>
              <a:rPr lang="en-GB"/>
              <a:t>about their state. Contrary to ordinary deterministic physical or mathematical approaches, the </a:t>
            </a:r>
            <a:r>
              <a:rPr lang="en-GB" b="1"/>
              <a:t>development of DDM does not require in-depth understanding of the underlying processes</a:t>
            </a:r>
            <a:r>
              <a:rPr lang="en-GB"/>
              <a:t>. In general, modern DDM are </a:t>
            </a:r>
            <a:r>
              <a:rPr lang="en-GB" b="1"/>
              <a:t>based on the statistical analysis </a:t>
            </a:r>
            <a:r>
              <a:rPr lang="en-GB"/>
              <a:t>of the data, describing studied event, and the </a:t>
            </a:r>
            <a:r>
              <a:rPr lang="en-GB" b="1"/>
              <a:t>application of machine learning </a:t>
            </a:r>
            <a:r>
              <a:rPr lang="en-GB"/>
              <a:t>algorithms for the prediction of the system's conditions. </a:t>
            </a:r>
            <a:r>
              <a:rPr lang="en-GB" i="1"/>
              <a:t>Say something about interpretability</a:t>
            </a:r>
            <a:r>
              <a:rPr lang="en-GB"/>
              <a:t> 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1045C-698B-4591-BDB3-20CD1E500FF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397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Modern science utilizes data-driven models (DDM) in order to </a:t>
            </a:r>
            <a:r>
              <a:rPr lang="en-GB" b="1"/>
              <a:t>explore various dynamical systems, analysing data </a:t>
            </a:r>
            <a:r>
              <a:rPr lang="en-GB"/>
              <a:t>about their state. Contrary to ordinary deterministic physical or mathematical approaches, the </a:t>
            </a:r>
            <a:r>
              <a:rPr lang="en-GB" b="1"/>
              <a:t>development of DDM does not require in-depth understanding of the underlying processes</a:t>
            </a:r>
            <a:r>
              <a:rPr lang="en-GB"/>
              <a:t>. In general, modern DDM are </a:t>
            </a:r>
            <a:r>
              <a:rPr lang="en-GB" b="1"/>
              <a:t>based on the statistical analysis </a:t>
            </a:r>
            <a:r>
              <a:rPr lang="en-GB"/>
              <a:t>of the data, describing studied event, and the </a:t>
            </a:r>
            <a:r>
              <a:rPr lang="en-GB" b="1"/>
              <a:t>application of machine learning </a:t>
            </a:r>
            <a:r>
              <a:rPr lang="en-GB"/>
              <a:t>algorithms for the prediction of the system's conditions. </a:t>
            </a:r>
            <a:r>
              <a:rPr lang="en-GB" i="1"/>
              <a:t>Say something about interpretability</a:t>
            </a:r>
            <a:r>
              <a:rPr lang="en-GB"/>
              <a:t> 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1045C-698B-4591-BDB3-20CD1E500FF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12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6132447"/>
            <a:ext cx="8534400" cy="304799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err="1"/>
              <a:t>Click</a:t>
            </a:r>
            <a:r>
              <a:rPr lang="ru-RU"/>
              <a:t> </a:t>
            </a:r>
            <a:r>
              <a:rPr lang="ru-RU" err="1"/>
              <a:t>to</a:t>
            </a:r>
            <a:r>
              <a:rPr lang="ru-RU"/>
              <a:t> </a:t>
            </a:r>
            <a:r>
              <a:rPr lang="ru-RU" err="1"/>
              <a:t>edit</a:t>
            </a:r>
            <a:r>
              <a:rPr lang="ru-RU"/>
              <a:t> </a:t>
            </a:r>
            <a:r>
              <a:rPr lang="ru-RU" err="1"/>
              <a:t>Master</a:t>
            </a:r>
            <a:r>
              <a:rPr lang="ru-RU"/>
              <a:t> </a:t>
            </a:r>
            <a:r>
              <a:rPr lang="ru-RU" err="1"/>
              <a:t>subtitle</a:t>
            </a:r>
            <a:r>
              <a:rPr lang="ru-RU"/>
              <a:t> </a:t>
            </a:r>
            <a:r>
              <a:rPr lang="ru-RU" err="1"/>
              <a:t>style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797889" y="6537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881069" y="569653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endParaRPr 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135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6132447"/>
            <a:ext cx="8534400" cy="304799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err="1"/>
              <a:t>Click</a:t>
            </a:r>
            <a:r>
              <a:rPr lang="ru-RU"/>
              <a:t> </a:t>
            </a:r>
            <a:r>
              <a:rPr lang="ru-RU" err="1"/>
              <a:t>to</a:t>
            </a:r>
            <a:r>
              <a:rPr lang="ru-RU"/>
              <a:t> </a:t>
            </a:r>
            <a:r>
              <a:rPr lang="ru-RU" err="1"/>
              <a:t>edit</a:t>
            </a:r>
            <a:r>
              <a:rPr lang="ru-RU"/>
              <a:t> </a:t>
            </a:r>
            <a:r>
              <a:rPr lang="ru-RU" err="1"/>
              <a:t>Master</a:t>
            </a:r>
            <a:r>
              <a:rPr lang="ru-RU"/>
              <a:t> </a:t>
            </a:r>
            <a:r>
              <a:rPr lang="ru-RU" err="1"/>
              <a:t>subtitle</a:t>
            </a:r>
            <a:r>
              <a:rPr lang="ru-RU"/>
              <a:t> </a:t>
            </a:r>
            <a:r>
              <a:rPr lang="ru-RU" err="1"/>
              <a:t>style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797889" y="6537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881069" y="569653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28800" y="3901769"/>
            <a:ext cx="8534400" cy="940999"/>
          </a:xfrm>
        </p:spPr>
        <p:txBody>
          <a:bodyPr anchor="b">
            <a:normAutofit/>
          </a:bodyPr>
          <a:lstStyle>
            <a:lvl1pPr algn="ctr">
              <a:defRPr sz="4267" b="0">
                <a:solidFill>
                  <a:schemeClr val="bg1"/>
                </a:solidFill>
              </a:defRPr>
            </a:lvl1pPr>
          </a:lstStyle>
          <a:p>
            <a:r>
              <a:rPr lang="ru-RU" err="1"/>
              <a:t>Click</a:t>
            </a:r>
            <a:r>
              <a:rPr lang="ru-RU"/>
              <a:t> </a:t>
            </a:r>
            <a:r>
              <a:rPr lang="ru-RU" err="1"/>
              <a:t>to</a:t>
            </a:r>
            <a:r>
              <a:rPr lang="ru-RU"/>
              <a:t> </a:t>
            </a:r>
            <a:r>
              <a:rPr lang="ru-RU" err="1"/>
              <a:t>edit</a:t>
            </a:r>
            <a:r>
              <a:rPr lang="ru-RU"/>
              <a:t> </a:t>
            </a:r>
            <a:r>
              <a:rPr lang="ru-RU" err="1"/>
              <a:t>Master</a:t>
            </a:r>
            <a:r>
              <a:rPr lang="ru-RU"/>
              <a:t> </a:t>
            </a:r>
            <a:r>
              <a:rPr lang="ru-RU" err="1"/>
              <a:t>title</a:t>
            </a:r>
            <a:r>
              <a:rPr lang="ru-RU"/>
              <a:t> </a:t>
            </a:r>
            <a:r>
              <a:rPr lang="ru-RU" err="1"/>
              <a:t>style</a:t>
            </a:r>
            <a:endParaRPr lang="en-US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828800" y="4849607"/>
            <a:ext cx="8534400" cy="617207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133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8713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591" y="1329895"/>
            <a:ext cx="7953917" cy="1985292"/>
          </a:xfrm>
        </p:spPr>
        <p:txBody>
          <a:bodyPr anchor="b">
            <a:normAutofit/>
          </a:bodyPr>
          <a:lstStyle>
            <a:lvl1pPr>
              <a:defRPr sz="4267" b="0"/>
            </a:lvl1pPr>
          </a:lstStyle>
          <a:p>
            <a:r>
              <a:rPr lang="ru-RU" err="1"/>
              <a:t>Click</a:t>
            </a:r>
            <a:r>
              <a:rPr lang="ru-RU"/>
              <a:t> </a:t>
            </a:r>
            <a:r>
              <a:rPr lang="ru-RU" err="1"/>
              <a:t>to</a:t>
            </a:r>
            <a:r>
              <a:rPr lang="ru-RU"/>
              <a:t> </a:t>
            </a:r>
            <a:r>
              <a:rPr lang="ru-RU" err="1"/>
              <a:t>edit</a:t>
            </a:r>
            <a:r>
              <a:rPr lang="ru-RU"/>
              <a:t> </a:t>
            </a:r>
            <a:r>
              <a:rPr lang="ru-RU" err="1"/>
              <a:t>Master</a:t>
            </a:r>
            <a:r>
              <a:rPr lang="ru-RU"/>
              <a:t> </a:t>
            </a:r>
            <a:r>
              <a:rPr lang="ru-RU" err="1"/>
              <a:t>title</a:t>
            </a:r>
            <a:r>
              <a:rPr lang="ru-RU"/>
              <a:t> </a:t>
            </a:r>
            <a:r>
              <a:rPr lang="ru-RU" err="1"/>
              <a:t>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020930" y="3429000"/>
            <a:ext cx="7954433" cy="2203451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2133"/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3066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853" y="1236509"/>
            <a:ext cx="3617659" cy="2192491"/>
          </a:xfrm>
        </p:spPr>
        <p:txBody>
          <a:bodyPr anchor="t" anchorCtr="0">
            <a:normAutofit/>
          </a:bodyPr>
          <a:lstStyle>
            <a:lvl1pPr>
              <a:defRPr sz="3733" baseline="0">
                <a:solidFill>
                  <a:srgbClr val="FFFFFF"/>
                </a:solidFill>
              </a:defRPr>
            </a:lvl1pPr>
          </a:lstStyle>
          <a:p>
            <a:r>
              <a:rPr lang="ru-RU" err="1"/>
              <a:t>Click</a:t>
            </a:r>
            <a:r>
              <a:rPr lang="ru-RU"/>
              <a:t> </a:t>
            </a:r>
            <a:r>
              <a:rPr lang="ru-RU" err="1"/>
              <a:t>to</a:t>
            </a:r>
            <a:r>
              <a:rPr lang="ru-RU"/>
              <a:t> </a:t>
            </a:r>
            <a:r>
              <a:rPr lang="ru-RU" err="1"/>
              <a:t>edit</a:t>
            </a:r>
            <a:r>
              <a:rPr lang="ru-RU"/>
              <a:t> </a:t>
            </a:r>
            <a:r>
              <a:rPr lang="ru-RU" err="1"/>
              <a:t>Master</a:t>
            </a:r>
            <a:r>
              <a:rPr lang="ru-RU"/>
              <a:t> </a:t>
            </a:r>
            <a:r>
              <a:rPr lang="ru-RU" err="1"/>
              <a:t>title</a:t>
            </a:r>
            <a:r>
              <a:rPr lang="ru-RU"/>
              <a:t> </a:t>
            </a:r>
            <a:r>
              <a:rPr lang="ru-RU" err="1"/>
              <a:t>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02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680373"/>
            <a:ext cx="10972800" cy="827311"/>
          </a:xfrm>
        </p:spPr>
        <p:txBody>
          <a:bodyPr>
            <a:normAutofit/>
          </a:bodyPr>
          <a:lstStyle>
            <a:lvl1pPr algn="ctr"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0" y="3716939"/>
            <a:ext cx="10972800" cy="792163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  <a:lvl2pPr marL="609585" indent="0" algn="ctr">
              <a:buFontTx/>
              <a:buNone/>
              <a:defRPr>
                <a:solidFill>
                  <a:srgbClr val="FFFFFF"/>
                </a:solidFill>
              </a:defRPr>
            </a:lvl2pPr>
            <a:lvl3pPr marL="1219170" indent="0" algn="ctr">
              <a:buFontTx/>
              <a:buNone/>
              <a:defRPr>
                <a:solidFill>
                  <a:srgbClr val="FFFFFF"/>
                </a:solidFill>
              </a:defRPr>
            </a:lvl3pPr>
            <a:lvl4pPr marL="1828754" indent="0" algn="ctr">
              <a:buFontTx/>
              <a:buNone/>
              <a:defRPr>
                <a:solidFill>
                  <a:srgbClr val="FFFFFF"/>
                </a:solidFill>
              </a:defRPr>
            </a:lvl4pPr>
            <a:lvl5pPr marL="2438339" indent="0" algn="ctr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947312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err="1"/>
              <a:t>Click</a:t>
            </a:r>
            <a:r>
              <a:rPr lang="ru-RU"/>
              <a:t> </a:t>
            </a:r>
            <a:r>
              <a:rPr lang="ru-RU" err="1"/>
              <a:t>to</a:t>
            </a:r>
            <a:r>
              <a:rPr lang="ru-RU"/>
              <a:t> </a:t>
            </a:r>
            <a:r>
              <a:rPr lang="ru-RU" err="1"/>
              <a:t>edit</a:t>
            </a:r>
            <a:r>
              <a:rPr lang="ru-RU"/>
              <a:t> </a:t>
            </a:r>
            <a:r>
              <a:rPr lang="ru-RU" err="1"/>
              <a:t>Master</a:t>
            </a:r>
            <a:r>
              <a:rPr lang="ru-RU"/>
              <a:t> </a:t>
            </a:r>
            <a:r>
              <a:rPr lang="ru-RU" err="1"/>
              <a:t>title</a:t>
            </a:r>
            <a:r>
              <a:rPr lang="ru-RU"/>
              <a:t> </a:t>
            </a:r>
            <a:r>
              <a:rPr lang="ru-RU" err="1"/>
              <a:t>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59932"/>
            <a:ext cx="10972800" cy="3866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err="1"/>
              <a:t>Click</a:t>
            </a:r>
            <a:r>
              <a:rPr lang="ru-RU"/>
              <a:t> </a:t>
            </a:r>
            <a:r>
              <a:rPr lang="ru-RU" err="1"/>
              <a:t>to</a:t>
            </a:r>
            <a:r>
              <a:rPr lang="ru-RU"/>
              <a:t> </a:t>
            </a:r>
            <a:r>
              <a:rPr lang="ru-RU" err="1"/>
              <a:t>edit</a:t>
            </a:r>
            <a:r>
              <a:rPr lang="ru-RU"/>
              <a:t> </a:t>
            </a:r>
            <a:r>
              <a:rPr lang="ru-RU" err="1"/>
              <a:t>Master</a:t>
            </a:r>
            <a:r>
              <a:rPr lang="ru-RU"/>
              <a:t> </a:t>
            </a:r>
            <a:r>
              <a:rPr lang="ru-RU" err="1"/>
              <a:t>text</a:t>
            </a:r>
            <a:r>
              <a:rPr lang="ru-RU"/>
              <a:t> </a:t>
            </a:r>
            <a:r>
              <a:rPr lang="ru-RU" err="1"/>
              <a:t>styles</a:t>
            </a:r>
            <a:endParaRPr lang="ru-RU"/>
          </a:p>
          <a:p>
            <a:pPr lvl="1"/>
            <a:r>
              <a:rPr lang="ru-RU" err="1"/>
              <a:t>Second</a:t>
            </a:r>
            <a:r>
              <a:rPr lang="ru-RU"/>
              <a:t> </a:t>
            </a:r>
            <a:r>
              <a:rPr lang="ru-RU" err="1"/>
              <a:t>level</a:t>
            </a:r>
            <a:endParaRPr lang="ru-RU"/>
          </a:p>
          <a:p>
            <a:pPr lvl="2"/>
            <a:r>
              <a:rPr lang="ru-RU" err="1"/>
              <a:t>Third</a:t>
            </a:r>
            <a:r>
              <a:rPr lang="ru-RU"/>
              <a:t> </a:t>
            </a:r>
            <a:r>
              <a:rPr lang="ru-RU" err="1"/>
              <a:t>level</a:t>
            </a:r>
            <a:endParaRPr lang="ru-RU"/>
          </a:p>
          <a:p>
            <a:pPr lvl="3"/>
            <a:r>
              <a:rPr lang="ru-RU" err="1"/>
              <a:t>Fourth</a:t>
            </a:r>
            <a:r>
              <a:rPr lang="ru-RU"/>
              <a:t> </a:t>
            </a:r>
            <a:r>
              <a:rPr lang="ru-RU" err="1"/>
              <a:t>level</a:t>
            </a:r>
            <a:endParaRPr lang="ru-RU"/>
          </a:p>
          <a:p>
            <a:pPr lvl="4"/>
            <a:r>
              <a:rPr lang="ru-RU" err="1"/>
              <a:t>Fifth</a:t>
            </a:r>
            <a:r>
              <a:rPr lang="ru-RU"/>
              <a:t> </a:t>
            </a:r>
            <a:r>
              <a:rPr lang="ru-RU" err="1"/>
              <a:t>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374357" y="439283"/>
            <a:ext cx="62080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pPr defTabSz="609585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631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/>
  <p:txStyles>
    <p:titleStyle>
      <a:lvl1pPr algn="l" defTabSz="609585" rtl="0" eaLnBrk="1" latinLnBrk="0" hangingPunct="1">
        <a:spcBef>
          <a:spcPct val="0"/>
        </a:spcBef>
        <a:buNone/>
        <a:defRPr sz="48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SzPct val="100000"/>
        <a:buFontTx/>
        <a:buBlip>
          <a:blip r:embed="rId8"/>
        </a:buBlip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56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57.wmf"/><Relationship Id="rId5" Type="http://schemas.openxmlformats.org/officeDocument/2006/relationships/image" Target="../media/image59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58.png"/><Relationship Id="rId9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ITMO-NSS-team/EPDE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itmo-nss-team.github.io/" TargetMode="External"/><Relationship Id="rId4" Type="http://schemas.openxmlformats.org/officeDocument/2006/relationships/hyperlink" Target="https://github.com/nccr-itmo/FEDO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jpe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8.png"/><Relationship Id="rId5" Type="http://schemas.openxmlformats.org/officeDocument/2006/relationships/image" Target="../media/image67.jpeg"/><Relationship Id="rId4" Type="http://schemas.openxmlformats.org/officeDocument/2006/relationships/image" Target="../media/image66.jpeg"/><Relationship Id="rId9" Type="http://schemas.openxmlformats.org/officeDocument/2006/relationships/image" Target="../media/image7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59687" y="3011911"/>
            <a:ext cx="10272623" cy="1532192"/>
          </a:xfrm>
        </p:spPr>
        <p:txBody>
          <a:bodyPr>
            <a:noAutofit/>
          </a:bodyPr>
          <a:lstStyle/>
          <a:p>
            <a:r>
              <a:rPr lang="ru-RU" dirty="0"/>
              <a:t>Генеративный дизайн математических моделей </a:t>
            </a:r>
            <a:r>
              <a:rPr lang="ru-RU"/>
              <a:t>с </a:t>
            </a:r>
            <a:r>
              <a:rPr lang="ru-RU" dirty="0"/>
              <a:t>учётом неоднородности вычислительной среды на примере эпидемиологии.</a:t>
            </a:r>
            <a:endParaRPr lang="ru-RU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988385" y="4733475"/>
            <a:ext cx="8215229" cy="926626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algn="r"/>
            <a:r>
              <a:rPr lang="ru-RU" sz="2400"/>
              <a:t>Александр Хватов, руководитель Лаборатории композитного ИИ</a:t>
            </a:r>
            <a:endParaRPr lang="en-US" sz="2400"/>
          </a:p>
          <a:p>
            <a:r>
              <a:rPr lang="en-US" sz="2400"/>
              <a:t>mailto:alex_hvatov@itmo.ru</a:t>
            </a:r>
            <a:endParaRPr lang="ru-RU" sz="240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8B3623C5-C5E2-4C26-B848-4CCE4BFB6E01}"/>
              </a:ext>
            </a:extLst>
          </p:cNvPr>
          <p:cNvSpPr txBox="1">
            <a:spLocks/>
          </p:cNvSpPr>
          <p:nvPr/>
        </p:nvSpPr>
        <p:spPr>
          <a:xfrm>
            <a:off x="4847140" y="6038846"/>
            <a:ext cx="2180219" cy="4517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609585" rtl="0" eaLnBrk="1" latinLnBrk="0" hangingPunct="1">
              <a:spcBef>
                <a:spcPct val="20000"/>
              </a:spcBef>
              <a:buSzPct val="100000"/>
              <a:buFontTx/>
              <a:buNone/>
              <a:defRPr sz="213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609585" rtl="0" eaLnBrk="1" latinLnBrk="0" hangingPunct="1">
              <a:spcBef>
                <a:spcPct val="20000"/>
              </a:spcBef>
              <a:buFontTx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609585" rtl="0" eaLnBrk="1" latinLnBrk="0" hangingPunct="1">
              <a:spcBef>
                <a:spcPct val="20000"/>
              </a:spcBef>
              <a:buFontTx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609585" rtl="0" eaLnBrk="1" latinLnBrk="0" hangingPunct="1">
              <a:spcBef>
                <a:spcPct val="20000"/>
              </a:spcBef>
              <a:buFontTx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609585" rtl="0" eaLnBrk="1" latinLnBrk="0" hangingPunct="1">
              <a:spcBef>
                <a:spcPct val="20000"/>
              </a:spcBef>
              <a:buFontTx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800"/>
              <a:t>СПб, 17.12.2021</a:t>
            </a:r>
          </a:p>
        </p:txBody>
      </p:sp>
    </p:spTree>
    <p:extLst>
      <p:ext uri="{BB962C8B-B14F-4D97-AF65-F5344CB8AC3E}">
        <p14:creationId xmlns:p14="http://schemas.microsoft.com/office/powerpoint/2010/main" val="2908140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00CC242-CA26-485A-962B-C89D8BEB131E}"/>
              </a:ext>
            </a:extLst>
          </p:cNvPr>
          <p:cNvSpPr txBox="1"/>
          <p:nvPr/>
        </p:nvSpPr>
        <p:spPr>
          <a:xfrm>
            <a:off x="11479075" y="6211018"/>
            <a:ext cx="434004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dirty="0"/>
              <a:t>10</a:t>
            </a:r>
            <a:endParaRPr lang="ru-RU">
              <a:cs typeface="Calibri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66B9F59-39A9-4F61-90E1-A40F99CC74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59750" y="933227"/>
            <a:ext cx="4710718" cy="527779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2000">
                <a:ea typeface="+mn-lt"/>
                <a:cs typeface="+mn-lt"/>
              </a:rPr>
              <a:t>Качество символьной регрессии довольно высокое, но требуется  «очистка» модели и дополнительные методы для обеспечения устойчивости модели.</a:t>
            </a:r>
          </a:p>
          <a:p>
            <a:r>
              <a:rPr lang="ru-RU" sz="2000">
                <a:ea typeface="+mn-lt"/>
                <a:cs typeface="+mn-lt"/>
              </a:rPr>
              <a:t>Основные выводы: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>
                <a:ea typeface="+mn-lt"/>
                <a:cs typeface="+mn-lt"/>
              </a:rPr>
              <a:t>Можно подобрать произвольную модель, если задать подходящее пространство поиска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>
                <a:ea typeface="+mn-lt"/>
                <a:cs typeface="+mn-lt"/>
              </a:rPr>
              <a:t>Поиск неустойчив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>
                <a:ea typeface="+mn-lt"/>
                <a:cs typeface="+mn-lt"/>
              </a:rPr>
              <a:t>Требуется регуляризация модели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" sz="2000">
              <a:ea typeface="+mn-lt"/>
              <a:cs typeface="+mn-lt"/>
            </a:endParaRPr>
          </a:p>
          <a:p>
            <a:pPr marL="457200" indent="-457200">
              <a:buFont typeface="Arial"/>
              <a:buChar char="•"/>
            </a:pPr>
            <a:endParaRPr lang="en" sz="2400">
              <a:cs typeface="Calibri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C8F7A64-F02F-4415-AB68-85475558A30E}"/>
              </a:ext>
            </a:extLst>
          </p:cNvPr>
          <p:cNvSpPr txBox="1">
            <a:spLocks/>
          </p:cNvSpPr>
          <p:nvPr/>
        </p:nvSpPr>
        <p:spPr>
          <a:xfrm>
            <a:off x="178287" y="-81811"/>
            <a:ext cx="10079885" cy="8453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267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>
                <a:ea typeface="+mj-lt"/>
                <a:cs typeface="+mj-lt"/>
              </a:rPr>
              <a:t>ДУ и символьная регрессия (2</a:t>
            </a:r>
            <a:r>
              <a:rPr lang="en-US" sz="4000">
                <a:ea typeface="+mj-lt"/>
                <a:cs typeface="+mj-lt"/>
              </a:rPr>
              <a:t>/2</a:t>
            </a:r>
            <a:r>
              <a:rPr lang="ru-RU" sz="4000">
                <a:ea typeface="+mj-lt"/>
                <a:cs typeface="+mj-lt"/>
              </a:rPr>
              <a:t>)</a:t>
            </a:r>
            <a:endParaRPr lang="ru-RU" sz="4000">
              <a:cs typeface="Calibri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643162D-67D8-48F7-A44A-935F68C9D3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533"/>
          <a:stretch/>
        </p:blipFill>
        <p:spPr>
          <a:xfrm>
            <a:off x="178287" y="875489"/>
            <a:ext cx="6216685" cy="99222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6D115C-5497-4089-B74C-C47544AD54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543" y="1867711"/>
            <a:ext cx="5749100" cy="253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69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5">
            <a:extLst>
              <a:ext uri="{FF2B5EF4-FFF2-40B4-BE49-F238E27FC236}">
                <a16:creationId xmlns:a16="http://schemas.microsoft.com/office/drawing/2014/main" id="{51C85B7F-8844-4241-BAC0-7461A132BB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0436" y="979771"/>
            <a:ext cx="6696223" cy="153273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74BBC76-F80C-48AA-8A99-D95630CAFFDA}"/>
              </a:ext>
            </a:extLst>
          </p:cNvPr>
          <p:cNvSpPr txBox="1">
            <a:spLocks/>
          </p:cNvSpPr>
          <p:nvPr/>
        </p:nvSpPr>
        <p:spPr>
          <a:xfrm>
            <a:off x="178287" y="-81811"/>
            <a:ext cx="10079885" cy="8453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267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>
                <a:ea typeface="+mj-lt"/>
                <a:cs typeface="+mj-lt"/>
              </a:rPr>
              <a:t>Что можно предложить?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5C8D2F-CE2B-4483-8018-FEFB59AB784E}"/>
              </a:ext>
            </a:extLst>
          </p:cNvPr>
          <p:cNvSpPr txBox="1"/>
          <p:nvPr/>
        </p:nvSpPr>
        <p:spPr>
          <a:xfrm>
            <a:off x="11479075" y="6211018"/>
            <a:ext cx="434004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dirty="0"/>
              <a:t>11</a:t>
            </a:r>
            <a:endParaRPr lang="ru-RU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2EBD9F3E-2199-4F3B-8F0E-B9A9AD80426F}"/>
              </a:ext>
            </a:extLst>
          </p:cNvPr>
          <p:cNvSpPr/>
          <p:nvPr/>
        </p:nvSpPr>
        <p:spPr>
          <a:xfrm>
            <a:off x="74390" y="5433735"/>
            <a:ext cx="4145782" cy="1424265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0AD584ED-DBE5-4808-882C-BD3CB06E3ABB}"/>
              </a:ext>
            </a:extLst>
          </p:cNvPr>
          <p:cNvGrpSpPr/>
          <p:nvPr/>
        </p:nvGrpSpPr>
        <p:grpSpPr>
          <a:xfrm>
            <a:off x="10397471" y="10977568"/>
            <a:ext cx="7164509" cy="5102557"/>
            <a:chOff x="22860380" y="13657439"/>
            <a:chExt cx="6180335" cy="4546335"/>
          </a:xfrm>
        </p:grpSpPr>
        <p:grpSp>
          <p:nvGrpSpPr>
            <p:cNvPr id="43" name="Группа 42">
              <a:extLst>
                <a:ext uri="{FF2B5EF4-FFF2-40B4-BE49-F238E27FC236}">
                  <a16:creationId xmlns:a16="http://schemas.microsoft.com/office/drawing/2014/main" id="{6D6F1AF4-5EB0-4CEE-AF9C-28C1C4DE660D}"/>
                </a:ext>
              </a:extLst>
            </p:cNvPr>
            <p:cNvGrpSpPr/>
            <p:nvPr/>
          </p:nvGrpSpPr>
          <p:grpSpPr>
            <a:xfrm>
              <a:off x="22860380" y="14171303"/>
              <a:ext cx="6180335" cy="4032471"/>
              <a:chOff x="22860380" y="14171303"/>
              <a:chExt cx="6180335" cy="4032471"/>
            </a:xfrm>
          </p:grpSpPr>
          <p:pic>
            <p:nvPicPr>
              <p:cNvPr id="52" name="Рисунок 51">
                <a:extLst>
                  <a:ext uri="{FF2B5EF4-FFF2-40B4-BE49-F238E27FC236}">
                    <a16:creationId xmlns:a16="http://schemas.microsoft.com/office/drawing/2014/main" id="{69266917-168B-4846-8ECB-193AE539AC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286882" y="14171303"/>
                <a:ext cx="5753833" cy="3027663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13B3264D-4467-4302-A733-D83A42F4C7FF}"/>
                      </a:ext>
                    </a:extLst>
                  </p:cNvPr>
                  <p:cNvSpPr txBox="1"/>
                  <p:nvPr/>
                </p:nvSpPr>
                <p:spPr>
                  <a:xfrm>
                    <a:off x="22860380" y="17323515"/>
                    <a:ext cx="1978702" cy="5210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func>
                            <m:func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𝐵𝑡</m:t>
                                  </m:r>
                                </m:e>
                              </m:d>
                            </m:e>
                          </m:func>
                        </m:oMath>
                      </m:oMathPara>
                    </a14:m>
                    <a:endParaRPr lang="ru-RU" sz="3200"/>
                  </a:p>
                </p:txBody>
              </p:sp>
            </mc:Choice>
            <mc:Fallback xmlns="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13B3264D-4467-4302-A733-D83A42F4C7F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860380" y="17323515"/>
                    <a:ext cx="1978702" cy="52102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Прямоугольник 53">
                    <a:extLst>
                      <a:ext uri="{FF2B5EF4-FFF2-40B4-BE49-F238E27FC236}">
                        <a16:creationId xmlns:a16="http://schemas.microsoft.com/office/drawing/2014/main" id="{F0FCBC74-8273-4FB8-B378-6C2CF1CC64D2}"/>
                      </a:ext>
                    </a:extLst>
                  </p:cNvPr>
                  <p:cNvSpPr/>
                  <p:nvPr/>
                </p:nvSpPr>
                <p:spPr>
                  <a:xfrm>
                    <a:off x="24464621" y="17351169"/>
                    <a:ext cx="1022941" cy="52102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∗…∗</m:t>
                          </m:r>
                        </m:oMath>
                      </m:oMathPara>
                    </a14:m>
                    <a:endParaRPr lang="ru-RU" sz="3200"/>
                  </a:p>
                </p:txBody>
              </p:sp>
            </mc:Choice>
            <mc:Fallback xmlns="">
              <p:sp>
                <p:nvSpPr>
                  <p:cNvPr id="54" name="Прямоугольник 53">
                    <a:extLst>
                      <a:ext uri="{FF2B5EF4-FFF2-40B4-BE49-F238E27FC236}">
                        <a16:creationId xmlns:a16="http://schemas.microsoft.com/office/drawing/2014/main" id="{F0FCBC74-8273-4FB8-B378-6C2CF1CC64D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64621" y="17351169"/>
                    <a:ext cx="1022941" cy="52102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894A966F-9F85-4B32-9763-D2850A1747D1}"/>
                      </a:ext>
                    </a:extLst>
                  </p:cNvPr>
                  <p:cNvSpPr txBox="1"/>
                  <p:nvPr/>
                </p:nvSpPr>
                <p:spPr>
                  <a:xfrm>
                    <a:off x="25710460" y="17157829"/>
                    <a:ext cx="1978702" cy="104594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den>
                          </m:f>
                        </m:oMath>
                      </m:oMathPara>
                    </a14:m>
                    <a:endParaRPr lang="ru-RU" sz="3200"/>
                  </a:p>
                </p:txBody>
              </p:sp>
            </mc:Choice>
            <mc:Fallback xmlns="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894A966F-9F85-4B32-9763-D2850A1747D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710460" y="17157829"/>
                    <a:ext cx="1978702" cy="104594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4" name="Группа 43">
              <a:extLst>
                <a:ext uri="{FF2B5EF4-FFF2-40B4-BE49-F238E27FC236}">
                  <a16:creationId xmlns:a16="http://schemas.microsoft.com/office/drawing/2014/main" id="{15F12443-36AB-4B2E-8329-2F14643A3294}"/>
                </a:ext>
              </a:extLst>
            </p:cNvPr>
            <p:cNvGrpSpPr/>
            <p:nvPr/>
          </p:nvGrpSpPr>
          <p:grpSpPr>
            <a:xfrm>
              <a:off x="24464622" y="13657439"/>
              <a:ext cx="743601" cy="646331"/>
              <a:chOff x="24464622" y="13657439"/>
              <a:chExt cx="743601" cy="646331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A1DD597-6111-4372-802B-E4426A06F6AF}"/>
                  </a:ext>
                </a:extLst>
              </p:cNvPr>
              <p:cNvSpPr txBox="1"/>
              <p:nvPr/>
            </p:nvSpPr>
            <p:spPr>
              <a:xfrm>
                <a:off x="24670369" y="13657439"/>
                <a:ext cx="46873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/>
                  <a:t>+</a:t>
                </a:r>
                <a:endParaRPr lang="ru-RU" sz="3600"/>
              </a:p>
            </p:txBody>
          </p:sp>
          <p:cxnSp>
            <p:nvCxnSpPr>
              <p:cNvPr id="50" name="Прямая соединительная линия 49">
                <a:extLst>
                  <a:ext uri="{FF2B5EF4-FFF2-40B4-BE49-F238E27FC236}">
                    <a16:creationId xmlns:a16="http://schemas.microsoft.com/office/drawing/2014/main" id="{5065D071-62C6-42FD-A832-C1F793BFAB0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464622" y="14090333"/>
                <a:ext cx="281328" cy="212334"/>
              </a:xfrm>
              <a:prstGeom prst="line">
                <a:avLst/>
              </a:prstGeom>
              <a:ln w="571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>
                <a:extLst>
                  <a:ext uri="{FF2B5EF4-FFF2-40B4-BE49-F238E27FC236}">
                    <a16:creationId xmlns:a16="http://schemas.microsoft.com/office/drawing/2014/main" id="{246B34C8-C4AF-47FC-B571-3261DCEC58A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4951697" y="14090333"/>
                <a:ext cx="256526" cy="212334"/>
              </a:xfrm>
              <a:prstGeom prst="line">
                <a:avLst/>
              </a:prstGeom>
              <a:ln w="571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45" name="Группа 44">
              <a:extLst>
                <a:ext uri="{FF2B5EF4-FFF2-40B4-BE49-F238E27FC236}">
                  <a16:creationId xmlns:a16="http://schemas.microsoft.com/office/drawing/2014/main" id="{AADCF31F-82D1-4685-99A6-734A75577C0F}"/>
                </a:ext>
              </a:extLst>
            </p:cNvPr>
            <p:cNvGrpSpPr/>
            <p:nvPr/>
          </p:nvGrpSpPr>
          <p:grpSpPr>
            <a:xfrm>
              <a:off x="25415980" y="13657783"/>
              <a:ext cx="743601" cy="646331"/>
              <a:chOff x="24464622" y="13657439"/>
              <a:chExt cx="743601" cy="646331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BC3B7BC-B1E6-4B2E-ABF3-0F48425D5409}"/>
                  </a:ext>
                </a:extLst>
              </p:cNvPr>
              <p:cNvSpPr txBox="1"/>
              <p:nvPr/>
            </p:nvSpPr>
            <p:spPr>
              <a:xfrm>
                <a:off x="24670369" y="13657439"/>
                <a:ext cx="46873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/>
                  <a:t>+</a:t>
                </a:r>
                <a:endParaRPr lang="ru-RU" sz="3600"/>
              </a:p>
            </p:txBody>
          </p:sp>
          <p:cxnSp>
            <p:nvCxnSpPr>
              <p:cNvPr id="47" name="Прямая соединительная линия 46">
                <a:extLst>
                  <a:ext uri="{FF2B5EF4-FFF2-40B4-BE49-F238E27FC236}">
                    <a16:creationId xmlns:a16="http://schemas.microsoft.com/office/drawing/2014/main" id="{BB2DE85A-3D11-4F3F-B285-75725AAA884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464622" y="14090333"/>
                <a:ext cx="281328" cy="212334"/>
              </a:xfrm>
              <a:prstGeom prst="line">
                <a:avLst/>
              </a:prstGeom>
              <a:ln w="571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>
                <a:extLst>
                  <a:ext uri="{FF2B5EF4-FFF2-40B4-BE49-F238E27FC236}">
                    <a16:creationId xmlns:a16="http://schemas.microsoft.com/office/drawing/2014/main" id="{553314B1-BEC0-4609-AC57-8F70637ACFE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4951697" y="14090333"/>
                <a:ext cx="256526" cy="212334"/>
              </a:xfrm>
              <a:prstGeom prst="line">
                <a:avLst/>
              </a:prstGeom>
              <a:ln w="571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C9A560-BA4D-4E94-A626-AE4B22CDE175}"/>
                  </a:ext>
                </a:extLst>
              </p:cNvPr>
              <p:cNvSpPr txBox="1"/>
              <p:nvPr/>
            </p:nvSpPr>
            <p:spPr>
              <a:xfrm>
                <a:off x="177546" y="3153348"/>
                <a:ext cx="12318137" cy="656013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ru-RU">
                    <a:cs typeface="Calibri"/>
                  </a:rPr>
                  <a:t>Каждое слагаемое – произведение заранее заданных «кирпичиков»</a:t>
                </a:r>
                <a:r>
                  <a:rPr lang="en-US">
                    <a:cs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ru-RU" sz="1600" i="1">
                        <a:latin typeface="Cambria Math" panose="02040503050406030204" pitchFamily="18" charset="0"/>
                      </a:rPr>
                      <m:t>С=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sup>
                    </m:sSubSup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Sup>
                      <m:sSub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sz="1600" i="1">
                        <a:latin typeface="Cambria Math" panose="02040503050406030204" pitchFamily="18" charset="0"/>
                      </a:rPr>
                      <m:t>|</m:t>
                    </m:r>
                    <m:sSubSup>
                      <m:sSub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</m:e>
                        </m:d>
                      </m:sup>
                    </m:sSubSup>
                    <m:r>
                      <a:rPr lang="en-US" sz="1600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̅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en-US" sz="16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ru-RU" sz="1600"/>
              </a:p>
              <a:p>
                <a:endParaRPr lang="ru-RU" sz="16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C9A560-BA4D-4E94-A626-AE4B22CDE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46" y="3153348"/>
                <a:ext cx="12318137" cy="656013"/>
              </a:xfrm>
              <a:prstGeom prst="rect">
                <a:avLst/>
              </a:prstGeom>
              <a:blipFill>
                <a:blip r:embed="rId8"/>
                <a:stretch>
                  <a:fillRect l="-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BB4D7B9-D0D9-4428-BC17-C3BEB9B878E0}"/>
                  </a:ext>
                </a:extLst>
              </p:cNvPr>
              <p:cNvSpPr txBox="1"/>
              <p:nvPr/>
            </p:nvSpPr>
            <p:spPr>
              <a:xfrm>
                <a:off x="177546" y="3604369"/>
                <a:ext cx="11870245" cy="615553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ru-RU">
                    <a:cs typeface="Calibri"/>
                  </a:rPr>
                  <a:t>Итоговое уравнение имеет вид суммы произведений с вещественными коэффициентами</a:t>
                </a:r>
                <a:r>
                  <a:rPr lang="en-US">
                    <a:cs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=0, 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</m:nary>
                  </m:oMath>
                </a14:m>
                <a:endParaRPr lang="ru-RU" sz="1600"/>
              </a:p>
              <a:p>
                <a:endParaRPr lang="ru-RU" sz="160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BB4D7B9-D0D9-4428-BC17-C3BEB9B87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46" y="3604369"/>
                <a:ext cx="11870245" cy="615553"/>
              </a:xfrm>
              <a:prstGeom prst="rect">
                <a:avLst/>
              </a:prstGeom>
              <a:blipFill>
                <a:blip r:embed="rId9"/>
                <a:stretch>
                  <a:fillRect l="-411" t="-56436" b="-52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43CC1BC6-F747-43C9-9E5F-6B53CDCAE654}"/>
              </a:ext>
            </a:extLst>
          </p:cNvPr>
          <p:cNvSpPr txBox="1"/>
          <p:nvPr/>
        </p:nvSpPr>
        <p:spPr>
          <a:xfrm>
            <a:off x="177546" y="5704872"/>
            <a:ext cx="873023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>
                <a:cs typeface="Calibri"/>
              </a:rPr>
              <a:t>В терминах эволюционного алгоритма</a:t>
            </a:r>
            <a:r>
              <a:rPr lang="en-AU">
                <a:cs typeface="Calibri"/>
              </a:rPr>
              <a:t>: </a:t>
            </a:r>
            <a:r>
              <a:rPr lang="ru-RU">
                <a:cs typeface="Calibri"/>
              </a:rPr>
              <a:t>хромосома </a:t>
            </a:r>
            <a:r>
              <a:rPr lang="en-AU">
                <a:cs typeface="Calibri"/>
              </a:rPr>
              <a:t>– </a:t>
            </a:r>
            <a:r>
              <a:rPr lang="ru-RU">
                <a:cs typeface="Calibri"/>
              </a:rPr>
              <a:t>это само уравнение</a:t>
            </a:r>
            <a:r>
              <a:rPr lang="en-AU">
                <a:cs typeface="Calibri"/>
              </a:rPr>
              <a:t>;</a:t>
            </a:r>
          </a:p>
          <a:p>
            <a:r>
              <a:rPr lang="ru-RU">
                <a:cs typeface="Calibri"/>
              </a:rPr>
              <a:t>ген </a:t>
            </a:r>
            <a:r>
              <a:rPr lang="en-AU">
                <a:cs typeface="Calibri"/>
              </a:rPr>
              <a:t>– </a:t>
            </a:r>
            <a:r>
              <a:rPr lang="ru-RU">
                <a:cs typeface="Calibri"/>
              </a:rPr>
              <a:t>это слагаемое</a:t>
            </a:r>
            <a:r>
              <a:rPr lang="en-AU">
                <a:cs typeface="Calibri"/>
              </a:rPr>
              <a:t>,</a:t>
            </a:r>
            <a:r>
              <a:rPr lang="ru-RU">
                <a:cs typeface="Calibri"/>
              </a:rPr>
              <a:t> выраженное произведением блоков</a:t>
            </a:r>
            <a:r>
              <a:rPr lang="en-AU">
                <a:cs typeface="Calibri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0289B93-E672-4AAF-80D4-D6A66D0134DE}"/>
                  </a:ext>
                </a:extLst>
              </p:cNvPr>
              <p:cNvSpPr txBox="1"/>
              <p:nvPr/>
            </p:nvSpPr>
            <p:spPr>
              <a:xfrm>
                <a:off x="177546" y="3953970"/>
                <a:ext cx="11359456" cy="1607428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ru-RU">
                    <a:cs typeface="Calibri"/>
                  </a:rPr>
                  <a:t>Множество блоков</a:t>
                </a:r>
                <a:r>
                  <a:rPr lang="en-US">
                    <a:cs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/>
                      </a:rPr>
                      <m:t>=</m:t>
                    </m:r>
                    <m:nary>
                      <m:naryPr>
                        <m:chr m:val="⋃"/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  <a:cs typeface="Calibri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alibri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alibri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alibri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alibri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alibri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alibri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ru-RU">
                    <a:cs typeface="Calibri"/>
                  </a:rPr>
                  <a:t> задаётся заранее</a:t>
                </a:r>
                <a:r>
                  <a:rPr lang="en-US">
                    <a:cs typeface="Calibri"/>
                  </a:rPr>
                  <a:t>.</a:t>
                </a:r>
              </a:p>
              <a:p>
                <a:r>
                  <a:rPr lang="ru-RU">
                    <a:ea typeface="+mn-lt"/>
                    <a:cs typeface="+mn-lt"/>
                  </a:rPr>
                  <a:t>Например, это может быть набор производных по одной переменной</a:t>
                </a:r>
                <a:r>
                  <a:rPr lang="en-GB">
                    <a:ea typeface="+mn-lt"/>
                    <a:cs typeface="+mn-lt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  <m:t>𝜕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  <m:t>𝑢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  <m:t>𝜕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  <m:t>𝑡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,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+mn-lt"/>
                                    <a:cs typeface="+mn-lt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+mn-lt"/>
                                    <a:cs typeface="+mn-lt"/>
                                  </a:rPr>
                                  <m:t>𝜕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+mn-lt"/>
                                    <a:cs typeface="+mn-lt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 dirty="0"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  <m:t>𝑢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+mn-lt"/>
                                    <a:cs typeface="+mn-lt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+mn-lt"/>
                                    <a:cs typeface="+mn-lt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+mn-lt"/>
                                    <a:cs typeface="+mn-lt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…,</m:t>
                        </m:r>
                      </m:e>
                    </m:d>
                  </m:oMath>
                </a14:m>
                <a:r>
                  <a:rPr lang="en-GB">
                    <a:ea typeface="+mn-lt"/>
                    <a:cs typeface="+mn-lt"/>
                  </a:rPr>
                  <a:t>, </a:t>
                </a:r>
                <a:r>
                  <a:rPr lang="ru-RU">
                    <a:ea typeface="+mn-lt"/>
                    <a:cs typeface="+mn-lt"/>
                  </a:rPr>
                  <a:t>при этом</a:t>
                </a:r>
                <a:r>
                  <a:rPr lang="en-US">
                    <a:ea typeface="+mn-lt"/>
                    <a:cs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>
                    <a:ea typeface="+mn-lt"/>
                    <a:cs typeface="+mn-lt"/>
                  </a:rPr>
                  <a:t> </a:t>
                </a:r>
                <a:r>
                  <a:rPr lang="ru-RU">
                    <a:ea typeface="+mn-lt"/>
                    <a:cs typeface="+mn-lt"/>
                  </a:rPr>
                  <a:t>в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sup>
                    </m:sSubSup>
                  </m:oMath>
                </a14:m>
                <a:r>
                  <a:rPr lang="ru-RU">
                    <a:ea typeface="+mn-lt"/>
                    <a:cs typeface="+mn-lt"/>
                  </a:rPr>
                  <a:t> - </a:t>
                </a:r>
                <a:r>
                  <a:rPr lang="ru-RU" err="1">
                    <a:ea typeface="+mn-lt"/>
                    <a:cs typeface="+mn-lt"/>
                  </a:rPr>
                  <a:t>мультииндекс</a:t>
                </a:r>
                <a:r>
                  <a:rPr lang="ru-RU">
                    <a:ea typeface="+mn-lt"/>
                    <a:cs typeface="+mn-lt"/>
                  </a:rPr>
                  <a:t>, который в данном случае означает порядок производной и степень в которую возводится выражение</a:t>
                </a:r>
                <a:r>
                  <a:rPr lang="en-US">
                    <a:ea typeface="+mn-lt"/>
                    <a:cs typeface="+mn-lt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(2,5)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+mn-lt"/>
                                    <a:cs typeface="+mn-lt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  <a:ea typeface="+mn-lt"/>
                                        <a:cs typeface="+mn-lt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+mn-lt"/>
                                        <a:cs typeface="+mn-lt"/>
                                      </a:rPr>
                                      <m:t>𝜕</m:t>
                                    </m:r>
                                  </m:e>
                                  <m:sup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+mn-lt"/>
                                        <a:cs typeface="+mn-lt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+mn-lt"/>
                                    <a:cs typeface="+mn-lt"/>
                                  </a:rPr>
                                  <m:t>𝑢</m:t>
                                </m:r>
                              </m:num>
                              <m:den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+mn-lt"/>
                                    <a:cs typeface="+mn-lt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  <a:ea typeface="+mn-lt"/>
                                        <a:cs typeface="+mn-lt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+mn-lt"/>
                                        <a:cs typeface="+mn-lt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+mn-lt"/>
                                        <a:cs typeface="+mn-lt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5</m:t>
                        </m:r>
                      </m:sup>
                    </m:sSup>
                  </m:oMath>
                </a14:m>
                <a:r>
                  <a:rPr lang="ru-RU">
                    <a:cs typeface="Calibri"/>
                  </a:rPr>
                  <a:t> </a:t>
                </a:r>
                <a:r>
                  <a:rPr lang="en-GB">
                    <a:cs typeface="Calibri"/>
                  </a:rPr>
                  <a:t>  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0289B93-E672-4AAF-80D4-D6A66D0134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46" y="3953970"/>
                <a:ext cx="11359456" cy="1607428"/>
              </a:xfrm>
              <a:prstGeom prst="rect">
                <a:avLst/>
              </a:prstGeom>
              <a:blipFill>
                <a:blip r:embed="rId10"/>
                <a:stretch>
                  <a:fillRect l="-429" t="-19392" b="-1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DAC05F9-5178-4C1B-8BD7-D4AC7C0A9874}"/>
              </a:ext>
            </a:extLst>
          </p:cNvPr>
          <p:cNvSpPr/>
          <p:nvPr/>
        </p:nvSpPr>
        <p:spPr>
          <a:xfrm>
            <a:off x="6835301" y="1303506"/>
            <a:ext cx="837491" cy="1298798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449656A9-1B66-431A-BB5F-91B8577A59A0}"/>
              </a:ext>
            </a:extLst>
          </p:cNvPr>
          <p:cNvSpPr/>
          <p:nvPr/>
        </p:nvSpPr>
        <p:spPr>
          <a:xfrm>
            <a:off x="7718480" y="1303506"/>
            <a:ext cx="1303506" cy="1298798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984193-8F03-415A-9D73-47716267117B}"/>
              </a:ext>
            </a:extLst>
          </p:cNvPr>
          <p:cNvSpPr txBox="1"/>
          <p:nvPr/>
        </p:nvSpPr>
        <p:spPr>
          <a:xfrm>
            <a:off x="6751000" y="2599091"/>
            <a:ext cx="1617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>
                <a:solidFill>
                  <a:srgbClr val="FFC000"/>
                </a:solidFill>
              </a:rPr>
              <a:t>Разреженная регрессия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3EAF6F6-E94D-4BDB-BAFF-60FAAB47CDCF}"/>
              </a:ext>
            </a:extLst>
          </p:cNvPr>
          <p:cNvSpPr txBox="1"/>
          <p:nvPr/>
        </p:nvSpPr>
        <p:spPr>
          <a:xfrm>
            <a:off x="7809855" y="2601178"/>
            <a:ext cx="1617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>
                <a:solidFill>
                  <a:srgbClr val="00B0F0"/>
                </a:solidFill>
              </a:rPr>
              <a:t>Эволюционная оптимизация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5C28CCA-CD43-4ED9-BC87-ABFC633698A3}"/>
              </a:ext>
            </a:extLst>
          </p:cNvPr>
          <p:cNvSpPr txBox="1"/>
          <p:nvPr/>
        </p:nvSpPr>
        <p:spPr>
          <a:xfrm>
            <a:off x="177546" y="822819"/>
            <a:ext cx="4996828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>
                <a:cs typeface="Calibri"/>
              </a:rPr>
              <a:t>Можно взять всё лучшее из существующих решений  - способность эволюционных алгоритмов генерировать </a:t>
            </a:r>
            <a:r>
              <a:rPr lang="ru-RU" b="1">
                <a:cs typeface="Calibri"/>
              </a:rPr>
              <a:t>разнообразные модели</a:t>
            </a:r>
            <a:r>
              <a:rPr lang="ru-RU">
                <a:cs typeface="Calibri"/>
              </a:rPr>
              <a:t> и способность разреженной регрессии «отфильтровывать» </a:t>
            </a:r>
            <a:r>
              <a:rPr lang="ru-RU" b="1">
                <a:cs typeface="Calibri"/>
              </a:rPr>
              <a:t>изменчивость</a:t>
            </a:r>
            <a:endParaRPr lang="ru-RU" sz="1600" b="1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030AD2C-20BA-4113-A2F6-D50EBDBDF3E0}"/>
              </a:ext>
            </a:extLst>
          </p:cNvPr>
          <p:cNvSpPr txBox="1"/>
          <p:nvPr/>
        </p:nvSpPr>
        <p:spPr>
          <a:xfrm>
            <a:off x="177546" y="2248118"/>
            <a:ext cx="499682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>
                <a:cs typeface="Calibri"/>
              </a:rPr>
              <a:t>Мы решили сделать алгоритм, в котором эволюционируют сами операторы, а модель представлена в виде суммы произведений</a:t>
            </a:r>
            <a:endParaRPr lang="ru-RU" sz="1600"/>
          </a:p>
        </p:txBody>
      </p:sp>
      <p:cxnSp>
        <p:nvCxnSpPr>
          <p:cNvPr id="56" name="Прямая со стрелкой 55">
            <a:extLst>
              <a:ext uri="{FF2B5EF4-FFF2-40B4-BE49-F238E27FC236}">
                <a16:creationId xmlns:a16="http://schemas.microsoft.com/office/drawing/2014/main" id="{8BED65E2-EBDF-40DE-BB9C-2EB9C37835ED}"/>
              </a:ext>
            </a:extLst>
          </p:cNvPr>
          <p:cNvCxnSpPr>
            <a:cxnSpLocks/>
          </p:cNvCxnSpPr>
          <p:nvPr/>
        </p:nvCxnSpPr>
        <p:spPr>
          <a:xfrm>
            <a:off x="7071359" y="5324999"/>
            <a:ext cx="1493424" cy="2126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A9D7C92-6ABA-43B2-9A62-650258507C2B}"/>
              </a:ext>
            </a:extLst>
          </p:cNvPr>
          <p:cNvSpPr/>
          <p:nvPr/>
        </p:nvSpPr>
        <p:spPr>
          <a:xfrm>
            <a:off x="5780621" y="5140333"/>
            <a:ext cx="1290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>
                <a:cs typeface="Calibri"/>
              </a:rPr>
              <a:t>хромосома</a:t>
            </a:r>
            <a:endParaRPr lang="en-GB">
              <a:ea typeface="+mn-lt"/>
              <a:cs typeface="+mn-lt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C070A4B-8941-437A-ADD8-D2B2EC76A455}"/>
              </a:ext>
            </a:extLst>
          </p:cNvPr>
          <p:cNvSpPr/>
          <p:nvPr/>
        </p:nvSpPr>
        <p:spPr>
          <a:xfrm>
            <a:off x="6518490" y="6146271"/>
            <a:ext cx="501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>
                <a:cs typeface="Calibri"/>
              </a:rPr>
              <a:t>ген</a:t>
            </a:r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B0892B0-5C32-4CB4-9FB2-024E9095AC3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783" y="5024268"/>
            <a:ext cx="1849462" cy="1723881"/>
          </a:xfrm>
          <a:prstGeom prst="rect">
            <a:avLst/>
          </a:prstGeom>
        </p:spPr>
      </p:pic>
      <p:cxnSp>
        <p:nvCxnSpPr>
          <p:cNvPr id="57" name="Прямая со стрелкой 56">
            <a:extLst>
              <a:ext uri="{FF2B5EF4-FFF2-40B4-BE49-F238E27FC236}">
                <a16:creationId xmlns:a16="http://schemas.microsoft.com/office/drawing/2014/main" id="{733A7A8E-E39B-4266-A8AE-1CF99F6CE489}"/>
              </a:ext>
            </a:extLst>
          </p:cNvPr>
          <p:cNvCxnSpPr>
            <a:cxnSpLocks/>
          </p:cNvCxnSpPr>
          <p:nvPr/>
        </p:nvCxnSpPr>
        <p:spPr>
          <a:xfrm flipV="1">
            <a:off x="7071359" y="6211018"/>
            <a:ext cx="1547269" cy="1123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437BF2B5-C44F-4CBC-B363-33C9685A2311}"/>
              </a:ext>
            </a:extLst>
          </p:cNvPr>
          <p:cNvCxnSpPr>
            <a:cxnSpLocks/>
          </p:cNvCxnSpPr>
          <p:nvPr/>
        </p:nvCxnSpPr>
        <p:spPr>
          <a:xfrm flipV="1">
            <a:off x="8895780" y="5103019"/>
            <a:ext cx="476156" cy="242449"/>
          </a:xfrm>
          <a:prstGeom prst="line">
            <a:avLst/>
          </a:prstGeom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32F7BF29-6F5F-4AFC-B869-7B8791EF8399}"/>
              </a:ext>
            </a:extLst>
          </p:cNvPr>
          <p:cNvCxnSpPr>
            <a:cxnSpLocks/>
          </p:cNvCxnSpPr>
          <p:nvPr/>
        </p:nvCxnSpPr>
        <p:spPr>
          <a:xfrm flipV="1">
            <a:off x="9279716" y="5131394"/>
            <a:ext cx="168750" cy="214076"/>
          </a:xfrm>
          <a:prstGeom prst="line">
            <a:avLst/>
          </a:prstGeom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DFB69EDD-39F0-4B72-8024-43D1E1BCC9A5}"/>
              </a:ext>
            </a:extLst>
          </p:cNvPr>
          <p:cNvCxnSpPr>
            <a:cxnSpLocks/>
          </p:cNvCxnSpPr>
          <p:nvPr/>
        </p:nvCxnSpPr>
        <p:spPr>
          <a:xfrm flipH="1" flipV="1">
            <a:off x="9533018" y="5131394"/>
            <a:ext cx="147923" cy="233126"/>
          </a:xfrm>
          <a:prstGeom prst="line">
            <a:avLst/>
          </a:prstGeom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C47B75AD-635D-4108-A054-DB0E857E873B}"/>
              </a:ext>
            </a:extLst>
          </p:cNvPr>
          <p:cNvCxnSpPr>
            <a:cxnSpLocks/>
          </p:cNvCxnSpPr>
          <p:nvPr/>
        </p:nvCxnSpPr>
        <p:spPr>
          <a:xfrm flipH="1" flipV="1">
            <a:off x="9648279" y="5103019"/>
            <a:ext cx="501394" cy="251975"/>
          </a:xfrm>
          <a:prstGeom prst="line">
            <a:avLst/>
          </a:prstGeom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C939C3E9-9323-4AB8-9387-97F13F1BE37C}"/>
              </a:ext>
            </a:extLst>
          </p:cNvPr>
          <p:cNvSpPr txBox="1"/>
          <p:nvPr/>
        </p:nvSpPr>
        <p:spPr>
          <a:xfrm>
            <a:off x="9343377" y="4856493"/>
            <a:ext cx="247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+</a:t>
            </a:r>
          </a:p>
        </p:txBody>
      </p: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06EA6398-DB7C-4D7D-AB8B-70D95C806B35}"/>
              </a:ext>
            </a:extLst>
          </p:cNvPr>
          <p:cNvCxnSpPr>
            <a:cxnSpLocks/>
          </p:cNvCxnSpPr>
          <p:nvPr/>
        </p:nvCxnSpPr>
        <p:spPr>
          <a:xfrm flipH="1" flipV="1">
            <a:off x="8973506" y="6421811"/>
            <a:ext cx="218804" cy="276645"/>
          </a:xfrm>
          <a:prstGeom prst="line">
            <a:avLst/>
          </a:prstGeom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4F45EAA9-BE31-4131-8092-76EF7AB36DED}"/>
              </a:ext>
            </a:extLst>
          </p:cNvPr>
          <p:cNvCxnSpPr>
            <a:cxnSpLocks/>
          </p:cNvCxnSpPr>
          <p:nvPr/>
        </p:nvCxnSpPr>
        <p:spPr>
          <a:xfrm flipV="1">
            <a:off x="9267843" y="6409333"/>
            <a:ext cx="0" cy="289123"/>
          </a:xfrm>
          <a:prstGeom prst="line">
            <a:avLst/>
          </a:prstGeom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D009D8E9-33BF-44EC-AF37-7CCD9531F55A}"/>
              </a:ext>
            </a:extLst>
          </p:cNvPr>
          <p:cNvCxnSpPr>
            <a:cxnSpLocks/>
          </p:cNvCxnSpPr>
          <p:nvPr/>
        </p:nvCxnSpPr>
        <p:spPr>
          <a:xfrm flipV="1">
            <a:off x="9343377" y="6413563"/>
            <a:ext cx="247651" cy="284893"/>
          </a:xfrm>
          <a:prstGeom prst="line">
            <a:avLst/>
          </a:prstGeom>
          <a:ln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BA82A6EF-68E3-4678-A9EC-E6FD000577DC}"/>
              </a:ext>
            </a:extLst>
          </p:cNvPr>
          <p:cNvSpPr txBox="1"/>
          <p:nvPr/>
        </p:nvSpPr>
        <p:spPr>
          <a:xfrm>
            <a:off x="9124286" y="6627536"/>
            <a:ext cx="247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75389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994BBDF-F249-4E02-8401-34429BB47B8C}"/>
              </a:ext>
            </a:extLst>
          </p:cNvPr>
          <p:cNvSpPr/>
          <p:nvPr/>
        </p:nvSpPr>
        <p:spPr>
          <a:xfrm>
            <a:off x="1" y="5433734"/>
            <a:ext cx="4145782" cy="1424265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74BBC76-F80C-48AA-8A99-D95630CAFFDA}"/>
              </a:ext>
            </a:extLst>
          </p:cNvPr>
          <p:cNvSpPr txBox="1">
            <a:spLocks/>
          </p:cNvSpPr>
          <p:nvPr/>
        </p:nvSpPr>
        <p:spPr>
          <a:xfrm>
            <a:off x="178287" y="-81811"/>
            <a:ext cx="10079885" cy="8453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267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>
                <a:ea typeface="+mj-lt"/>
                <a:cs typeface="+mj-lt"/>
              </a:rPr>
              <a:t>Разреженная регрессия </a:t>
            </a:r>
            <a:r>
              <a:rPr lang="en-GB" sz="4000">
                <a:ea typeface="+mj-lt"/>
                <a:cs typeface="+mj-lt"/>
              </a:rPr>
              <a:t>(</a:t>
            </a:r>
            <a:r>
              <a:rPr lang="en-US" sz="4000">
                <a:ea typeface="+mj-lt"/>
                <a:cs typeface="+mj-lt"/>
              </a:rPr>
              <a:t>LASSO)</a:t>
            </a:r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97DEEE5-3F60-49CC-8367-E7D99248728C}"/>
                  </a:ext>
                </a:extLst>
              </p:cNvPr>
              <p:cNvSpPr txBox="1"/>
              <p:nvPr/>
            </p:nvSpPr>
            <p:spPr>
              <a:xfrm>
                <a:off x="106951" y="2767896"/>
                <a:ext cx="6871023" cy="92333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ru-RU" b="1">
                    <a:cs typeface="Calibri"/>
                  </a:rPr>
                  <a:t>Постоянная регуляризации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  <a:cs typeface="Calibri"/>
                      </a:rPr>
                      <m:t>𝜆</m:t>
                    </m:r>
                  </m:oMath>
                </a14:m>
                <a:r>
                  <a:rPr lang="ru-RU"/>
                  <a:t> </a:t>
                </a:r>
                <a:r>
                  <a:rPr lang="en-US"/>
                  <a:t>- </a:t>
                </a:r>
                <a:r>
                  <a:rPr lang="ru-RU"/>
                  <a:t>гиперпараметр алгоритма</a:t>
                </a:r>
                <a:r>
                  <a:rPr lang="en-US"/>
                  <a:t>;</a:t>
                </a:r>
                <a:r>
                  <a:rPr lang="ru-RU"/>
                  <a:t> определяет какая доля изменчивости избыточна для описания данных</a:t>
                </a:r>
                <a:r>
                  <a:rPr lang="en-US"/>
                  <a:t>.</a:t>
                </a:r>
                <a:endParaRPr lang="ru-RU">
                  <a:cs typeface="Calibri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97DEEE5-3F60-49CC-8367-E7D992487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51" y="2767896"/>
                <a:ext cx="6871023" cy="923330"/>
              </a:xfrm>
              <a:prstGeom prst="rect">
                <a:avLst/>
              </a:prstGeom>
              <a:blipFill>
                <a:blip r:embed="rId3"/>
                <a:stretch>
                  <a:fillRect l="-799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5">
            <a:extLst>
              <a:ext uri="{FF2B5EF4-FFF2-40B4-BE49-F238E27FC236}">
                <a16:creationId xmlns:a16="http://schemas.microsoft.com/office/drawing/2014/main" id="{DEEAE8D9-673B-4A88-A22F-9A9FD88B51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0436" y="979771"/>
            <a:ext cx="6696223" cy="1532739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823BAE2-6C9F-46B4-A572-B4CC64AF58E7}"/>
              </a:ext>
            </a:extLst>
          </p:cNvPr>
          <p:cNvSpPr/>
          <p:nvPr/>
        </p:nvSpPr>
        <p:spPr>
          <a:xfrm>
            <a:off x="6848272" y="1699098"/>
            <a:ext cx="875490" cy="525607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FCDDED-B9DE-4904-ABD3-70E563228468}"/>
              </a:ext>
            </a:extLst>
          </p:cNvPr>
          <p:cNvSpPr txBox="1"/>
          <p:nvPr/>
        </p:nvSpPr>
        <p:spPr>
          <a:xfrm>
            <a:off x="106951" y="836321"/>
            <a:ext cx="568424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b="1">
                <a:cs typeface="Calibri"/>
              </a:rPr>
              <a:t>Разреженная регрессия </a:t>
            </a:r>
            <a:r>
              <a:rPr lang="ru-RU">
                <a:cs typeface="Calibri"/>
              </a:rPr>
              <a:t>нужна для того, чтобы избежать излишнего увеличения сложности модели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25D3B2F-2DDB-41CE-BCE0-03B2710C196C}"/>
                  </a:ext>
                </a:extLst>
              </p:cNvPr>
              <p:cNvSpPr txBox="1"/>
              <p:nvPr/>
            </p:nvSpPr>
            <p:spPr>
              <a:xfrm>
                <a:off x="106950" y="3640902"/>
                <a:ext cx="6537690" cy="1222899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ru-RU">
                    <a:cs typeface="Calibri"/>
                  </a:rPr>
                  <a:t>Для вычисления функции приспособленности случайным образом выбирается целевое слагаемое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alibri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Calibri"/>
                          </a:rPr>
                          <m:t>𝑡𝑎𝑟𝑔𝑒𝑡</m:t>
                        </m:r>
                      </m:sub>
                    </m:sSub>
                  </m:oMath>
                </a14:m>
                <a:r>
                  <a:rPr lang="en-US">
                    <a:cs typeface="Calibri"/>
                  </a:rPr>
                  <a:t>, </a:t>
                </a:r>
                <a:r>
                  <a:rPr lang="ru-RU">
                    <a:cs typeface="Calibri"/>
                  </a:rPr>
                  <a:t>потом применяется оператор разреженной регрессии и отсекаются слагаемые по заданному порогу.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25D3B2F-2DDB-41CE-BCE0-03B2710C1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50" y="3640902"/>
                <a:ext cx="6537690" cy="1222899"/>
              </a:xfrm>
              <a:prstGeom prst="rect">
                <a:avLst/>
              </a:prstGeom>
              <a:blipFill>
                <a:blip r:embed="rId5"/>
                <a:stretch>
                  <a:fillRect l="-840" t="-2488" b="-6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F34C5303-F17B-403B-B1A2-14DDEE510053}"/>
              </a:ext>
            </a:extLst>
          </p:cNvPr>
          <p:cNvSpPr txBox="1"/>
          <p:nvPr/>
        </p:nvSpPr>
        <p:spPr>
          <a:xfrm>
            <a:off x="11479075" y="6211018"/>
            <a:ext cx="434004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dirty="0"/>
              <a:t>12</a:t>
            </a:r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9FD3C83-94DC-4FB4-94BC-6A98FABEE659}"/>
                  </a:ext>
                </a:extLst>
              </p:cNvPr>
              <p:cNvSpPr txBox="1"/>
              <p:nvPr/>
            </p:nvSpPr>
            <p:spPr>
              <a:xfrm>
                <a:off x="106951" y="1453468"/>
                <a:ext cx="4557827" cy="1358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LASSO – </a:t>
                </a:r>
                <a:r>
                  <a:rPr lang="ru-RU"/>
                  <a:t>решение задачи оптимизации для получения оптимального набора параметров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/>
                  <a:t>, </a:t>
                </a:r>
                <a:r>
                  <a:rPr lang="ru-RU"/>
                  <a:t>удовлетворяющего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𝑡𝑎𝑟𝑔𝑒𝑡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func>
                    </m:oMath>
                  </m:oMathPara>
                </a14:m>
                <a:endParaRPr lang="ru-RU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9FD3C83-94DC-4FB4-94BC-6A98FABEE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51" y="1453468"/>
                <a:ext cx="4557827" cy="1358385"/>
              </a:xfrm>
              <a:prstGeom prst="rect">
                <a:avLst/>
              </a:prstGeom>
              <a:blipFill>
                <a:blip r:embed="rId6"/>
                <a:stretch>
                  <a:fillRect l="-1205" t="-2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CE5DDBA-6E7B-43E5-9BFD-4CAF82CC8E53}"/>
                  </a:ext>
                </a:extLst>
              </p:cNvPr>
              <p:cNvSpPr txBox="1"/>
              <p:nvPr/>
            </p:nvSpPr>
            <p:spPr>
              <a:xfrm>
                <a:off x="106950" y="4863801"/>
                <a:ext cx="6537690" cy="1357744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ru-RU">
                    <a:cs typeface="Calibri"/>
                  </a:rPr>
                  <a:t>Функция приспособленности определяет, насколько хорошо данная модель описывает данные и вычисляется как: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/>
                            </a:rPr>
                            <m:t>𝑓𝑖𝑡𝑛𝑒𝑠𝑠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Calibri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𝑡𝑎𝑟𝑔𝑒𝑡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cs typeface="Calibri"/>
                        </a:rPr>
                        <m:t>→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cs typeface="Calibri"/>
                            </a:rPr>
                            <m:t>max</m:t>
                          </m:r>
                        </m:fName>
                        <m:e/>
                      </m:func>
                    </m:oMath>
                  </m:oMathPara>
                </a14:m>
                <a:endParaRPr lang="ru-RU">
                  <a:cs typeface="Calibri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CE5DDBA-6E7B-43E5-9BFD-4CAF82CC8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50" y="4863801"/>
                <a:ext cx="6537690" cy="1357744"/>
              </a:xfrm>
              <a:prstGeom prst="rect">
                <a:avLst/>
              </a:prstGeom>
              <a:blipFill>
                <a:blip r:embed="rId7"/>
                <a:stretch>
                  <a:fillRect l="-840" t="-2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50DBA3E1-3110-4A5B-86D8-7850BD4102B7}"/>
              </a:ext>
            </a:extLst>
          </p:cNvPr>
          <p:cNvSpPr txBox="1"/>
          <p:nvPr/>
        </p:nvSpPr>
        <p:spPr>
          <a:xfrm>
            <a:off x="106950" y="6161824"/>
            <a:ext cx="653769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>
                <a:cs typeface="Calibri"/>
              </a:rPr>
              <a:t>Цель эволюционного алгоритма – получить модель с наибольшим значением приспособленности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EF498E44-3229-407D-B5F8-65EB8FCFE7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CAE90FD-B562-4AD9-ADCC-298EA8246F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196" y="2944032"/>
            <a:ext cx="4622485" cy="248396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286B10C-28EE-4E9F-8A31-6FE2EEE7EC5C}"/>
              </a:ext>
            </a:extLst>
          </p:cNvPr>
          <p:cNvSpPr txBox="1"/>
          <p:nvPr/>
        </p:nvSpPr>
        <p:spPr>
          <a:xfrm>
            <a:off x="7517228" y="5527122"/>
            <a:ext cx="37714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>
                <a:cs typeface="Calibri"/>
              </a:rPr>
              <a:t>Цифры на графе – уровень «дисперсии», которую объясняет каждый узел</a:t>
            </a:r>
            <a:endParaRPr lang="ru-RU" sz="1600"/>
          </a:p>
        </p:txBody>
      </p:sp>
    </p:spTree>
    <p:extLst>
      <p:ext uri="{BB962C8B-B14F-4D97-AF65-F5344CB8AC3E}">
        <p14:creationId xmlns:p14="http://schemas.microsoft.com/office/powerpoint/2010/main" val="277900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74BBC76-F80C-48AA-8A99-D95630CAFFDA}"/>
              </a:ext>
            </a:extLst>
          </p:cNvPr>
          <p:cNvSpPr txBox="1">
            <a:spLocks/>
          </p:cNvSpPr>
          <p:nvPr/>
        </p:nvSpPr>
        <p:spPr>
          <a:xfrm>
            <a:off x="178287" y="-81811"/>
            <a:ext cx="10079885" cy="8453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267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>
                <a:ea typeface="+mj-lt"/>
                <a:cs typeface="+mj-lt"/>
              </a:rPr>
              <a:t>Эволюционная оптимизация </a:t>
            </a:r>
            <a:r>
              <a:rPr lang="en-GB" sz="4000">
                <a:ea typeface="+mj-lt"/>
                <a:cs typeface="+mj-lt"/>
              </a:rPr>
              <a:t>(</a:t>
            </a:r>
            <a:r>
              <a:rPr lang="ru-RU" sz="4000">
                <a:ea typeface="+mj-lt"/>
                <a:cs typeface="+mj-lt"/>
              </a:rPr>
              <a:t>скрещивание</a:t>
            </a:r>
            <a:r>
              <a:rPr lang="en-GB" sz="4000">
                <a:ea typeface="+mj-lt"/>
                <a:cs typeface="+mj-lt"/>
              </a:rPr>
              <a:t>)</a:t>
            </a:r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7B5E921-0CC6-489E-8E79-E1BC7846A362}"/>
              </a:ext>
            </a:extLst>
          </p:cNvPr>
          <p:cNvSpPr/>
          <p:nvPr/>
        </p:nvSpPr>
        <p:spPr>
          <a:xfrm>
            <a:off x="132442" y="5720441"/>
            <a:ext cx="5232399" cy="9143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2C9EC3-50B8-4062-B626-092EB4A56BC4}"/>
              </a:ext>
            </a:extLst>
          </p:cNvPr>
          <p:cNvSpPr txBox="1"/>
          <p:nvPr/>
        </p:nvSpPr>
        <p:spPr>
          <a:xfrm>
            <a:off x="172981" y="2048780"/>
            <a:ext cx="469733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>
                <a:cs typeface="Calibri"/>
              </a:rPr>
              <a:t>В алгоритме используется </a:t>
            </a:r>
            <a:r>
              <a:rPr lang="ru-RU" b="1">
                <a:cs typeface="Calibri"/>
              </a:rPr>
              <a:t>турнирный отбор </a:t>
            </a:r>
            <a:r>
              <a:rPr lang="ru-RU">
                <a:cs typeface="Calibri"/>
              </a:rPr>
              <a:t>– вся популяция делится на группы и лучшие из своих групп участвуют в скрещивании с определённой вероятностью</a:t>
            </a:r>
            <a:r>
              <a:rPr lang="en-US">
                <a:cs typeface="Calibri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BF3CB9-CAE3-48FE-8B9A-8E884D7BF662}"/>
              </a:ext>
            </a:extLst>
          </p:cNvPr>
          <p:cNvSpPr txBox="1"/>
          <p:nvPr/>
        </p:nvSpPr>
        <p:spPr>
          <a:xfrm>
            <a:off x="4953679" y="2581904"/>
            <a:ext cx="2810662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b="1">
                <a:cs typeface="Calibri"/>
              </a:rPr>
              <a:t>Чем можно управлять</a:t>
            </a:r>
            <a:r>
              <a:rPr lang="en-US" b="1">
                <a:cs typeface="Calibri"/>
              </a:rPr>
              <a:t>:</a:t>
            </a:r>
          </a:p>
          <a:p>
            <a:pPr marL="285750" indent="-285750">
              <a:buFont typeface="Arial"/>
              <a:buChar char="•"/>
            </a:pPr>
            <a:r>
              <a:rPr lang="ru-RU">
                <a:cs typeface="Calibri"/>
              </a:rPr>
              <a:t>Часть группы, участвующая в скрещивании</a:t>
            </a:r>
            <a:r>
              <a:rPr lang="en-US">
                <a:cs typeface="Calibri"/>
              </a:rPr>
              <a:t>; </a:t>
            </a:r>
          </a:p>
          <a:p>
            <a:pPr marL="285750" indent="-285750">
              <a:buFont typeface="Arial"/>
              <a:buChar char="•"/>
            </a:pPr>
            <a:r>
              <a:rPr lang="ru-RU">
                <a:cs typeface="Calibri"/>
              </a:rPr>
              <a:t>Вероятность скрещивания</a:t>
            </a:r>
            <a:r>
              <a:rPr lang="en-US">
                <a:cs typeface="Calibri"/>
              </a:rPr>
              <a:t>.</a:t>
            </a:r>
          </a:p>
        </p:txBody>
      </p:sp>
      <p:pic>
        <p:nvPicPr>
          <p:cNvPr id="9" name="Рисунок 5">
            <a:extLst>
              <a:ext uri="{FF2B5EF4-FFF2-40B4-BE49-F238E27FC236}">
                <a16:creationId xmlns:a16="http://schemas.microsoft.com/office/drawing/2014/main" id="{CD6ACC9F-3844-4255-8E57-4BA051CEDB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0436" y="979771"/>
            <a:ext cx="6696223" cy="1532739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6B04CBA-8E0E-4A70-9C50-42B7E45F992C}"/>
              </a:ext>
            </a:extLst>
          </p:cNvPr>
          <p:cNvSpPr/>
          <p:nvPr/>
        </p:nvSpPr>
        <p:spPr>
          <a:xfrm>
            <a:off x="7930802" y="1361872"/>
            <a:ext cx="875490" cy="440397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578B75-204C-46B2-AB36-36250AD42F7D}"/>
              </a:ext>
            </a:extLst>
          </p:cNvPr>
          <p:cNvSpPr txBox="1"/>
          <p:nvPr/>
        </p:nvSpPr>
        <p:spPr>
          <a:xfrm>
            <a:off x="172981" y="806014"/>
            <a:ext cx="492479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b="1">
                <a:cs typeface="Calibri"/>
              </a:rPr>
              <a:t>Скрещивание </a:t>
            </a:r>
            <a:r>
              <a:rPr lang="ru-RU">
                <a:cs typeface="Calibri"/>
              </a:rPr>
              <a:t>необходимо для обмена частями между ДУ-кандидатами, таким образом «лучшие» могут стать «лучше», если получат наиболее удачные части от своих собратьев.</a:t>
            </a:r>
            <a:endParaRPr lang="en-US"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89368F-CDF5-4A98-B9DC-D66EAE6A8036}"/>
              </a:ext>
            </a:extLst>
          </p:cNvPr>
          <p:cNvSpPr txBox="1"/>
          <p:nvPr/>
        </p:nvSpPr>
        <p:spPr>
          <a:xfrm>
            <a:off x="11479075" y="6211018"/>
            <a:ext cx="434004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/>
              <a:t>1</a:t>
            </a:r>
            <a:r>
              <a:rPr lang="ru-RU" dirty="0"/>
              <a:t>3</a:t>
            </a:r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6E5ABA-9869-4C51-9789-E6B71AD8D3AF}"/>
              </a:ext>
            </a:extLst>
          </p:cNvPr>
          <p:cNvSpPr txBox="1"/>
          <p:nvPr/>
        </p:nvSpPr>
        <p:spPr>
          <a:xfrm>
            <a:off x="209941" y="5128656"/>
            <a:ext cx="469733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>
                <a:cs typeface="Calibri"/>
              </a:rPr>
              <a:t>Скрещивание реализовано как простой обмен слагаемыми между индивидами в результате турнирного отбора.</a:t>
            </a:r>
            <a:endParaRPr lang="en-US">
              <a:cs typeface="Calibri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48427F1-D52A-4502-B90C-95CADF2EE6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666" y="2778199"/>
            <a:ext cx="3597544" cy="288161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3AFF26B-A782-42FC-A40E-95E0B66A351F}"/>
              </a:ext>
            </a:extLst>
          </p:cNvPr>
          <p:cNvSpPr txBox="1"/>
          <p:nvPr/>
        </p:nvSpPr>
        <p:spPr>
          <a:xfrm>
            <a:off x="7606716" y="5633114"/>
            <a:ext cx="37714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>
                <a:cs typeface="Calibri"/>
              </a:rPr>
              <a:t>В терминах символьной </a:t>
            </a:r>
            <a:r>
              <a:rPr lang="ru-RU" sz="1600" err="1">
                <a:cs typeface="Calibri"/>
              </a:rPr>
              <a:t>регресии</a:t>
            </a:r>
            <a:r>
              <a:rPr lang="ru-RU" sz="1600">
                <a:cs typeface="Calibri"/>
              </a:rPr>
              <a:t> идёт обмен «подграфами»</a:t>
            </a:r>
            <a:endParaRPr lang="ru-RU" sz="1600"/>
          </a:p>
        </p:txBody>
      </p:sp>
      <p:pic>
        <p:nvPicPr>
          <p:cNvPr id="21" name="Рисунок 20" descr="Изображение выглядит как текст, часы, объект&#10;&#10;Автоматически созданное описание">
            <a:extLst>
              <a:ext uri="{FF2B5EF4-FFF2-40B4-BE49-F238E27FC236}">
                <a16:creationId xmlns:a16="http://schemas.microsoft.com/office/drawing/2014/main" id="{77203747-6300-4C2A-AB20-6598BE293F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31" y="3390554"/>
            <a:ext cx="4695899" cy="139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278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74BBC76-F80C-48AA-8A99-D95630CAFFDA}"/>
              </a:ext>
            </a:extLst>
          </p:cNvPr>
          <p:cNvSpPr txBox="1">
            <a:spLocks/>
          </p:cNvSpPr>
          <p:nvPr/>
        </p:nvSpPr>
        <p:spPr>
          <a:xfrm>
            <a:off x="178287" y="-81811"/>
            <a:ext cx="10079885" cy="8453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267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>
                <a:ea typeface="+mj-lt"/>
                <a:cs typeface="+mj-lt"/>
              </a:rPr>
              <a:t>Эволюционная оптимизация </a:t>
            </a:r>
            <a:r>
              <a:rPr lang="en-GB" sz="4000">
                <a:ea typeface="+mj-lt"/>
                <a:cs typeface="+mj-lt"/>
              </a:rPr>
              <a:t>(</a:t>
            </a:r>
            <a:r>
              <a:rPr lang="ru-RU" sz="4000">
                <a:ea typeface="+mj-lt"/>
                <a:cs typeface="+mj-lt"/>
              </a:rPr>
              <a:t>мутация</a:t>
            </a:r>
            <a:r>
              <a:rPr lang="en-GB" sz="4000">
                <a:ea typeface="+mj-lt"/>
                <a:cs typeface="+mj-lt"/>
              </a:rPr>
              <a:t>)</a:t>
            </a:r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7B5E921-0CC6-489E-8E79-E1BC7846A362}"/>
              </a:ext>
            </a:extLst>
          </p:cNvPr>
          <p:cNvSpPr/>
          <p:nvPr/>
        </p:nvSpPr>
        <p:spPr>
          <a:xfrm>
            <a:off x="132442" y="5720441"/>
            <a:ext cx="5232399" cy="9143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5">
            <a:extLst>
              <a:ext uri="{FF2B5EF4-FFF2-40B4-BE49-F238E27FC236}">
                <a16:creationId xmlns:a16="http://schemas.microsoft.com/office/drawing/2014/main" id="{CD6ACC9F-3844-4255-8E57-4BA051CEDB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0436" y="979771"/>
            <a:ext cx="6696223" cy="153273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FE4E90E-C7FA-4BFC-9A60-D421EBB581B3}"/>
              </a:ext>
            </a:extLst>
          </p:cNvPr>
          <p:cNvSpPr txBox="1"/>
          <p:nvPr/>
        </p:nvSpPr>
        <p:spPr>
          <a:xfrm>
            <a:off x="97972" y="814612"/>
            <a:ext cx="460283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>
                <a:cs typeface="Calibri"/>
              </a:rPr>
              <a:t>Второй эволюционный оператор – мутация, которой подвергаются почти все индивиды случайным образом.</a:t>
            </a:r>
            <a:endParaRPr lang="en-US"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26C81A-6AC0-402F-A5FB-7ACAFB99147A}"/>
              </a:ext>
            </a:extLst>
          </p:cNvPr>
          <p:cNvSpPr txBox="1"/>
          <p:nvPr/>
        </p:nvSpPr>
        <p:spPr>
          <a:xfrm>
            <a:off x="4372024" y="2284635"/>
            <a:ext cx="3205582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b="1">
                <a:cs typeface="Calibri"/>
              </a:rPr>
              <a:t>Чем можно управлять </a:t>
            </a:r>
            <a:r>
              <a:rPr lang="en-US" b="1">
                <a:cs typeface="Calibri"/>
              </a:rPr>
              <a:t>:</a:t>
            </a:r>
          </a:p>
          <a:p>
            <a:pPr marL="285750" indent="-285750">
              <a:buFont typeface="Arial"/>
              <a:buChar char="•"/>
            </a:pPr>
            <a:r>
              <a:rPr lang="ru-RU">
                <a:cs typeface="Calibri"/>
              </a:rPr>
              <a:t>Вероятность появления мутации</a:t>
            </a:r>
            <a:r>
              <a:rPr lang="en-US">
                <a:cs typeface="Calibri"/>
              </a:rPr>
              <a:t>; </a:t>
            </a:r>
          </a:p>
          <a:p>
            <a:pPr marL="285750" indent="-285750">
              <a:buFont typeface="Arial"/>
              <a:buChar char="•"/>
            </a:pPr>
            <a:r>
              <a:rPr lang="ru-RU">
                <a:cs typeface="Calibri"/>
              </a:rPr>
              <a:t>Вероятность появления мутации в конкретном гене</a:t>
            </a:r>
            <a:r>
              <a:rPr lang="en-US">
                <a:cs typeface="Calibri"/>
              </a:rPr>
              <a:t>;</a:t>
            </a:r>
          </a:p>
          <a:p>
            <a:pPr marL="285750" indent="-285750">
              <a:buFont typeface="Arial"/>
              <a:buChar char="•"/>
            </a:pPr>
            <a:r>
              <a:rPr lang="ru-RU">
                <a:cs typeface="Calibri"/>
              </a:rPr>
              <a:t>Вероятность выбора между схемами </a:t>
            </a:r>
            <a:r>
              <a:rPr lang="en-US">
                <a:cs typeface="Calibri"/>
              </a:rPr>
              <a:t>(</a:t>
            </a:r>
            <a:r>
              <a:rPr lang="ru-RU">
                <a:cs typeface="Calibri"/>
              </a:rPr>
              <a:t>слагаемое целиком</a:t>
            </a:r>
            <a:r>
              <a:rPr lang="en-US">
                <a:cs typeface="Calibri"/>
              </a:rPr>
              <a:t>, </a:t>
            </a:r>
            <a:r>
              <a:rPr lang="ru-RU">
                <a:cs typeface="Calibri"/>
              </a:rPr>
              <a:t>один сомножитель</a:t>
            </a:r>
            <a:r>
              <a:rPr lang="en-US">
                <a:cs typeface="Calibri"/>
              </a:rPr>
              <a:t>, </a:t>
            </a:r>
            <a:r>
              <a:rPr lang="ru-RU">
                <a:cs typeface="Calibri"/>
              </a:rPr>
              <a:t>замена параметров сомножителя</a:t>
            </a:r>
            <a:r>
              <a:rPr lang="en-US">
                <a:cs typeface="Calibri"/>
              </a:rPr>
              <a:t>);</a:t>
            </a:r>
          </a:p>
          <a:p>
            <a:pPr marL="285750" indent="-285750">
              <a:buFont typeface="Arial"/>
              <a:buChar char="•"/>
            </a:pPr>
            <a:r>
              <a:rPr lang="ru-RU">
                <a:cs typeface="Calibri"/>
              </a:rPr>
              <a:t>Степень изменения параметров сомножителя</a:t>
            </a:r>
            <a:r>
              <a:rPr lang="en-US">
                <a:cs typeface="Calibri"/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ru-RU" err="1">
                <a:cs typeface="Calibri"/>
              </a:rPr>
              <a:t>Элитизм</a:t>
            </a:r>
            <a:r>
              <a:rPr lang="en-US">
                <a:cs typeface="Calibri"/>
              </a:rPr>
              <a:t>: </a:t>
            </a:r>
            <a:r>
              <a:rPr lang="ru-RU">
                <a:cs typeface="Calibri"/>
              </a:rPr>
              <a:t>число лучших индивидов, которые не подвержены мутации</a:t>
            </a:r>
            <a:endParaRPr lang="en-US">
              <a:cs typeface="Calibri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CB2C16D-8D55-46CC-BC9B-34A155E0F9AD}"/>
              </a:ext>
            </a:extLst>
          </p:cNvPr>
          <p:cNvSpPr/>
          <p:nvPr/>
        </p:nvSpPr>
        <p:spPr>
          <a:xfrm>
            <a:off x="7945867" y="2193630"/>
            <a:ext cx="875490" cy="32814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6E4F531-3543-4997-85E6-6188CC2A13E1}"/>
              </a:ext>
            </a:extLst>
          </p:cNvPr>
          <p:cNvSpPr/>
          <p:nvPr/>
        </p:nvSpPr>
        <p:spPr>
          <a:xfrm>
            <a:off x="132442" y="1723863"/>
            <a:ext cx="37720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>
                <a:cs typeface="Calibri"/>
              </a:rPr>
              <a:t>В алгоритме используются две схемы мутации:</a:t>
            </a:r>
          </a:p>
          <a:p>
            <a:r>
              <a:rPr lang="ru-RU">
                <a:cs typeface="Calibri"/>
              </a:rPr>
              <a:t>-замена слагаемого целиком на уже существующее в популяции</a:t>
            </a:r>
            <a:endParaRPr lang="en-US">
              <a:cs typeface="Calibri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B3E7014-88B2-4712-A9BF-5062354D4ADD}"/>
              </a:ext>
            </a:extLst>
          </p:cNvPr>
          <p:cNvSpPr/>
          <p:nvPr/>
        </p:nvSpPr>
        <p:spPr>
          <a:xfrm>
            <a:off x="178287" y="4217961"/>
            <a:ext cx="44537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>
                <a:cs typeface="Calibri"/>
              </a:rPr>
              <a:t>-замена одного сомножителя (или его параметров) в слагаемом для получения новых типов слагаемых в популяции</a:t>
            </a:r>
            <a:endParaRPr lang="en-US"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FDC77C-EE74-4745-B357-294E3B2CD4EC}"/>
              </a:ext>
            </a:extLst>
          </p:cNvPr>
          <p:cNvSpPr txBox="1"/>
          <p:nvPr/>
        </p:nvSpPr>
        <p:spPr>
          <a:xfrm>
            <a:off x="11479075" y="6211018"/>
            <a:ext cx="434004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/>
              <a:t>1</a:t>
            </a:r>
            <a:r>
              <a:rPr lang="ru-RU" dirty="0"/>
              <a:t>4</a:t>
            </a:r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B754F91-277F-4CE8-A84A-990FE5DD7F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606" y="2589302"/>
            <a:ext cx="4403921" cy="362171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CF2D1B2-6A3E-41C3-9A20-08C208B114BF}"/>
              </a:ext>
            </a:extLst>
          </p:cNvPr>
          <p:cNvSpPr txBox="1"/>
          <p:nvPr/>
        </p:nvSpPr>
        <p:spPr>
          <a:xfrm>
            <a:off x="7718701" y="6224516"/>
            <a:ext cx="37714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>
                <a:cs typeface="Calibri"/>
              </a:rPr>
              <a:t>В терминах символьной узел заменяется на узел или подграф</a:t>
            </a:r>
            <a:endParaRPr lang="ru-RU" sz="1600"/>
          </a:p>
        </p:txBody>
      </p:sp>
      <p:pic>
        <p:nvPicPr>
          <p:cNvPr id="11" name="Рисунок 10" descr="Изображение выглядит как текст, часы&#10;&#10;Автоматически созданное описание">
            <a:extLst>
              <a:ext uri="{FF2B5EF4-FFF2-40B4-BE49-F238E27FC236}">
                <a16:creationId xmlns:a16="http://schemas.microsoft.com/office/drawing/2014/main" id="{4A3072E3-7424-4511-BEA1-5D777472B86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5" b="34213"/>
          <a:stretch/>
        </p:blipFill>
        <p:spPr>
          <a:xfrm>
            <a:off x="355800" y="3056422"/>
            <a:ext cx="3548723" cy="1060054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текст, часы&#10;&#10;Автоматически созданное описание">
            <a:extLst>
              <a:ext uri="{FF2B5EF4-FFF2-40B4-BE49-F238E27FC236}">
                <a16:creationId xmlns:a16="http://schemas.microsoft.com/office/drawing/2014/main" id="{9C80A4C1-B3E4-4EC1-9749-6068C6D36AD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3" t="72303"/>
          <a:stretch/>
        </p:blipFill>
        <p:spPr>
          <a:xfrm>
            <a:off x="355800" y="5321258"/>
            <a:ext cx="3548723" cy="45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519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74BBC76-F80C-48AA-8A99-D95630CAFFDA}"/>
              </a:ext>
            </a:extLst>
          </p:cNvPr>
          <p:cNvSpPr txBox="1">
            <a:spLocks/>
          </p:cNvSpPr>
          <p:nvPr/>
        </p:nvSpPr>
        <p:spPr>
          <a:xfrm>
            <a:off x="178287" y="-81811"/>
            <a:ext cx="10079885" cy="8453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267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ea typeface="+mj-lt"/>
                <a:cs typeface="+mj-lt"/>
              </a:rPr>
              <a:t>Эволюционная оптимизация </a:t>
            </a:r>
            <a:r>
              <a:rPr lang="en-GB" sz="4000" dirty="0">
                <a:ea typeface="+mj-lt"/>
                <a:cs typeface="+mj-lt"/>
              </a:rPr>
              <a:t>(</a:t>
            </a:r>
            <a:r>
              <a:rPr lang="ru-RU" sz="4000" dirty="0">
                <a:ea typeface="+mj-lt"/>
                <a:cs typeface="+mj-lt"/>
              </a:rPr>
              <a:t>многокритериальность</a:t>
            </a:r>
            <a:r>
              <a:rPr lang="en-GB" sz="4000" dirty="0">
                <a:ea typeface="+mj-lt"/>
                <a:cs typeface="+mj-lt"/>
              </a:rPr>
              <a:t>)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7B5E921-0CC6-489E-8E79-E1BC7846A362}"/>
              </a:ext>
            </a:extLst>
          </p:cNvPr>
          <p:cNvSpPr/>
          <p:nvPr/>
        </p:nvSpPr>
        <p:spPr>
          <a:xfrm>
            <a:off x="132442" y="5720441"/>
            <a:ext cx="5232399" cy="9143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E101B6-A0E1-499E-AC89-02D973BC72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62"/>
          <a:stretch/>
        </p:blipFill>
        <p:spPr>
          <a:xfrm>
            <a:off x="6719758" y="1032094"/>
            <a:ext cx="5075162" cy="282930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CFDC77C-EE74-4745-B357-294E3B2CD4EC}"/>
              </a:ext>
            </a:extLst>
          </p:cNvPr>
          <p:cNvSpPr txBox="1"/>
          <p:nvPr/>
        </p:nvSpPr>
        <p:spPr>
          <a:xfrm>
            <a:off x="11479075" y="6211018"/>
            <a:ext cx="434004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dirty="0"/>
              <a:t>15</a:t>
            </a:r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E5F4BCA-00A6-45D1-A3D5-12EDBEFBAA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0" r="2602"/>
          <a:stretch/>
        </p:blipFill>
        <p:spPr>
          <a:xfrm>
            <a:off x="7114261" y="3793402"/>
            <a:ext cx="4474174" cy="292426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79B0573-AD56-4497-BE02-B591EA8551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442" y="3533205"/>
            <a:ext cx="6587316" cy="334433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2A51224-3E55-4C56-B8C9-0C9F96ECA020}"/>
              </a:ext>
            </a:extLst>
          </p:cNvPr>
          <p:cNvSpPr txBox="1"/>
          <p:nvPr/>
        </p:nvSpPr>
        <p:spPr>
          <a:xfrm>
            <a:off x="6281756" y="3366492"/>
            <a:ext cx="1270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Пример фронтов Парето</a:t>
            </a:r>
          </a:p>
        </p:txBody>
      </p: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F23030FA-C62B-4243-85B7-7F25BB1A331B}"/>
              </a:ext>
            </a:extLst>
          </p:cNvPr>
          <p:cNvCxnSpPr>
            <a:cxnSpLocks/>
          </p:cNvCxnSpPr>
          <p:nvPr/>
        </p:nvCxnSpPr>
        <p:spPr>
          <a:xfrm flipV="1">
            <a:off x="7278986" y="3283446"/>
            <a:ext cx="470780" cy="3741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15AB671D-0A14-4C83-BCDC-E5327C840827}"/>
              </a:ext>
            </a:extLst>
          </p:cNvPr>
          <p:cNvCxnSpPr>
            <a:cxnSpLocks/>
          </p:cNvCxnSpPr>
          <p:nvPr/>
        </p:nvCxnSpPr>
        <p:spPr>
          <a:xfrm>
            <a:off x="7278986" y="3657600"/>
            <a:ext cx="470780" cy="2685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56C21E0-74C2-4EEA-9455-00BF452C2E4C}"/>
              </a:ext>
            </a:extLst>
          </p:cNvPr>
          <p:cNvSpPr txBox="1"/>
          <p:nvPr/>
        </p:nvSpPr>
        <p:spPr>
          <a:xfrm>
            <a:off x="312194" y="974812"/>
            <a:ext cx="6687178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cs typeface="Calibri"/>
              </a:rPr>
              <a:t>Для моделей можно выбирать несколько критериев: точность воспроизведения данных, сложность модели, устойчивость результата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cs typeface="Calibri"/>
              </a:rPr>
              <a:t>В узлах графа могут быть произвольные модели, не обязательно математические выражения – модели МО тоже подходят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cs typeface="Calibri"/>
              </a:rPr>
              <a:t>Совместное использование </a:t>
            </a:r>
            <a:r>
              <a:rPr lang="ru-RU" dirty="0" err="1">
                <a:cs typeface="Calibri"/>
              </a:rPr>
              <a:t>моделеи</a:t>
            </a:r>
            <a:r>
              <a:rPr lang="ru-RU" dirty="0">
                <a:cs typeface="Calibri"/>
              </a:rPr>
              <a:t> в виде ИДУЧП и моделей МО может улучшить итоговую модель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6932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74BBC76-F80C-48AA-8A99-D95630CAFFDA}"/>
              </a:ext>
            </a:extLst>
          </p:cNvPr>
          <p:cNvSpPr txBox="1">
            <a:spLocks/>
          </p:cNvSpPr>
          <p:nvPr/>
        </p:nvSpPr>
        <p:spPr>
          <a:xfrm>
            <a:off x="178287" y="-81811"/>
            <a:ext cx="10079885" cy="8453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267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ea typeface="+mj-lt"/>
                <a:cs typeface="+mj-lt"/>
              </a:rPr>
              <a:t>Алгоритмы генеративного дизайна (выводы)</a:t>
            </a:r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7B5E921-0CC6-489E-8E79-E1BC7846A362}"/>
              </a:ext>
            </a:extLst>
          </p:cNvPr>
          <p:cNvSpPr/>
          <p:nvPr/>
        </p:nvSpPr>
        <p:spPr>
          <a:xfrm>
            <a:off x="132442" y="5720441"/>
            <a:ext cx="5232399" cy="9143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FB5C02-2763-41A4-9580-C94119731F1C}"/>
              </a:ext>
            </a:extLst>
          </p:cNvPr>
          <p:cNvSpPr txBox="1"/>
          <p:nvPr/>
        </p:nvSpPr>
        <p:spPr>
          <a:xfrm>
            <a:off x="11479075" y="6211018"/>
            <a:ext cx="434004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dirty="0"/>
              <a:t>16</a:t>
            </a:r>
            <a:endParaRPr lang="ru-RU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FD9736D-48E7-44B9-B901-B558E17F4A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350" y="933227"/>
            <a:ext cx="7881279" cy="52777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ea typeface="+mn-lt"/>
                <a:cs typeface="+mn-lt"/>
              </a:rPr>
              <a:t>Эволюционные алгоритмы больше подходят для СК вычислений из-за более широких возможностей для параллелизации</a:t>
            </a:r>
            <a:r>
              <a:rPr lang="en-US" sz="2000" dirty="0">
                <a:ea typeface="+mn-lt"/>
                <a:cs typeface="+mn-lt"/>
              </a:rPr>
              <a:t>;</a:t>
            </a:r>
            <a:endParaRPr lang="ru-RU" sz="2000" dirty="0"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>
                <a:ea typeface="+mn-lt"/>
                <a:cs typeface="+mn-lt"/>
              </a:rPr>
              <a:t>Графовые</a:t>
            </a:r>
            <a:r>
              <a:rPr lang="ru-RU" sz="2000" dirty="0">
                <a:ea typeface="+mn-lt"/>
                <a:cs typeface="+mn-lt"/>
              </a:rPr>
              <a:t> подходы могут быть применены к разным типам моделей без значительных изменений</a:t>
            </a:r>
            <a:r>
              <a:rPr lang="en-US" sz="2000" dirty="0">
                <a:ea typeface="+mn-lt"/>
                <a:cs typeface="+mn-lt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ea typeface="+mn-lt"/>
                <a:cs typeface="+mn-lt"/>
              </a:rPr>
              <a:t>Можно разрабатывать алгоритмы для одного типа моделей и практически безболезненно переносить их на другой</a:t>
            </a:r>
            <a:r>
              <a:rPr lang="en-US" sz="2000" dirty="0">
                <a:ea typeface="+mn-lt"/>
                <a:cs typeface="+mn-lt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ea typeface="+mn-lt"/>
                <a:cs typeface="+mn-lt"/>
              </a:rPr>
              <a:t>Алгоритмы генеративного дизайна ИДУЧП требуют меньше данных для идентификации модели, но вместе с тем показывают «общие» закономерности, тогда как модели МО требуют больше данных, но более подробны – у каждого подхода есть свои слабы и сильные стороны</a:t>
            </a:r>
            <a:r>
              <a:rPr lang="en-US" sz="2000" dirty="0">
                <a:ea typeface="+mn-lt"/>
                <a:cs typeface="+mn-lt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ea typeface="+mn-lt"/>
                <a:cs typeface="+mn-lt"/>
              </a:rPr>
              <a:t>Многокритериальная оптимизация обеспечивает дополнительные возможности для параллелизации.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cs typeface="Calibri"/>
            </a:endParaRPr>
          </a:p>
          <a:p>
            <a:endParaRPr lang="en" sz="2400" dirty="0"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en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7080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94471" y="2912170"/>
            <a:ext cx="10272623" cy="1532192"/>
          </a:xfrm>
        </p:spPr>
        <p:txBody>
          <a:bodyPr>
            <a:noAutofit/>
          </a:bodyPr>
          <a:lstStyle/>
          <a:p>
            <a:r>
              <a:rPr lang="ru-RU"/>
              <a:t>Суперкомпьютерная реализация алгоритмов</a:t>
            </a:r>
          </a:p>
        </p:txBody>
      </p:sp>
    </p:spTree>
    <p:extLst>
      <p:ext uri="{BB962C8B-B14F-4D97-AF65-F5344CB8AC3E}">
        <p14:creationId xmlns:p14="http://schemas.microsoft.com/office/powerpoint/2010/main" val="2691047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74BBC76-F80C-48AA-8A99-D95630CAFFDA}"/>
              </a:ext>
            </a:extLst>
          </p:cNvPr>
          <p:cNvSpPr txBox="1">
            <a:spLocks/>
          </p:cNvSpPr>
          <p:nvPr/>
        </p:nvSpPr>
        <p:spPr>
          <a:xfrm>
            <a:off x="178287" y="-81811"/>
            <a:ext cx="10079885" cy="8453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267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>
                <a:ea typeface="+mj-lt"/>
                <a:cs typeface="+mj-lt"/>
              </a:rPr>
              <a:t>Что можно </a:t>
            </a:r>
            <a:r>
              <a:rPr lang="ru-RU" sz="4000" err="1">
                <a:ea typeface="+mj-lt"/>
                <a:cs typeface="+mj-lt"/>
              </a:rPr>
              <a:t>параллелизовать</a:t>
            </a:r>
            <a:r>
              <a:rPr lang="ru-RU" sz="4000">
                <a:ea typeface="+mj-lt"/>
                <a:cs typeface="+mj-lt"/>
              </a:rPr>
              <a:t>?</a:t>
            </a:r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7B5E921-0CC6-489E-8E79-E1BC7846A362}"/>
              </a:ext>
            </a:extLst>
          </p:cNvPr>
          <p:cNvSpPr/>
          <p:nvPr/>
        </p:nvSpPr>
        <p:spPr>
          <a:xfrm>
            <a:off x="132442" y="5720441"/>
            <a:ext cx="5232399" cy="9143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FDC77C-EE74-4745-B357-294E3B2CD4EC}"/>
              </a:ext>
            </a:extLst>
          </p:cNvPr>
          <p:cNvSpPr txBox="1"/>
          <p:nvPr/>
        </p:nvSpPr>
        <p:spPr>
          <a:xfrm>
            <a:off x="11479075" y="6211018"/>
            <a:ext cx="434004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/>
              <a:t>1</a:t>
            </a:r>
            <a:r>
              <a:rPr lang="ru-RU" dirty="0"/>
              <a:t>7</a:t>
            </a:r>
            <a:endParaRPr lang="ru-RU"/>
          </a:p>
        </p:txBody>
      </p:sp>
      <p:pic>
        <p:nvPicPr>
          <p:cNvPr id="7" name="Picture 1289694708">
            <a:extLst>
              <a:ext uri="{FF2B5EF4-FFF2-40B4-BE49-F238E27FC236}">
                <a16:creationId xmlns:a16="http://schemas.microsoft.com/office/drawing/2014/main" id="{4A2290A4-E998-4712-AFE8-5B6ED13630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335" y="4116722"/>
            <a:ext cx="3490595" cy="192659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28AA7F-1A93-4995-8296-4417CB1613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77" y="1089359"/>
            <a:ext cx="4619625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D28B13-4EBA-466F-BDA7-6BD66C369534}"/>
              </a:ext>
            </a:extLst>
          </p:cNvPr>
          <p:cNvSpPr txBox="1"/>
          <p:nvPr/>
        </p:nvSpPr>
        <p:spPr>
          <a:xfrm>
            <a:off x="331036" y="979851"/>
            <a:ext cx="6232726" cy="58785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>
                <a:cs typeface="Calibri"/>
              </a:rPr>
              <a:t>Что можно </a:t>
            </a:r>
            <a:r>
              <a:rPr lang="ru-RU" sz="2000" b="1" dirty="0" err="1">
                <a:cs typeface="Calibri"/>
              </a:rPr>
              <a:t>параллелизовать</a:t>
            </a:r>
            <a:r>
              <a:rPr lang="en-US" sz="2000" b="1" dirty="0">
                <a:cs typeface="Calibri"/>
              </a:rPr>
              <a:t>:</a:t>
            </a:r>
          </a:p>
          <a:p>
            <a:pPr marL="285750" indent="-285750">
              <a:buFont typeface="Arial"/>
              <a:buChar char="•"/>
            </a:pPr>
            <a:r>
              <a:rPr lang="ru-RU" sz="2000" dirty="0">
                <a:cs typeface="Calibri"/>
              </a:rPr>
              <a:t>Вычисление отдельной модели</a:t>
            </a:r>
          </a:p>
          <a:p>
            <a:pPr marL="285750" indent="-285750">
              <a:buFont typeface="Arial"/>
              <a:buChar char="•"/>
            </a:pPr>
            <a:r>
              <a:rPr lang="ru-RU" sz="2000" dirty="0">
                <a:cs typeface="Calibri"/>
              </a:rPr>
              <a:t>Вычисление моделей в составе композитной модели</a:t>
            </a:r>
          </a:p>
          <a:p>
            <a:pPr marL="285750" indent="-285750">
              <a:buFont typeface="Arial"/>
              <a:buChar char="•"/>
            </a:pPr>
            <a:r>
              <a:rPr lang="ru-RU" sz="2000" dirty="0">
                <a:cs typeface="Calibri"/>
              </a:rPr>
              <a:t>Применение операторов к популяции алгоритма оптимизации</a:t>
            </a:r>
          </a:p>
          <a:p>
            <a:pPr marL="285750" indent="-285750">
              <a:buFont typeface="Arial"/>
              <a:buChar char="•"/>
            </a:pPr>
            <a:r>
              <a:rPr lang="ru-RU" sz="2000" dirty="0">
                <a:cs typeface="Calibri"/>
              </a:rPr>
              <a:t>Вычисление приближений функций производительности</a:t>
            </a:r>
          </a:p>
          <a:p>
            <a:r>
              <a:rPr lang="ru-RU" sz="2000" b="1" dirty="0">
                <a:cs typeface="Calibri"/>
              </a:rPr>
              <a:t>Чем можно управлять </a:t>
            </a:r>
            <a:r>
              <a:rPr lang="en-US" sz="2000" b="1" dirty="0">
                <a:cs typeface="Calibri"/>
              </a:rPr>
              <a:t>:</a:t>
            </a:r>
          </a:p>
          <a:p>
            <a:pPr marL="285750" indent="-285750">
              <a:buFont typeface="Arial"/>
              <a:buChar char="•"/>
            </a:pPr>
            <a:r>
              <a:rPr lang="ru-RU" sz="2000" dirty="0">
                <a:cs typeface="Calibri"/>
              </a:rPr>
              <a:t>Выбор моделей для распределённых </a:t>
            </a:r>
            <a:r>
              <a:rPr lang="ru-RU" sz="2000" dirty="0" err="1">
                <a:cs typeface="Calibri"/>
              </a:rPr>
              <a:t>высичлений</a:t>
            </a:r>
            <a:endParaRPr lang="ru-RU" sz="20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ru-RU" sz="2000" dirty="0">
                <a:cs typeface="Calibri"/>
              </a:rPr>
              <a:t>Способ распределения по вычислительным ресурсам</a:t>
            </a:r>
          </a:p>
          <a:p>
            <a:pPr marL="285750" indent="-285750">
              <a:buFont typeface="Arial"/>
              <a:buChar char="•"/>
            </a:pPr>
            <a:r>
              <a:rPr lang="ru-RU" sz="2000" dirty="0">
                <a:cs typeface="Calibri"/>
              </a:rPr>
              <a:t>Вид реализации модели для конкретного вычислительного ресурса</a:t>
            </a:r>
          </a:p>
          <a:p>
            <a:pPr marL="285750" indent="-285750">
              <a:buFont typeface="Arial"/>
              <a:buChar char="•"/>
            </a:pPr>
            <a:r>
              <a:rPr lang="ru-RU" sz="2000" dirty="0">
                <a:cs typeface="Calibri"/>
              </a:rPr>
              <a:t>Способ параллелизации операторов</a:t>
            </a:r>
          </a:p>
          <a:p>
            <a:pPr marL="285750" indent="-285750">
              <a:buFont typeface="Arial"/>
              <a:buChar char="•"/>
            </a:pPr>
            <a:r>
              <a:rPr lang="ru-RU" sz="2000" dirty="0">
                <a:cs typeface="Calibri"/>
              </a:rPr>
              <a:t>Количество доступных ресурсов</a:t>
            </a:r>
          </a:p>
          <a:p>
            <a:pPr marL="285750" indent="-285750">
              <a:buFont typeface="Arial"/>
              <a:buChar char="•"/>
            </a:pPr>
            <a:r>
              <a:rPr lang="ru-RU" sz="2000" dirty="0">
                <a:cs typeface="Calibri"/>
              </a:rPr>
              <a:t>Время доступное для вычисления, обучения модели</a:t>
            </a:r>
          </a:p>
          <a:p>
            <a:pPr marL="285750" indent="-285750">
              <a:buFont typeface="Arial"/>
              <a:buChar char="•"/>
            </a:pP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135D18-1FC3-4094-B210-E62BD11F2886}"/>
              </a:ext>
            </a:extLst>
          </p:cNvPr>
          <p:cNvSpPr txBox="1"/>
          <p:nvPr/>
        </p:nvSpPr>
        <p:spPr>
          <a:xfrm>
            <a:off x="6767577" y="3356200"/>
            <a:ext cx="52261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cs typeface="Calibri"/>
              </a:rPr>
              <a:t>Различные виды типовых архитектур для генеративного дизайна моделей МО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24A971-76FD-456B-8487-BF0D2D290D6E}"/>
              </a:ext>
            </a:extLst>
          </p:cNvPr>
          <p:cNvSpPr txBox="1"/>
          <p:nvPr/>
        </p:nvSpPr>
        <p:spPr>
          <a:xfrm>
            <a:off x="6686966" y="5988509"/>
            <a:ext cx="52261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cs typeface="Calibri"/>
              </a:rPr>
              <a:t>Иллюстрация модели, которая содержит модели для гетерогенной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3006738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74BBC76-F80C-48AA-8A99-D95630CAFFDA}"/>
              </a:ext>
            </a:extLst>
          </p:cNvPr>
          <p:cNvSpPr txBox="1">
            <a:spLocks/>
          </p:cNvSpPr>
          <p:nvPr/>
        </p:nvSpPr>
        <p:spPr>
          <a:xfrm>
            <a:off x="178287" y="-81811"/>
            <a:ext cx="10079885" cy="8453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267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>
                <a:ea typeface="+mj-lt"/>
                <a:cs typeface="+mj-lt"/>
              </a:rPr>
              <a:t>СК реализация генеративного дизайна ИДУЧП</a:t>
            </a:r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E7B5E921-0CC6-489E-8E79-E1BC7846A362}"/>
                  </a:ext>
                </a:extLst>
              </p:cNvPr>
              <p:cNvSpPr/>
              <p:nvPr/>
            </p:nvSpPr>
            <p:spPr>
              <a:xfrm>
                <a:off x="2425969" y="5690173"/>
                <a:ext cx="5232399" cy="914399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>
                    <a:cs typeface="Calibri"/>
                  </a:rPr>
                  <a:t>Прирост в «качестве» решения со временем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Calibri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Calibri"/>
                          </a:rPr>
                          <m:t>par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  <a:cs typeface="Calibri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Calibri"/>
                      </a:rPr>
                      <m:t>t</m:t>
                    </m:r>
                    <m:r>
                      <a:rPr lang="en-US" b="0" i="0" smtClean="0">
                        <a:latin typeface="Cambria Math" panose="02040503050406030204" pitchFamily="18" charset="0"/>
                        <a:cs typeface="Calibri"/>
                      </a:rPr>
                      <m:t>)/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/>
                      </a:rPr>
                      <m:t>)</m:t>
                    </m:r>
                  </m:oMath>
                </a14:m>
                <a:r>
                  <a:rPr lang="ru-RU" dirty="0">
                    <a:cs typeface="Calibri"/>
                  </a:rPr>
                  <a:t>), меньше-лучше</a:t>
                </a:r>
                <a:endParaRPr lang="ru-RU"/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E7B5E921-0CC6-489E-8E79-E1BC7846A3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5969" y="5690173"/>
                <a:ext cx="5232399" cy="9143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1699508444">
            <a:extLst>
              <a:ext uri="{FF2B5EF4-FFF2-40B4-BE49-F238E27FC236}">
                <a16:creationId xmlns:a16="http://schemas.microsoft.com/office/drawing/2014/main" id="{CBA905F3-16FE-473A-9332-8D49149CA4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962" y="883868"/>
            <a:ext cx="4306884" cy="50551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69EAB7-8D2C-455B-B741-54DDBA44D5D5}"/>
              </a:ext>
            </a:extLst>
          </p:cNvPr>
          <p:cNvSpPr txBox="1"/>
          <p:nvPr/>
        </p:nvSpPr>
        <p:spPr>
          <a:xfrm>
            <a:off x="331036" y="979851"/>
            <a:ext cx="6848362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b="1">
                <a:cs typeface="Calibri"/>
              </a:rPr>
              <a:t>Что можно </a:t>
            </a:r>
            <a:r>
              <a:rPr lang="ru-RU" b="1" err="1">
                <a:cs typeface="Calibri"/>
              </a:rPr>
              <a:t>параллелизовать</a:t>
            </a:r>
            <a:r>
              <a:rPr lang="en-US" b="1">
                <a:cs typeface="Calibri"/>
              </a:rPr>
              <a:t>:</a:t>
            </a:r>
            <a:endParaRPr lang="ru-RU" b="1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ru-RU" dirty="0">
                <a:cs typeface="Calibri"/>
              </a:rPr>
              <a:t>Предварительное вычисление «строительных блоков»: производных, порядковых моментов, алгебраических функций</a:t>
            </a:r>
            <a:endParaRPr lang="en-US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ru-RU">
                <a:cs typeface="Calibri"/>
              </a:rPr>
              <a:t>Применение оператора скрещивания, мутации, вычисления функции приспособленности</a:t>
            </a:r>
            <a:endParaRPr lang="ru-RU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ru-RU" dirty="0">
                <a:cs typeface="Calibri"/>
              </a:rPr>
              <a:t>Параллельное получение одной модели</a:t>
            </a:r>
          </a:p>
          <a:p>
            <a:pPr marL="285750" indent="-285750">
              <a:buFont typeface="Arial"/>
              <a:buChar char="•"/>
            </a:pPr>
            <a:r>
              <a:rPr lang="ru-RU" dirty="0">
                <a:cs typeface="Calibri"/>
              </a:rPr>
              <a:t>Параллельное выполнение однокритериальных части многокритериального алгоритма</a:t>
            </a:r>
            <a:endParaRPr lang="ru-RU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22" name="Picture 401860716">
            <a:extLst>
              <a:ext uri="{FF2B5EF4-FFF2-40B4-BE49-F238E27FC236}">
                <a16:creationId xmlns:a16="http://schemas.microsoft.com/office/drawing/2014/main" id="{E5C84C25-ADF6-49DC-82A7-6C754FCD65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" t="9623" r="8150"/>
          <a:stretch/>
        </p:blipFill>
        <p:spPr>
          <a:xfrm>
            <a:off x="3167849" y="3381849"/>
            <a:ext cx="3811509" cy="256530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F27C6F4-7E81-4F60-B10F-B25F20B712C1}"/>
              </a:ext>
            </a:extLst>
          </p:cNvPr>
          <p:cNvSpPr txBox="1"/>
          <p:nvPr/>
        </p:nvSpPr>
        <p:spPr>
          <a:xfrm>
            <a:off x="132442" y="3347193"/>
            <a:ext cx="312680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cs typeface="Calibri"/>
              </a:rPr>
              <a:t>Чем больше данных, тем больше будет виден прирост. Для эпидемиологии довольно трудно собрать количество данных, чтобы увидеть прирост в скорости сходимости на горизонте более чем 30 минут.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93CADC-ED2C-4E04-B3ED-4C1D82AD16F2}"/>
              </a:ext>
            </a:extLst>
          </p:cNvPr>
          <p:cNvSpPr txBox="1"/>
          <p:nvPr/>
        </p:nvSpPr>
        <p:spPr>
          <a:xfrm>
            <a:off x="7047472" y="5878149"/>
            <a:ext cx="50518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cs typeface="Calibri"/>
              </a:rPr>
              <a:t>Пример одной итерации генетического алгоритма на каждом уровне рамкой показаны действия, которые выполняются параллельно.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FDC77C-EE74-4745-B357-294E3B2CD4EC}"/>
              </a:ext>
            </a:extLst>
          </p:cNvPr>
          <p:cNvSpPr txBox="1"/>
          <p:nvPr/>
        </p:nvSpPr>
        <p:spPr>
          <a:xfrm>
            <a:off x="11488408" y="5828874"/>
            <a:ext cx="434004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/>
              <a:t>1</a:t>
            </a:r>
            <a:r>
              <a:rPr lang="ru-RU" dirty="0"/>
              <a:t>8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708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E8A0986-4C37-4888-8A7D-C761DDC3B3A1}"/>
              </a:ext>
            </a:extLst>
          </p:cNvPr>
          <p:cNvSpPr txBox="1">
            <a:spLocks/>
          </p:cNvSpPr>
          <p:nvPr/>
        </p:nvSpPr>
        <p:spPr>
          <a:xfrm>
            <a:off x="178287" y="-81811"/>
            <a:ext cx="10079885" cy="8453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267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>
                <a:ea typeface="+mj-lt"/>
                <a:cs typeface="+mj-lt"/>
              </a:rPr>
              <a:t>Содержание</a:t>
            </a:r>
            <a:endParaRPr lang="ru-RU" sz="4000">
              <a:cs typeface="Calibri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6D274B1-56F5-4880-9155-07CC0A3FD1F9}"/>
              </a:ext>
            </a:extLst>
          </p:cNvPr>
          <p:cNvSpPr/>
          <p:nvPr/>
        </p:nvSpPr>
        <p:spPr>
          <a:xfrm>
            <a:off x="1" y="5433734"/>
            <a:ext cx="4145782" cy="1424265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0CC242-CA26-485A-962B-C89D8BEB131E}"/>
              </a:ext>
            </a:extLst>
          </p:cNvPr>
          <p:cNvSpPr txBox="1"/>
          <p:nvPr/>
        </p:nvSpPr>
        <p:spPr>
          <a:xfrm>
            <a:off x="11479075" y="6211018"/>
            <a:ext cx="434004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dirty="0">
                <a:cs typeface="Calibri"/>
              </a:rPr>
              <a:t>2</a:t>
            </a:r>
            <a:endParaRPr lang="ru-RU"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A7E4B3-4984-4465-93D2-48F934D04463}"/>
              </a:ext>
            </a:extLst>
          </p:cNvPr>
          <p:cNvSpPr txBox="1"/>
          <p:nvPr/>
        </p:nvSpPr>
        <p:spPr>
          <a:xfrm>
            <a:off x="377981" y="966179"/>
            <a:ext cx="972568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ea typeface="+mn-lt"/>
                <a:cs typeface="+mn-lt"/>
              </a:rPr>
              <a:t>Методы генеративного дизайна для математических моделей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ea typeface="+mn-lt"/>
                <a:cs typeface="+mn-lt"/>
              </a:rPr>
              <a:t>Некоторые детали суперкомпьютерной реализации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cs typeface="Calibri"/>
              </a:rPr>
              <a:t>Результаты апробации на данных распространения опасных инфекций</a:t>
            </a:r>
            <a:endParaRPr lang="en-GB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2898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74BBC76-F80C-48AA-8A99-D95630CAFFDA}"/>
              </a:ext>
            </a:extLst>
          </p:cNvPr>
          <p:cNvSpPr txBox="1">
            <a:spLocks/>
          </p:cNvSpPr>
          <p:nvPr/>
        </p:nvSpPr>
        <p:spPr>
          <a:xfrm>
            <a:off x="178287" y="-81811"/>
            <a:ext cx="10079885" cy="8453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267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>
                <a:ea typeface="+mj-lt"/>
                <a:cs typeface="+mj-lt"/>
              </a:rPr>
              <a:t>Эволюционная оптимизация </a:t>
            </a:r>
            <a:r>
              <a:rPr lang="en-GB" sz="4000">
                <a:ea typeface="+mj-lt"/>
                <a:cs typeface="+mj-lt"/>
              </a:rPr>
              <a:t>(</a:t>
            </a:r>
            <a:r>
              <a:rPr lang="ru-RU" sz="4000">
                <a:ea typeface="+mj-lt"/>
                <a:cs typeface="+mj-lt"/>
              </a:rPr>
              <a:t>мутация</a:t>
            </a:r>
            <a:r>
              <a:rPr lang="en-GB" sz="4000">
                <a:ea typeface="+mj-lt"/>
                <a:cs typeface="+mj-lt"/>
              </a:rPr>
              <a:t>)</a:t>
            </a:r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7B5E921-0CC6-489E-8E79-E1BC7846A362}"/>
              </a:ext>
            </a:extLst>
          </p:cNvPr>
          <p:cNvSpPr/>
          <p:nvPr/>
        </p:nvSpPr>
        <p:spPr>
          <a:xfrm>
            <a:off x="132442" y="5720441"/>
            <a:ext cx="5232399" cy="9143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FDC77C-EE74-4745-B357-294E3B2CD4EC}"/>
              </a:ext>
            </a:extLst>
          </p:cNvPr>
          <p:cNvSpPr txBox="1"/>
          <p:nvPr/>
        </p:nvSpPr>
        <p:spPr>
          <a:xfrm>
            <a:off x="11479075" y="6211018"/>
            <a:ext cx="434004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dirty="0"/>
              <a:t>19</a:t>
            </a:r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F9E9FA2-946B-446B-920C-9B7217A2C5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511" y="763577"/>
            <a:ext cx="6495477" cy="292030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9913107-4AE6-4C5B-8CAE-A2E64F3730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15" r="6013" b="3798"/>
          <a:stretch/>
        </p:blipFill>
        <p:spPr>
          <a:xfrm>
            <a:off x="420342" y="3429000"/>
            <a:ext cx="4655218" cy="31197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EDEEEF-6993-45DB-8CD1-37D26DF46465}"/>
              </a:ext>
            </a:extLst>
          </p:cNvPr>
          <p:cNvSpPr txBox="1"/>
          <p:nvPr/>
        </p:nvSpPr>
        <p:spPr>
          <a:xfrm>
            <a:off x="37937" y="823933"/>
            <a:ext cx="576092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cs typeface="Calibri"/>
              </a:rPr>
              <a:t>В чём отличие моделей МО от классических</a:t>
            </a:r>
            <a:r>
              <a:rPr lang="en-US" b="1" dirty="0">
                <a:cs typeface="Calibri"/>
              </a:rPr>
              <a:t>:</a:t>
            </a:r>
            <a:endParaRPr lang="ru-RU" b="1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ru-RU" dirty="0">
                <a:cs typeface="Calibri"/>
              </a:rPr>
              <a:t>Можно (нужно) учитывать производительной данной реализации на данном вычислительном узле</a:t>
            </a:r>
          </a:p>
          <a:p>
            <a:pPr marL="285750" indent="-285750">
              <a:buFont typeface="Arial"/>
              <a:buChar char="•"/>
            </a:pPr>
            <a:r>
              <a:rPr lang="ru-RU" dirty="0">
                <a:cs typeface="Calibri"/>
              </a:rPr>
              <a:t>Модели различаются по назначению: обработка данных, регрессия и т.д.</a:t>
            </a:r>
          </a:p>
          <a:p>
            <a:pPr marL="285750" indent="-285750">
              <a:buFont typeface="Arial"/>
              <a:buChar char="•"/>
            </a:pPr>
            <a:r>
              <a:rPr lang="ru-RU" dirty="0">
                <a:cs typeface="Calibri"/>
              </a:rPr>
              <a:t>В разных задачах «качество» модели нужно измерять по разному</a:t>
            </a:r>
          </a:p>
          <a:p>
            <a:pPr marL="285750" indent="-285750">
              <a:buFont typeface="Arial"/>
              <a:buChar char="•"/>
            </a:pPr>
            <a:r>
              <a:rPr lang="ru-RU" dirty="0">
                <a:cs typeface="Calibri"/>
              </a:rPr>
              <a:t>Каждую модель нужно </a:t>
            </a:r>
            <a:r>
              <a:rPr lang="ru-RU" dirty="0" err="1">
                <a:cs typeface="Calibri"/>
              </a:rPr>
              <a:t>дообучать</a:t>
            </a:r>
            <a:r>
              <a:rPr lang="ru-RU" dirty="0">
                <a:cs typeface="Calibri"/>
              </a:rPr>
              <a:t> на конкретном наборе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EABA25-0638-4215-A62F-C428542ED6DD}"/>
              </a:ext>
            </a:extLst>
          </p:cNvPr>
          <p:cNvSpPr txBox="1"/>
          <p:nvPr/>
        </p:nvSpPr>
        <p:spPr>
          <a:xfrm>
            <a:off x="5364841" y="3823809"/>
            <a:ext cx="630507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cs typeface="Calibri"/>
              </a:rPr>
              <a:t>Учёт большинства из этих факторов ведёт к значительному приросту скорости генеративного дизайна моделей.</a:t>
            </a:r>
          </a:p>
          <a:p>
            <a:r>
              <a:rPr lang="ru-RU" dirty="0">
                <a:cs typeface="Calibri"/>
              </a:rPr>
              <a:t>На рисунке показано время вычисления тестового сценария на рабочем компьютере и на распределённой вычислительной среде – </a:t>
            </a:r>
            <a:r>
              <a:rPr lang="en-US" dirty="0">
                <a:cs typeface="Calibri"/>
              </a:rPr>
              <a:t>GPU </a:t>
            </a:r>
            <a:r>
              <a:rPr lang="ru-RU" dirty="0">
                <a:cs typeface="Calibri"/>
              </a:rPr>
              <a:t>сервере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3C29F4-F7C9-430E-840B-DD84430A9843}"/>
              </a:ext>
            </a:extLst>
          </p:cNvPr>
          <p:cNvSpPr txBox="1"/>
          <p:nvPr/>
        </p:nvSpPr>
        <p:spPr>
          <a:xfrm>
            <a:off x="5363459" y="5432912"/>
            <a:ext cx="61156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cs typeface="Calibri"/>
              </a:rPr>
              <a:t>Время вычисления </a:t>
            </a:r>
            <a:r>
              <a:rPr lang="en-US" dirty="0">
                <a:cs typeface="Calibri"/>
              </a:rPr>
              <a:t>n </a:t>
            </a:r>
            <a:r>
              <a:rPr lang="ru-RU" dirty="0">
                <a:cs typeface="Calibri"/>
              </a:rPr>
              <a:t>итераций алгоритма на стационарном компьютере (синий) и распределённой среде (оранжевый)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5170697F-82E6-4BEA-B348-5B9CB07D6144}"/>
              </a:ext>
            </a:extLst>
          </p:cNvPr>
          <p:cNvCxnSpPr>
            <a:cxnSpLocks/>
            <a:stCxn id="12" idx="1"/>
            <a:endCxn id="8" idx="3"/>
          </p:cNvCxnSpPr>
          <p:nvPr/>
        </p:nvCxnSpPr>
        <p:spPr>
          <a:xfrm flipH="1" flipV="1">
            <a:off x="5075560" y="4988852"/>
            <a:ext cx="287899" cy="7672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352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74BBC76-F80C-48AA-8A99-D95630CAFFDA}"/>
              </a:ext>
            </a:extLst>
          </p:cNvPr>
          <p:cNvSpPr txBox="1">
            <a:spLocks/>
          </p:cNvSpPr>
          <p:nvPr/>
        </p:nvSpPr>
        <p:spPr>
          <a:xfrm>
            <a:off x="178287" y="-81811"/>
            <a:ext cx="10079885" cy="8453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267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ea typeface="+mj-lt"/>
                <a:cs typeface="+mj-lt"/>
              </a:rPr>
              <a:t>Выводы (СК реализация)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7B5E921-0CC6-489E-8E79-E1BC7846A362}"/>
              </a:ext>
            </a:extLst>
          </p:cNvPr>
          <p:cNvSpPr/>
          <p:nvPr/>
        </p:nvSpPr>
        <p:spPr>
          <a:xfrm>
            <a:off x="132442" y="5720441"/>
            <a:ext cx="5232399" cy="9143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FDC77C-EE74-4745-B357-294E3B2CD4EC}"/>
              </a:ext>
            </a:extLst>
          </p:cNvPr>
          <p:cNvSpPr txBox="1"/>
          <p:nvPr/>
        </p:nvSpPr>
        <p:spPr>
          <a:xfrm>
            <a:off x="11479075" y="6211018"/>
            <a:ext cx="434004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dirty="0"/>
              <a:t>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D4EB27-0978-4A58-A721-9F9254894FF6}"/>
              </a:ext>
            </a:extLst>
          </p:cNvPr>
          <p:cNvSpPr txBox="1"/>
          <p:nvPr/>
        </p:nvSpPr>
        <p:spPr>
          <a:xfrm>
            <a:off x="178287" y="868645"/>
            <a:ext cx="97732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СК реализация: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использование алгоритмов учёта инфраструктуры и оценок производительности позволяет достигнуть прироста скорости получения генеративной композитной модели до двух раз, при этом не повышая расхода оперативной памяти</a:t>
            </a:r>
            <a:r>
              <a:rPr lang="en-US" sz="2400" dirty="0"/>
              <a:t>;</a:t>
            </a:r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Наибольший прирост достигается при использовании моделей сконфигурированных под данную инфраструктуру и при оценках производительности полученных для данной вычислительной среды. Наибольший вклад при этом вносят специально сконфигурированные модели.</a:t>
            </a:r>
          </a:p>
        </p:txBody>
      </p:sp>
    </p:spTree>
    <p:extLst>
      <p:ext uri="{BB962C8B-B14F-4D97-AF65-F5344CB8AC3E}">
        <p14:creationId xmlns:p14="http://schemas.microsoft.com/office/powerpoint/2010/main" val="2385860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94471" y="2912170"/>
            <a:ext cx="10272623" cy="1532192"/>
          </a:xfrm>
        </p:spPr>
        <p:txBody>
          <a:bodyPr>
            <a:noAutofit/>
          </a:bodyPr>
          <a:lstStyle/>
          <a:p>
            <a:r>
              <a:rPr lang="ru-RU"/>
              <a:t>Модели распространения опасных инфекций</a:t>
            </a:r>
          </a:p>
        </p:txBody>
      </p:sp>
    </p:spTree>
    <p:extLst>
      <p:ext uri="{BB962C8B-B14F-4D97-AF65-F5344CB8AC3E}">
        <p14:creationId xmlns:p14="http://schemas.microsoft.com/office/powerpoint/2010/main" val="4017306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196180E-B5A1-49CC-973F-8E5DE9DC559F}"/>
              </a:ext>
            </a:extLst>
          </p:cNvPr>
          <p:cNvSpPr/>
          <p:nvPr/>
        </p:nvSpPr>
        <p:spPr>
          <a:xfrm>
            <a:off x="1" y="5433734"/>
            <a:ext cx="4145782" cy="1424265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E9BBF4E-A630-4568-8E4E-493EAE7111F5}"/>
              </a:ext>
            </a:extLst>
          </p:cNvPr>
          <p:cNvSpPr txBox="1">
            <a:spLocks/>
          </p:cNvSpPr>
          <p:nvPr/>
        </p:nvSpPr>
        <p:spPr>
          <a:xfrm>
            <a:off x="178287" y="-81811"/>
            <a:ext cx="10079885" cy="8453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267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>
                <a:ea typeface="+mj-lt"/>
                <a:cs typeface="+mj-lt"/>
              </a:rPr>
              <a:t>Модели эпидемиологии в дифференциальных уравнениях</a:t>
            </a:r>
            <a:endParaRPr lang="ru-RU" sz="4000">
              <a:cs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D18624-F6DB-4101-9674-EBCAA713C529}"/>
              </a:ext>
            </a:extLst>
          </p:cNvPr>
          <p:cNvSpPr txBox="1"/>
          <p:nvPr/>
        </p:nvSpPr>
        <p:spPr>
          <a:xfrm>
            <a:off x="11479075" y="6211018"/>
            <a:ext cx="434004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dirty="0"/>
              <a:t>22</a:t>
            </a:r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3B7B75-A28F-4E40-99CC-D6FE06147092}"/>
                  </a:ext>
                </a:extLst>
              </p:cNvPr>
              <p:cNvSpPr txBox="1"/>
              <p:nvPr/>
            </p:nvSpPr>
            <p:spPr>
              <a:xfrm>
                <a:off x="4893726" y="921447"/>
                <a:ext cx="1301510" cy="12485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𝑑𝑆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𝑆𝐼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𝑑𝐼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𝑆𝐼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63B7B75-A28F-4E40-99CC-D6FE061470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726" y="921447"/>
                <a:ext cx="1301510" cy="12485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E74C74D-7081-4092-AEB8-CA77DA2F057A}"/>
                  </a:ext>
                </a:extLst>
              </p:cNvPr>
              <p:cNvSpPr txBox="1"/>
              <p:nvPr/>
            </p:nvSpPr>
            <p:spPr>
              <a:xfrm>
                <a:off x="4893726" y="2324231"/>
                <a:ext cx="1556773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E74C74D-7081-4092-AEB8-CA77DA2F0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726" y="2324231"/>
                <a:ext cx="1556773" cy="5259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FE6C974-F07B-4F5E-A64B-767EFD1D8914}"/>
                  </a:ext>
                </a:extLst>
              </p:cNvPr>
              <p:cNvSpPr txBox="1"/>
              <p:nvPr/>
            </p:nvSpPr>
            <p:spPr>
              <a:xfrm>
                <a:off x="4893726" y="3004381"/>
                <a:ext cx="3934026" cy="6455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FE6C974-F07B-4F5E-A64B-767EFD1D89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3726" y="3004381"/>
                <a:ext cx="3934026" cy="6455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CB60ECE-48B3-4CD6-8253-9DB018532074}"/>
                  </a:ext>
                </a:extLst>
              </p:cNvPr>
              <p:cNvSpPr txBox="1"/>
              <p:nvPr/>
            </p:nvSpPr>
            <p:spPr>
              <a:xfrm>
                <a:off x="4864585" y="3854351"/>
                <a:ext cx="6937477" cy="6455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Ω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ru-RU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CB60ECE-48B3-4CD6-8253-9DB018532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4585" y="3854351"/>
                <a:ext cx="6937477" cy="6455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C7040AB2-C694-4413-8ACD-E45E2D2C7ACC}"/>
              </a:ext>
            </a:extLst>
          </p:cNvPr>
          <p:cNvSpPr txBox="1"/>
          <p:nvPr/>
        </p:nvSpPr>
        <p:spPr>
          <a:xfrm>
            <a:off x="383550" y="1227908"/>
            <a:ext cx="37496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err="1">
                <a:cs typeface="Calibri"/>
              </a:rPr>
              <a:t>Классическиая</a:t>
            </a:r>
            <a:r>
              <a:rPr lang="ru-RU" b="1" dirty="0">
                <a:cs typeface="Calibri"/>
              </a:rPr>
              <a:t> модель </a:t>
            </a:r>
            <a:r>
              <a:rPr lang="en-US" b="1" dirty="0">
                <a:cs typeface="Calibri"/>
              </a:rPr>
              <a:t>SI </a:t>
            </a:r>
            <a:r>
              <a:rPr lang="ru-RU" b="1" dirty="0">
                <a:cs typeface="Calibri"/>
              </a:rPr>
              <a:t>(хищник-жертва)</a:t>
            </a:r>
            <a:endParaRPr lang="ru-RU" dirty="0"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7CE714-7839-458E-8CFB-E1F8659775B4}"/>
              </a:ext>
            </a:extLst>
          </p:cNvPr>
          <p:cNvSpPr txBox="1"/>
          <p:nvPr/>
        </p:nvSpPr>
        <p:spPr>
          <a:xfrm>
            <a:off x="383550" y="2397219"/>
            <a:ext cx="57609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cs typeface="Calibri"/>
              </a:rPr>
              <a:t>Она же, но в виде одного ОДУ</a:t>
            </a:r>
            <a:endParaRPr lang="ru-RU" dirty="0"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BB199A-900E-41C0-AD58-567BEDE4173D}"/>
              </a:ext>
            </a:extLst>
          </p:cNvPr>
          <p:cNvSpPr txBox="1"/>
          <p:nvPr/>
        </p:nvSpPr>
        <p:spPr>
          <a:xfrm>
            <a:off x="383550" y="3004381"/>
            <a:ext cx="45101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cs typeface="Calibri"/>
              </a:rPr>
              <a:t>ИДУЧП для учёта пространственного распределения</a:t>
            </a:r>
            <a:endParaRPr lang="ru-RU" dirty="0"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D8B68A-0BD7-471B-9BCB-BFEF1A626455}"/>
              </a:ext>
            </a:extLst>
          </p:cNvPr>
          <p:cNvSpPr txBox="1"/>
          <p:nvPr/>
        </p:nvSpPr>
        <p:spPr>
          <a:xfrm>
            <a:off x="389938" y="3853581"/>
            <a:ext cx="45101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cs typeface="Calibri"/>
              </a:rPr>
              <a:t>ИДУЧП для учёта пространственного </a:t>
            </a:r>
            <a:r>
              <a:rPr lang="ru-RU" b="1" dirty="0" err="1">
                <a:cs typeface="Calibri"/>
              </a:rPr>
              <a:t>распределения+перемещений</a:t>
            </a:r>
            <a:endParaRPr lang="ru-RU" dirty="0">
              <a:cs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AA12043-40D1-42C5-8AF4-19A1BF3E793B}"/>
                  </a:ext>
                </a:extLst>
              </p:cNvPr>
              <p:cNvSpPr txBox="1"/>
              <p:nvPr/>
            </p:nvSpPr>
            <p:spPr>
              <a:xfrm>
                <a:off x="7276724" y="1031871"/>
                <a:ext cx="4202351" cy="1477328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ru-RU" dirty="0"/>
                  <a:t> –особи подверженные заболеванию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– </a:t>
                </a:r>
                <a:r>
                  <a:rPr lang="ru-RU" dirty="0"/>
                  <a:t>инфицированные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 – </a:t>
                </a:r>
                <a:r>
                  <a:rPr lang="ru-RU" dirty="0"/>
                  <a:t>параметр распространения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– </a:t>
                </a:r>
                <a:r>
                  <a:rPr lang="ru-RU" dirty="0"/>
                  <a:t>популяция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– </a:t>
                </a:r>
                <a:r>
                  <a:rPr lang="ru-RU" dirty="0"/>
                  <a:t>функция перемещения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AA12043-40D1-42C5-8AF4-19A1BF3E79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6724" y="1031871"/>
                <a:ext cx="4202351" cy="1477328"/>
              </a:xfrm>
              <a:prstGeom prst="rect">
                <a:avLst/>
              </a:prstGeom>
              <a:blipFill>
                <a:blip r:embed="rId7"/>
                <a:stretch>
                  <a:fillRect l="-289" t="-1633" b="-4898"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2EF71C11-63FB-4E04-9128-753E9E801DA8}"/>
              </a:ext>
            </a:extLst>
          </p:cNvPr>
          <p:cNvSpPr txBox="1"/>
          <p:nvPr/>
        </p:nvSpPr>
        <p:spPr>
          <a:xfrm>
            <a:off x="9234535" y="4836355"/>
            <a:ext cx="28488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Medlock J.,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Kot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M. Spreading disease: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integro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-differential equations old and new //Mathematical biosciences. – 2003. – Т. 184. – №. 2. – С. 201-222.</a:t>
            </a:r>
            <a:endParaRPr lang="ru-RU" sz="1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9400CE5-7A59-4C5C-86B8-DCF793DAAABF}"/>
                  </a:ext>
                </a:extLst>
              </p:cNvPr>
              <p:cNvSpPr txBox="1"/>
              <p:nvPr/>
            </p:nvSpPr>
            <p:spPr>
              <a:xfrm>
                <a:off x="383550" y="4679653"/>
                <a:ext cx="4411301" cy="18158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400" dirty="0">
                    <a:solidFill>
                      <a:srgbClr val="222222"/>
                    </a:solidFill>
                    <a:latin typeface="Arial" panose="020B0604020202020204" pitchFamily="34" charset="0"/>
                  </a:rPr>
                  <a:t>Проблемы:</a:t>
                </a:r>
                <a:endParaRPr lang="en-US" sz="1400" dirty="0">
                  <a:solidFill>
                    <a:srgbClr val="222222"/>
                  </a:solidFill>
                  <a:latin typeface="Arial" panose="020B0604020202020204" pitchFamily="34" charset="0"/>
                </a:endParaRPr>
              </a:p>
              <a:p>
                <a:pPr marL="285750" indent="-285750">
                  <a:buFontTx/>
                  <a:buChar char="-"/>
                </a:pPr>
                <a:r>
                  <a:rPr lang="ru-RU" sz="1400" dirty="0">
                    <a:solidFill>
                      <a:srgbClr val="222222"/>
                    </a:solidFill>
                    <a:latin typeface="Arial" panose="020B0604020202020204" pitchFamily="34" charset="0"/>
                  </a:rPr>
                  <a:t>в эпидемиологии редко удаётся получить пространственное распределение в рамках одного города</a:t>
                </a:r>
              </a:p>
              <a:p>
                <a:pPr marL="285750" indent="-285750">
                  <a:buFontTx/>
                  <a:buChar char="-"/>
                </a:pPr>
                <a:r>
                  <a:rPr lang="ru-RU" sz="1400" dirty="0">
                    <a:solidFill>
                      <a:srgbClr val="222222"/>
                    </a:solidFill>
                    <a:latin typeface="Arial" panose="020B0604020202020204" pitchFamily="34" charset="0"/>
                  </a:rPr>
                  <a:t>для более сложных моделей требуются данные по большему числу характеристик популяции (например, </a:t>
                </a:r>
                <a:r>
                  <a:rPr lang="en-US" sz="1400" dirty="0">
                    <a:solidFill>
                      <a:srgbClr val="222222"/>
                    </a:solidFill>
                    <a:latin typeface="Arial" panose="020B0604020202020204" pitchFamily="34" charset="0"/>
                  </a:rPr>
                  <a:t>SEIR – </a:t>
                </a:r>
                <a:r>
                  <a:rPr lang="ru-RU" sz="1400" dirty="0">
                    <a:solidFill>
                      <a:srgbClr val="222222"/>
                    </a:solidFill>
                    <a:latin typeface="Arial" panose="020B0604020202020204" pitchFamily="34" charset="0"/>
                  </a:rPr>
                  <a:t>контактные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222222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1400" dirty="0">
                    <a:solidFill>
                      <a:srgbClr val="222222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ru-RU" sz="1400" dirty="0">
                    <a:solidFill>
                      <a:srgbClr val="222222"/>
                    </a:solidFill>
                    <a:latin typeface="Arial" panose="020B0604020202020204" pitchFamily="34" charset="0"/>
                  </a:rPr>
                  <a:t>и выздоровевшие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222222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ru-RU" sz="1400" dirty="0">
                    <a:solidFill>
                      <a:srgbClr val="222222"/>
                    </a:solidFill>
                    <a:latin typeface="Arial" panose="020B0604020202020204" pitchFamily="34" charset="0"/>
                  </a:rPr>
                  <a:t>)</a:t>
                </a:r>
                <a:endParaRPr lang="ru-RU" sz="14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9400CE5-7A59-4C5C-86B8-DCF793DAAA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50" y="4679653"/>
                <a:ext cx="4411301" cy="1815882"/>
              </a:xfrm>
              <a:prstGeom prst="rect">
                <a:avLst/>
              </a:prstGeom>
              <a:blipFill>
                <a:blip r:embed="rId8"/>
                <a:stretch>
                  <a:fillRect l="-414" t="-671" b="-23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886544F3-3844-4198-9CC1-95909A2F9724}"/>
              </a:ext>
            </a:extLst>
          </p:cNvPr>
          <p:cNvSpPr txBox="1"/>
          <p:nvPr/>
        </p:nvSpPr>
        <p:spPr>
          <a:xfrm>
            <a:off x="4864585" y="4702781"/>
            <a:ext cx="441130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</a:rPr>
              <a:t>Решения:</a:t>
            </a:r>
            <a:endParaRPr lang="en-US" sz="1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</a:rPr>
              <a:t>подбор синтетических распределений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rgbClr val="222222"/>
                </a:solidFill>
                <a:latin typeface="Arial" panose="020B0604020202020204" pitchFamily="34" charset="0"/>
              </a:rPr>
              <a:t>симуляторы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057309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196180E-B5A1-49CC-973F-8E5DE9DC559F}"/>
              </a:ext>
            </a:extLst>
          </p:cNvPr>
          <p:cNvSpPr/>
          <p:nvPr/>
        </p:nvSpPr>
        <p:spPr>
          <a:xfrm>
            <a:off x="1" y="5433734"/>
            <a:ext cx="4145782" cy="1424265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E9BBF4E-A630-4568-8E4E-493EAE7111F5}"/>
              </a:ext>
            </a:extLst>
          </p:cNvPr>
          <p:cNvSpPr txBox="1">
            <a:spLocks/>
          </p:cNvSpPr>
          <p:nvPr/>
        </p:nvSpPr>
        <p:spPr>
          <a:xfrm>
            <a:off x="178287" y="-81811"/>
            <a:ext cx="10079885" cy="8453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267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>
                <a:ea typeface="+mj-lt"/>
                <a:cs typeface="+mj-lt"/>
              </a:rPr>
              <a:t>Модели эпидемиологии в </a:t>
            </a:r>
            <a:r>
              <a:rPr lang="ru-RU" sz="4000" dirty="0">
                <a:ea typeface="+mj-lt"/>
                <a:cs typeface="+mj-lt"/>
              </a:rPr>
              <a:t>целом</a:t>
            </a:r>
            <a:endParaRPr lang="ru-RU" sz="4000">
              <a:cs typeface="Calibri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AFEF25F-CC4D-47CC-AC2D-EA76407985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415" y="1094524"/>
            <a:ext cx="3034608" cy="302167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114B66E-98F0-4A0D-A283-1D82EC3D2F61}"/>
              </a:ext>
            </a:extLst>
          </p:cNvPr>
          <p:cNvSpPr txBox="1"/>
          <p:nvPr/>
        </p:nvSpPr>
        <p:spPr>
          <a:xfrm>
            <a:off x="409129" y="843677"/>
            <a:ext cx="7539814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cs typeface="Calibri"/>
              </a:rPr>
              <a:t>Математические модели</a:t>
            </a:r>
            <a:r>
              <a:rPr lang="en-US" sz="2000" b="1" dirty="0">
                <a:cs typeface="Calibri"/>
              </a:rPr>
              <a:t>:</a:t>
            </a:r>
            <a:endParaRPr lang="ru-RU" sz="2000" b="1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ru-RU" sz="2000" dirty="0">
                <a:cs typeface="Calibri"/>
              </a:rPr>
              <a:t>Нужно малое количество данных</a:t>
            </a:r>
          </a:p>
          <a:p>
            <a:pPr marL="285750" indent="-285750">
              <a:buFont typeface="Arial"/>
              <a:buChar char="•"/>
            </a:pPr>
            <a:r>
              <a:rPr lang="ru-RU" sz="2000" dirty="0">
                <a:cs typeface="Calibri"/>
              </a:rPr>
              <a:t>На уровне стран и городов можно не учитывать пространственное распределение</a:t>
            </a:r>
          </a:p>
          <a:p>
            <a:pPr marL="285750" indent="-285750">
              <a:buFont typeface="Arial"/>
              <a:buChar char="•"/>
            </a:pPr>
            <a:r>
              <a:rPr lang="ru-RU" sz="2000" dirty="0">
                <a:cs typeface="Calibri"/>
              </a:rPr>
              <a:t>Можно сравнивать распространение эпидемии между городами и странами по коэффициентам при итоговых моделях</a:t>
            </a:r>
          </a:p>
          <a:p>
            <a:pPr marL="285750" indent="-285750">
              <a:buFont typeface="Arial"/>
              <a:buChar char="•"/>
            </a:pPr>
            <a:r>
              <a:rPr lang="ru-RU" sz="2000" dirty="0">
                <a:cs typeface="Calibri"/>
              </a:rPr>
              <a:t>Требуется учёт пространственного распределения на более детальных масштабах</a:t>
            </a:r>
          </a:p>
          <a:p>
            <a:r>
              <a:rPr lang="ru-RU" sz="2000" b="1" dirty="0">
                <a:cs typeface="Calibri"/>
              </a:rPr>
              <a:t>Композитные модели МО</a:t>
            </a:r>
            <a:r>
              <a:rPr lang="en-US" sz="2000" b="1" dirty="0">
                <a:cs typeface="Calibri"/>
              </a:rPr>
              <a:t>:</a:t>
            </a:r>
            <a:endParaRPr lang="ru-RU" sz="2000" b="1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ru-RU" sz="2000" dirty="0">
                <a:cs typeface="Calibri"/>
              </a:rPr>
              <a:t>Нужно большее количество данных</a:t>
            </a:r>
          </a:p>
          <a:p>
            <a:pPr marL="285750" indent="-285750">
              <a:buFont typeface="Arial"/>
              <a:buChar char="•"/>
            </a:pPr>
            <a:r>
              <a:rPr lang="ru-RU" sz="2000" dirty="0">
                <a:cs typeface="Calibri"/>
              </a:rPr>
              <a:t>Можно не задаваться априорным видом распределения</a:t>
            </a:r>
          </a:p>
          <a:p>
            <a:pPr marL="285750" indent="-285750">
              <a:buFont typeface="Arial"/>
              <a:buChar char="•"/>
            </a:pPr>
            <a:r>
              <a:rPr lang="ru-RU" sz="2000" dirty="0">
                <a:cs typeface="Calibri"/>
              </a:rPr>
              <a:t>Могут помочь в создании симулятора и синтетических данных</a:t>
            </a:r>
          </a:p>
          <a:p>
            <a:endParaRPr lang="ru-RU" dirty="0">
              <a:cs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D18624-F6DB-4101-9674-EBCAA713C529}"/>
              </a:ext>
            </a:extLst>
          </p:cNvPr>
          <p:cNvSpPr txBox="1"/>
          <p:nvPr/>
        </p:nvSpPr>
        <p:spPr>
          <a:xfrm>
            <a:off x="11479075" y="6211018"/>
            <a:ext cx="434004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dirty="0"/>
              <a:t>23</a:t>
            </a:r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E8EAC7B-E69F-4329-90DA-8CBDD341CD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1959" y="4200807"/>
            <a:ext cx="4585545" cy="289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795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196180E-B5A1-49CC-973F-8E5DE9DC559F}"/>
              </a:ext>
            </a:extLst>
          </p:cNvPr>
          <p:cNvSpPr/>
          <p:nvPr/>
        </p:nvSpPr>
        <p:spPr>
          <a:xfrm>
            <a:off x="1" y="5433734"/>
            <a:ext cx="4145782" cy="1424265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E9BBF4E-A630-4568-8E4E-493EAE7111F5}"/>
              </a:ext>
            </a:extLst>
          </p:cNvPr>
          <p:cNvSpPr txBox="1">
            <a:spLocks/>
          </p:cNvSpPr>
          <p:nvPr/>
        </p:nvSpPr>
        <p:spPr>
          <a:xfrm>
            <a:off x="178287" y="-81811"/>
            <a:ext cx="10079885" cy="8453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267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>
                <a:ea typeface="+mj-lt"/>
                <a:cs typeface="+mj-lt"/>
              </a:rPr>
              <a:t>Модели эпидемиологии </a:t>
            </a:r>
            <a:r>
              <a:rPr lang="ru-RU" sz="4000" dirty="0">
                <a:ea typeface="+mj-lt"/>
                <a:cs typeface="+mj-lt"/>
              </a:rPr>
              <a:t>(ДУ, результаты)</a:t>
            </a:r>
            <a:endParaRPr lang="ru-RU" sz="4000">
              <a:cs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D18624-F6DB-4101-9674-EBCAA713C529}"/>
              </a:ext>
            </a:extLst>
          </p:cNvPr>
          <p:cNvSpPr txBox="1"/>
          <p:nvPr/>
        </p:nvSpPr>
        <p:spPr>
          <a:xfrm>
            <a:off x="11479075" y="6211018"/>
            <a:ext cx="434004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dirty="0"/>
              <a:t>24</a:t>
            </a:r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CAD4477-6983-455D-BEF3-A100CD349C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713" y="838629"/>
            <a:ext cx="5224145" cy="261556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DECF4FE-AEDE-44D2-91D1-1FA2A37B25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1668" y="3429000"/>
            <a:ext cx="4492175" cy="2733624"/>
          </a:xfrm>
          <a:prstGeom prst="rect">
            <a:avLst/>
          </a:prstGeom>
        </p:spPr>
      </p:pic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E33B0B04-AC15-4338-8134-C1A1B40DEE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68454"/>
              </p:ext>
            </p:extLst>
          </p:nvPr>
        </p:nvGraphicFramePr>
        <p:xfrm>
          <a:off x="9358169" y="5043209"/>
          <a:ext cx="14160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6" imgW="1415654" imgH="389926" progId="Equation.DSMT4">
                  <p:embed/>
                </p:oleObj>
              </mc:Choice>
              <mc:Fallback>
                <p:oleObj name="Equation" r:id="rId6" imgW="1415654" imgH="389926" progId="Equation.DSMT4">
                  <p:embed/>
                  <p:pic>
                    <p:nvPicPr>
                      <p:cNvPr id="2" name="Объект 1">
                        <a:extLst>
                          <a:ext uri="{FF2B5EF4-FFF2-40B4-BE49-F238E27FC236}">
                            <a16:creationId xmlns:a16="http://schemas.microsoft.com/office/drawing/2014/main" id="{E33B0B04-AC15-4338-8134-C1A1B40DEE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358169" y="5043209"/>
                        <a:ext cx="1416050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FF8CA55-AB10-4388-8D32-463ACB530CD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73" y="846173"/>
            <a:ext cx="4871720" cy="254317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0816D89-6B05-481B-9BCB-9E01DF916C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7458" y="3389348"/>
            <a:ext cx="4781550" cy="2511425"/>
          </a:xfrm>
          <a:prstGeom prst="rect">
            <a:avLst/>
          </a:prstGeom>
        </p:spPr>
      </p:pic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5C953328-FFE3-4CAF-BC2F-DBD03415C1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921069"/>
              </p:ext>
            </p:extLst>
          </p:nvPr>
        </p:nvGraphicFramePr>
        <p:xfrm>
          <a:off x="3938712" y="4942265"/>
          <a:ext cx="1130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10" imgW="1130040" imgH="393480" progId="Equation.DSMT4">
                  <p:embed/>
                </p:oleObj>
              </mc:Choice>
              <mc:Fallback>
                <p:oleObj name="Equation" r:id="rId10" imgW="1130040" imgH="393480" progId="Equation.DSMT4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5C953328-FFE3-4CAF-BC2F-DBD03415C1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938712" y="4942265"/>
                        <a:ext cx="11303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1616ABA4-8921-4251-BA5C-15C4A8DAF007}"/>
              </a:ext>
            </a:extLst>
          </p:cNvPr>
          <p:cNvSpPr txBox="1"/>
          <p:nvPr/>
        </p:nvSpPr>
        <p:spPr>
          <a:xfrm>
            <a:off x="1261714" y="606191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cs typeface="Calibri"/>
              </a:rPr>
              <a:t>Начало распространения </a:t>
            </a:r>
            <a:r>
              <a:rPr lang="en-US" dirty="0">
                <a:cs typeface="Calibri"/>
              </a:rPr>
              <a:t>COVID-19</a:t>
            </a:r>
            <a:endParaRPr lang="ru-RU" dirty="0">
              <a:cs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2CAFFE-DAF4-4C9B-89DD-80DF09B6C12F}"/>
              </a:ext>
            </a:extLst>
          </p:cNvPr>
          <p:cNvSpPr txBox="1"/>
          <p:nvPr/>
        </p:nvSpPr>
        <p:spPr>
          <a:xfrm>
            <a:off x="7280758" y="606191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cs typeface="Calibri"/>
              </a:rPr>
              <a:t>Начало распространения гриппа</a:t>
            </a:r>
          </a:p>
        </p:txBody>
      </p:sp>
    </p:spTree>
    <p:extLst>
      <p:ext uri="{BB962C8B-B14F-4D97-AF65-F5344CB8AC3E}">
        <p14:creationId xmlns:p14="http://schemas.microsoft.com/office/powerpoint/2010/main" val="1070519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196180E-B5A1-49CC-973F-8E5DE9DC559F}"/>
              </a:ext>
            </a:extLst>
          </p:cNvPr>
          <p:cNvSpPr/>
          <p:nvPr/>
        </p:nvSpPr>
        <p:spPr>
          <a:xfrm>
            <a:off x="1" y="5433734"/>
            <a:ext cx="4145782" cy="1424265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D18624-F6DB-4101-9674-EBCAA713C529}"/>
              </a:ext>
            </a:extLst>
          </p:cNvPr>
          <p:cNvSpPr txBox="1"/>
          <p:nvPr/>
        </p:nvSpPr>
        <p:spPr>
          <a:xfrm>
            <a:off x="11479075" y="6211018"/>
            <a:ext cx="434004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dirty="0"/>
              <a:t>25</a:t>
            </a:r>
            <a:endParaRPr lang="ru-RU"/>
          </a:p>
        </p:txBody>
      </p:sp>
      <p:pic>
        <p:nvPicPr>
          <p:cNvPr id="9" name="Picture 2035215651">
            <a:extLst>
              <a:ext uri="{FF2B5EF4-FFF2-40B4-BE49-F238E27FC236}">
                <a16:creationId xmlns:a16="http://schemas.microsoft.com/office/drawing/2014/main" id="{D8F7BACA-D1DB-4FF9-8C39-394F9D7CB9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" t="4491" r="1477" b="2994"/>
          <a:stretch>
            <a:fillRect/>
          </a:stretch>
        </p:blipFill>
        <p:spPr>
          <a:xfrm>
            <a:off x="1839648" y="997296"/>
            <a:ext cx="9975124" cy="528377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AB6BA6B-E761-4939-B577-CA7BB997F0A0}"/>
              </a:ext>
            </a:extLst>
          </p:cNvPr>
          <p:cNvSpPr txBox="1">
            <a:spLocks/>
          </p:cNvSpPr>
          <p:nvPr/>
        </p:nvSpPr>
        <p:spPr>
          <a:xfrm>
            <a:off x="178287" y="-81811"/>
            <a:ext cx="10079885" cy="8453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267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ea typeface="+mj-lt"/>
                <a:cs typeface="+mj-lt"/>
              </a:rPr>
              <a:t>Модели эпидемиологии (МО, результаты)</a:t>
            </a:r>
            <a:endParaRPr lang="ru-RU" sz="4000" dirty="0"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D01D9E-EC30-4EDE-AB04-F29A7D6FBB7B}"/>
              </a:ext>
            </a:extLst>
          </p:cNvPr>
          <p:cNvSpPr txBox="1"/>
          <p:nvPr/>
        </p:nvSpPr>
        <p:spPr>
          <a:xfrm>
            <a:off x="84020" y="1951672"/>
            <a:ext cx="265012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cs typeface="Calibri"/>
              </a:rPr>
              <a:t>Пример создания композитной модели машинного обучения на данных </a:t>
            </a:r>
            <a:r>
              <a:rPr lang="en-US" dirty="0">
                <a:cs typeface="Calibri"/>
              </a:rPr>
              <a:t>COVID-19 </a:t>
            </a:r>
            <a:r>
              <a:rPr lang="ru-RU" dirty="0">
                <a:cs typeface="Calibri"/>
              </a:rPr>
              <a:t>в России</a:t>
            </a:r>
          </a:p>
        </p:txBody>
      </p:sp>
    </p:spTree>
    <p:extLst>
      <p:ext uri="{BB962C8B-B14F-4D97-AF65-F5344CB8AC3E}">
        <p14:creationId xmlns:p14="http://schemas.microsoft.com/office/powerpoint/2010/main" val="2073055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196180E-B5A1-49CC-973F-8E5DE9DC559F}"/>
              </a:ext>
            </a:extLst>
          </p:cNvPr>
          <p:cNvSpPr/>
          <p:nvPr/>
        </p:nvSpPr>
        <p:spPr>
          <a:xfrm>
            <a:off x="1" y="5433734"/>
            <a:ext cx="4145782" cy="1424265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E9BBF4E-A630-4568-8E4E-493EAE7111F5}"/>
              </a:ext>
            </a:extLst>
          </p:cNvPr>
          <p:cNvSpPr txBox="1">
            <a:spLocks/>
          </p:cNvSpPr>
          <p:nvPr/>
        </p:nvSpPr>
        <p:spPr>
          <a:xfrm>
            <a:off x="178287" y="-81811"/>
            <a:ext cx="10079885" cy="8453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267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>
                <a:ea typeface="+mj-lt"/>
                <a:cs typeface="+mj-lt"/>
              </a:rPr>
              <a:t>Модели эпидемиологии в дифференциальных уравнениях</a:t>
            </a:r>
            <a:endParaRPr lang="ru-RU" sz="4000">
              <a:cs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D18624-F6DB-4101-9674-EBCAA713C529}"/>
              </a:ext>
            </a:extLst>
          </p:cNvPr>
          <p:cNvSpPr txBox="1"/>
          <p:nvPr/>
        </p:nvSpPr>
        <p:spPr>
          <a:xfrm>
            <a:off x="11479075" y="6211018"/>
            <a:ext cx="434004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dirty="0"/>
              <a:t>26</a:t>
            </a:r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A50863-D18E-4960-BBD8-1DB19804FA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23537"/>
            <a:ext cx="5940425" cy="18313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0E8738D-026C-4B42-A3DD-8F2B4D6D9B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43" b="49300"/>
          <a:stretch/>
        </p:blipFill>
        <p:spPr>
          <a:xfrm>
            <a:off x="6834888" y="3661779"/>
            <a:ext cx="4930401" cy="24516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3B4535-0A32-4D48-BAAD-957452C2CA56}"/>
              </a:ext>
            </a:extLst>
          </p:cNvPr>
          <p:cNvSpPr txBox="1"/>
          <p:nvPr/>
        </p:nvSpPr>
        <p:spPr>
          <a:xfrm>
            <a:off x="308168" y="943774"/>
            <a:ext cx="5667119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cs typeface="Calibri"/>
              </a:rPr>
              <a:t>Машинное обучение может помочь в создании симуляторов и синтетических популяций для перехода город</a:t>
            </a:r>
            <a:r>
              <a:rPr lang="en-US" sz="2000" dirty="0">
                <a:cs typeface="Calibri"/>
              </a:rPr>
              <a:t> -&gt; </a:t>
            </a:r>
            <a:r>
              <a:rPr lang="ru-RU" sz="2000" dirty="0">
                <a:cs typeface="Calibri"/>
              </a:rPr>
              <a:t>район: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cs typeface="Calibri"/>
              </a:rPr>
              <a:t>На основе данных одного из госпиталей восстанавливаются распределения характеристик: 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длительности нахождения пациента в стационаре, длины временного интервала между появлением симптомов и поступлением в стационар, иммунного ответа, и эффективности стационарного лечения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  <a:cs typeface="Arial" panose="020B0604020202020204" pitchFamily="34" charset="0"/>
              </a:rPr>
              <a:t>Генерируются синтетические данные и восстанавливаются связи между характеристиками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  <a:cs typeface="Arial" panose="020B0604020202020204" pitchFamily="34" charset="0"/>
              </a:rPr>
              <a:t>На основе модели генерируются синтетические данные о заболеваемости</a:t>
            </a:r>
            <a:endParaRPr lang="ru-RU" sz="2000" dirty="0"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82AE35-D1EC-439F-B68A-C5C169F47140}"/>
              </a:ext>
            </a:extLst>
          </p:cNvPr>
          <p:cNvSpPr txBox="1"/>
          <p:nvPr/>
        </p:nvSpPr>
        <p:spPr>
          <a:xfrm>
            <a:off x="6834888" y="2854877"/>
            <a:ext cx="44512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cs typeface="Calibri"/>
              </a:rPr>
              <a:t>Сгенерированные распределения – линии на фоне реального набора данных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E282DC-3608-4359-8D6E-781947844345}"/>
              </a:ext>
            </a:extLst>
          </p:cNvPr>
          <p:cNvSpPr txBox="1"/>
          <p:nvPr/>
        </p:nvSpPr>
        <p:spPr>
          <a:xfrm>
            <a:off x="7141197" y="6015752"/>
            <a:ext cx="44512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cs typeface="Calibri"/>
              </a:rPr>
              <a:t>Сгенерированный синтетический уровень заболеваемости</a:t>
            </a:r>
          </a:p>
        </p:txBody>
      </p:sp>
    </p:spTree>
    <p:extLst>
      <p:ext uri="{BB962C8B-B14F-4D97-AF65-F5344CB8AC3E}">
        <p14:creationId xmlns:p14="http://schemas.microsoft.com/office/powerpoint/2010/main" val="40145704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196180E-B5A1-49CC-973F-8E5DE9DC559F}"/>
              </a:ext>
            </a:extLst>
          </p:cNvPr>
          <p:cNvSpPr/>
          <p:nvPr/>
        </p:nvSpPr>
        <p:spPr>
          <a:xfrm>
            <a:off x="1" y="5433734"/>
            <a:ext cx="4145782" cy="1424265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E9BBF4E-A630-4568-8E4E-493EAE7111F5}"/>
              </a:ext>
            </a:extLst>
          </p:cNvPr>
          <p:cNvSpPr txBox="1">
            <a:spLocks/>
          </p:cNvSpPr>
          <p:nvPr/>
        </p:nvSpPr>
        <p:spPr>
          <a:xfrm>
            <a:off x="178287" y="-81811"/>
            <a:ext cx="10079885" cy="8453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267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ea typeface="+mj-lt"/>
                <a:cs typeface="+mj-lt"/>
              </a:rPr>
              <a:t>Общие выводы</a:t>
            </a:r>
            <a:endParaRPr lang="ru-RU" sz="4000">
              <a:cs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D18624-F6DB-4101-9674-EBCAA713C529}"/>
              </a:ext>
            </a:extLst>
          </p:cNvPr>
          <p:cNvSpPr txBox="1"/>
          <p:nvPr/>
        </p:nvSpPr>
        <p:spPr>
          <a:xfrm>
            <a:off x="11479075" y="6211018"/>
            <a:ext cx="434004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dirty="0"/>
              <a:t>27</a:t>
            </a:r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3B8E69-E941-46B9-BCEB-4670D5ED6B7E}"/>
              </a:ext>
            </a:extLst>
          </p:cNvPr>
          <p:cNvSpPr txBox="1"/>
          <p:nvPr/>
        </p:nvSpPr>
        <p:spPr>
          <a:xfrm>
            <a:off x="308168" y="943774"/>
            <a:ext cx="9089329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cs typeface="Calibri"/>
              </a:rPr>
              <a:t>В рамках данного этапа: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cs typeface="Calibri"/>
              </a:rPr>
              <a:t>Были разработаны методов и алгоритмов генеративного дизайна суперкомпьютерных реализацией композитных моделей в форме направленных ацикличных графов с узлами сложной структуры, в том числе представленных в виде ИДУЧП;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cs typeface="Calibri"/>
              </a:rPr>
              <a:t>Была разработана программная библиотека для генеративного дизайна суперкомпьютерных реализацией композитных моделей в форме направленных ацикличных графов с узлами сложной структуры, в том числе представленными в виде ИДУЧП;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cs typeface="Calibri"/>
              </a:rPr>
              <a:t>Разработанные алгоритмы и программная библиотека были апробированы на задачах распространения опасных инфекций (гриппа и коронавируса).</a:t>
            </a:r>
          </a:p>
        </p:txBody>
      </p:sp>
    </p:spTree>
    <p:extLst>
      <p:ext uri="{BB962C8B-B14F-4D97-AF65-F5344CB8AC3E}">
        <p14:creationId xmlns:p14="http://schemas.microsoft.com/office/powerpoint/2010/main" val="6037021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196180E-B5A1-49CC-973F-8E5DE9DC559F}"/>
              </a:ext>
            </a:extLst>
          </p:cNvPr>
          <p:cNvSpPr/>
          <p:nvPr/>
        </p:nvSpPr>
        <p:spPr>
          <a:xfrm>
            <a:off x="1" y="5433734"/>
            <a:ext cx="4145782" cy="1424265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E9BBF4E-A630-4568-8E4E-493EAE7111F5}"/>
              </a:ext>
            </a:extLst>
          </p:cNvPr>
          <p:cNvSpPr txBox="1">
            <a:spLocks/>
          </p:cNvSpPr>
          <p:nvPr/>
        </p:nvSpPr>
        <p:spPr>
          <a:xfrm>
            <a:off x="178287" y="-81811"/>
            <a:ext cx="10079885" cy="8453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267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ea typeface="+mj-lt"/>
                <a:cs typeface="+mj-lt"/>
              </a:rPr>
              <a:t>Ссылки</a:t>
            </a:r>
            <a:endParaRPr lang="ru-RU" sz="4000" dirty="0">
              <a:cs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D18624-F6DB-4101-9674-EBCAA713C529}"/>
              </a:ext>
            </a:extLst>
          </p:cNvPr>
          <p:cNvSpPr txBox="1"/>
          <p:nvPr/>
        </p:nvSpPr>
        <p:spPr>
          <a:xfrm>
            <a:off x="11479075" y="6211018"/>
            <a:ext cx="434004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dirty="0"/>
              <a:t>27</a:t>
            </a:r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3B8E69-E941-46B9-BCEB-4670D5ED6B7E}"/>
              </a:ext>
            </a:extLst>
          </p:cNvPr>
          <p:cNvSpPr txBox="1"/>
          <p:nvPr/>
        </p:nvSpPr>
        <p:spPr>
          <a:xfrm>
            <a:off x="270068" y="937424"/>
            <a:ext cx="908932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cs typeface="Calibri"/>
              </a:rPr>
              <a:t>EPDE</a:t>
            </a:r>
            <a:r>
              <a:rPr lang="ru-RU" sz="2000" dirty="0">
                <a:cs typeface="Calibri"/>
              </a:rPr>
              <a:t> (генеративный дизайн уравнений)</a:t>
            </a:r>
            <a:r>
              <a:rPr lang="en-US" sz="2000" dirty="0">
                <a:cs typeface="Calibri"/>
              </a:rPr>
              <a:t>:</a:t>
            </a:r>
            <a:endParaRPr lang="ru-RU" sz="2000" dirty="0">
              <a:cs typeface="Calibri"/>
            </a:endParaRPr>
          </a:p>
          <a:p>
            <a:r>
              <a:rPr lang="en-US" sz="2000" dirty="0">
                <a:cs typeface="Calibri"/>
                <a:hlinkClick r:id="rId3"/>
              </a:rPr>
              <a:t>https://github.com/ITMO-NSS-team/EPDE</a:t>
            </a:r>
            <a:endParaRPr lang="en-US" sz="2000" dirty="0">
              <a:cs typeface="Calibri"/>
            </a:endParaRPr>
          </a:p>
          <a:p>
            <a:endParaRPr lang="ru-RU" sz="2000" dirty="0">
              <a:cs typeface="Calibri"/>
            </a:endParaRPr>
          </a:p>
          <a:p>
            <a:r>
              <a:rPr lang="en-US" sz="2000" dirty="0">
                <a:cs typeface="Calibri"/>
              </a:rPr>
              <a:t>FEDOT (</a:t>
            </a:r>
            <a:r>
              <a:rPr lang="ru-RU" sz="2000" dirty="0">
                <a:cs typeface="Calibri"/>
              </a:rPr>
              <a:t>генеративный дизайн композитных моделей МО</a:t>
            </a:r>
            <a:r>
              <a:rPr lang="en-US" sz="2000" dirty="0">
                <a:cs typeface="Calibri"/>
              </a:rPr>
              <a:t>):</a:t>
            </a:r>
          </a:p>
          <a:p>
            <a:r>
              <a:rPr lang="en-US" sz="2000" dirty="0">
                <a:cs typeface="Calibri"/>
                <a:hlinkClick r:id="rId4"/>
              </a:rPr>
              <a:t>https://github.com/nccr-itmo/FEDOT</a:t>
            </a:r>
            <a:r>
              <a:rPr lang="en-US" sz="2000" dirty="0">
                <a:cs typeface="Calibri"/>
              </a:rPr>
              <a:t>  </a:t>
            </a:r>
          </a:p>
          <a:p>
            <a:endParaRPr lang="ru-RU" sz="2000" dirty="0">
              <a:cs typeface="Calibri"/>
            </a:endParaRPr>
          </a:p>
          <a:p>
            <a:r>
              <a:rPr lang="en-US" sz="2000" dirty="0">
                <a:cs typeface="Calibri"/>
              </a:rPr>
              <a:t>NSS Lab </a:t>
            </a:r>
            <a:r>
              <a:rPr lang="ru-RU" sz="2000" dirty="0">
                <a:cs typeface="Calibri"/>
              </a:rPr>
              <a:t>(статьи и прочее)</a:t>
            </a:r>
            <a:r>
              <a:rPr lang="en-US" sz="2000" dirty="0">
                <a:cs typeface="Calibri"/>
              </a:rPr>
              <a:t>:</a:t>
            </a:r>
          </a:p>
          <a:p>
            <a:r>
              <a:rPr lang="en-US" sz="2000" dirty="0">
                <a:cs typeface="Calibri"/>
                <a:hlinkClick r:id="rId5"/>
              </a:rPr>
              <a:t>https://itmo-nss-team.github.io</a:t>
            </a:r>
            <a:r>
              <a:rPr lang="en-US" sz="2000" dirty="0">
                <a:cs typeface="Calibri"/>
              </a:rPr>
              <a:t> </a:t>
            </a:r>
            <a:endParaRPr lang="ru-RU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3031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94471" y="2912170"/>
            <a:ext cx="10272623" cy="1532192"/>
          </a:xfrm>
        </p:spPr>
        <p:txBody>
          <a:bodyPr>
            <a:noAutofit/>
          </a:bodyPr>
          <a:lstStyle/>
          <a:p>
            <a:r>
              <a:rPr lang="ru-RU"/>
              <a:t>Идентификация моделей в виде дифференциальных уравнений</a:t>
            </a:r>
          </a:p>
        </p:txBody>
      </p:sp>
    </p:spTree>
    <p:extLst>
      <p:ext uri="{BB962C8B-B14F-4D97-AF65-F5344CB8AC3E}">
        <p14:creationId xmlns:p14="http://schemas.microsoft.com/office/powerpoint/2010/main" val="21481257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05695" y="2592574"/>
            <a:ext cx="10272623" cy="1532192"/>
          </a:xfrm>
        </p:spPr>
        <p:txBody>
          <a:bodyPr>
            <a:noAutofit/>
          </a:bodyPr>
          <a:lstStyle/>
          <a:p>
            <a:r>
              <a:rPr lang="ru-RU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639568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59687" y="3011911"/>
            <a:ext cx="10272623" cy="1532192"/>
          </a:xfrm>
        </p:spPr>
        <p:txBody>
          <a:bodyPr>
            <a:noAutofit/>
          </a:bodyPr>
          <a:lstStyle/>
          <a:p>
            <a:r>
              <a:rPr lang="ru-RU" dirty="0"/>
              <a:t>Генеративный дизайн математических моделей с учётом неоднородности вычислительной среды на примере эпидемиологии.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988385" y="4733475"/>
            <a:ext cx="8215229" cy="926626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algn="r"/>
            <a:r>
              <a:rPr lang="ru-RU" sz="2400" dirty="0"/>
              <a:t>Александр Хватов, руководитель Лаборатории композитного ИИ</a:t>
            </a:r>
            <a:endParaRPr lang="en-US" sz="2400" dirty="0"/>
          </a:p>
          <a:p>
            <a:r>
              <a:rPr lang="en-US" sz="2400" dirty="0"/>
              <a:t>mailto:alex_hvatov@itmo.ru</a:t>
            </a:r>
            <a:endParaRPr lang="ru-RU" sz="2400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8B3623C5-C5E2-4C26-B848-4CCE4BFB6E01}"/>
              </a:ext>
            </a:extLst>
          </p:cNvPr>
          <p:cNvSpPr txBox="1">
            <a:spLocks/>
          </p:cNvSpPr>
          <p:nvPr/>
        </p:nvSpPr>
        <p:spPr>
          <a:xfrm>
            <a:off x="4847140" y="6038846"/>
            <a:ext cx="2180219" cy="4517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609585" rtl="0" eaLnBrk="1" latinLnBrk="0" hangingPunct="1">
              <a:spcBef>
                <a:spcPct val="20000"/>
              </a:spcBef>
              <a:buSzPct val="100000"/>
              <a:buFontTx/>
              <a:buNone/>
              <a:defRPr sz="213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585" indent="0" algn="l" defTabSz="609585" rtl="0" eaLnBrk="1" latinLnBrk="0" hangingPunct="1">
              <a:spcBef>
                <a:spcPct val="20000"/>
              </a:spcBef>
              <a:buFontTx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609585" rtl="0" eaLnBrk="1" latinLnBrk="0" hangingPunct="1">
              <a:spcBef>
                <a:spcPct val="20000"/>
              </a:spcBef>
              <a:buFontTx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609585" rtl="0" eaLnBrk="1" latinLnBrk="0" hangingPunct="1">
              <a:spcBef>
                <a:spcPct val="20000"/>
              </a:spcBef>
              <a:buFontTx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609585" rtl="0" eaLnBrk="1" latinLnBrk="0" hangingPunct="1">
              <a:spcBef>
                <a:spcPct val="20000"/>
              </a:spcBef>
              <a:buFontTx/>
              <a:buNone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СПб, 17.12.2021</a:t>
            </a:r>
          </a:p>
        </p:txBody>
      </p:sp>
    </p:spTree>
    <p:extLst>
      <p:ext uri="{BB962C8B-B14F-4D97-AF65-F5344CB8AC3E}">
        <p14:creationId xmlns:p14="http://schemas.microsoft.com/office/powerpoint/2010/main" val="25671035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CC47809-85CA-4CC0-AE10-65BF8ED1292B}"/>
              </a:ext>
            </a:extLst>
          </p:cNvPr>
          <p:cNvSpPr/>
          <p:nvPr/>
        </p:nvSpPr>
        <p:spPr>
          <a:xfrm>
            <a:off x="279116" y="5591709"/>
            <a:ext cx="2241477" cy="11969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2C40A94B-C266-4864-AEBE-BDB5B04F9A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271" y="879455"/>
            <a:ext cx="6202032" cy="46687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189" indent="-457189">
              <a:buFont typeface="Arial"/>
              <a:buChar char="•"/>
            </a:pPr>
            <a:r>
              <a:rPr lang="ru-RU" sz="2667" dirty="0">
                <a:cs typeface="Calibri"/>
              </a:rPr>
              <a:t>Системы выращивать намного сложнее и их выращивают обычно в векторном виде</a:t>
            </a:r>
          </a:p>
          <a:p>
            <a:pPr marL="457189" indent="-457189">
              <a:buFont typeface="Arial"/>
              <a:buChar char="•"/>
            </a:pPr>
            <a:r>
              <a:rPr lang="ru-RU" sz="2667" dirty="0">
                <a:cs typeface="Calibri"/>
              </a:rPr>
              <a:t>Помогает многокритериальная оптимизация</a:t>
            </a:r>
            <a:endParaRPr lang="en-GB" sz="2667" dirty="0">
              <a:cs typeface="Calibri"/>
            </a:endParaRPr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B13A8BB5-EB12-482C-A93A-15FA85330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7193" y="1509444"/>
            <a:ext cx="3453809" cy="1233377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073AD5D-876A-4ABE-B80C-7C8007050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6212" y="2681179"/>
            <a:ext cx="1600200" cy="685800"/>
          </a:xfrm>
          <a:prstGeom prst="rect">
            <a:avLst/>
          </a:prstGeom>
        </p:spPr>
      </p:pic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0B293DCA-8603-497B-BC57-A5B26E2727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2202" y="2692312"/>
            <a:ext cx="1828800" cy="647700"/>
          </a:xfrm>
          <a:prstGeom prst="rect">
            <a:avLst/>
          </a:prstGeom>
        </p:spPr>
      </p:pic>
      <p:pic>
        <p:nvPicPr>
          <p:cNvPr id="7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ADA77A0-AE9D-4D12-867A-86871D028C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4132" y="3709841"/>
            <a:ext cx="6776480" cy="6284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C8224A-4F8A-4FAD-AE99-AC1E942C1622}"/>
              </a:ext>
            </a:extLst>
          </p:cNvPr>
          <p:cNvSpPr txBox="1"/>
          <p:nvPr/>
        </p:nvSpPr>
        <p:spPr>
          <a:xfrm>
            <a:off x="6677247" y="1068573"/>
            <a:ext cx="4733703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/>
              <a:t>Уравнения типа «Навье-Стокса»:</a:t>
            </a:r>
            <a:endParaRPr lang="ru-RU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D2EA45-A88A-4E14-989E-54925FC3A9E4}"/>
              </a:ext>
            </a:extLst>
          </p:cNvPr>
          <p:cNvSpPr txBox="1"/>
          <p:nvPr/>
        </p:nvSpPr>
        <p:spPr>
          <a:xfrm>
            <a:off x="6770280" y="3375087"/>
            <a:ext cx="3657599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/>
              <a:t>Начальные условия:</a:t>
            </a:r>
            <a:endParaRPr lang="ru-RU" sz="2400" dirty="0"/>
          </a:p>
        </p:txBody>
      </p:sp>
      <p:pic>
        <p:nvPicPr>
          <p:cNvPr id="9" name="Рисунок 9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A79F8B10-5EF2-4679-AA96-3284D30F4C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0965" y="4211809"/>
            <a:ext cx="6803064" cy="60113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BB9F580-2829-4DF3-8C0C-B2EBC95B5794}"/>
              </a:ext>
            </a:extLst>
          </p:cNvPr>
          <p:cNvSpPr txBox="1"/>
          <p:nvPr/>
        </p:nvSpPr>
        <p:spPr>
          <a:xfrm>
            <a:off x="6770279" y="4856113"/>
            <a:ext cx="3657599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dirty="0"/>
              <a:t>Граничные условия:</a:t>
            </a:r>
            <a:endParaRPr lang="ru-RU" sz="2400" dirty="0"/>
          </a:p>
        </p:txBody>
      </p:sp>
      <p:pic>
        <p:nvPicPr>
          <p:cNvPr id="10" name="Рисунок 1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BB748D1-930F-41CF-826B-04E7E18DB8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5357761"/>
            <a:ext cx="4809460" cy="48464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46D3292-6372-4E9D-89CA-2348829B04F0}"/>
              </a:ext>
            </a:extLst>
          </p:cNvPr>
          <p:cNvSpPr txBox="1"/>
          <p:nvPr/>
        </p:nvSpPr>
        <p:spPr>
          <a:xfrm>
            <a:off x="11153775" y="6193299"/>
            <a:ext cx="759304" cy="492443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algn="ctr"/>
            <a:r>
              <a:rPr lang="en-US" sz="2400" dirty="0"/>
              <a:t>1</a:t>
            </a:r>
            <a:r>
              <a:rPr lang="ru-RU" sz="2400" dirty="0"/>
              <a:t>5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BBFC9DD-EAFA-4539-9FF7-66288DE1155C}"/>
              </a:ext>
            </a:extLst>
          </p:cNvPr>
          <p:cNvSpPr txBox="1">
            <a:spLocks/>
          </p:cNvSpPr>
          <p:nvPr/>
        </p:nvSpPr>
        <p:spPr>
          <a:xfrm>
            <a:off x="178287" y="-81811"/>
            <a:ext cx="10079885" cy="8453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267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ea typeface="+mj-lt"/>
                <a:cs typeface="+mj-lt"/>
              </a:rPr>
              <a:t>Эксперименты. Системы.</a:t>
            </a:r>
          </a:p>
        </p:txBody>
      </p:sp>
      <p:pic>
        <p:nvPicPr>
          <p:cNvPr id="19" name="Рисунок 17">
            <a:extLst>
              <a:ext uri="{FF2B5EF4-FFF2-40B4-BE49-F238E27FC236}">
                <a16:creationId xmlns:a16="http://schemas.microsoft.com/office/drawing/2014/main" id="{DB1240F8-3692-44E4-8611-F6F514AC6DF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909" t="8339" r="8618"/>
          <a:stretch/>
        </p:blipFill>
        <p:spPr>
          <a:xfrm>
            <a:off x="217971" y="3256289"/>
            <a:ext cx="4835022" cy="301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518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7B5E921-0CC6-489E-8E79-E1BC7846A362}"/>
              </a:ext>
            </a:extLst>
          </p:cNvPr>
          <p:cNvSpPr/>
          <p:nvPr/>
        </p:nvSpPr>
        <p:spPr>
          <a:xfrm>
            <a:off x="132442" y="5720441"/>
            <a:ext cx="5232399" cy="9143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FDC77C-EE74-4745-B357-294E3B2CD4EC}"/>
              </a:ext>
            </a:extLst>
          </p:cNvPr>
          <p:cNvSpPr txBox="1"/>
          <p:nvPr/>
        </p:nvSpPr>
        <p:spPr>
          <a:xfrm>
            <a:off x="11479075" y="6211018"/>
            <a:ext cx="434004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/>
              <a:t>1</a:t>
            </a:r>
            <a:r>
              <a:rPr lang="ru-RU"/>
              <a:t>1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9AE5725-5DA0-449B-8932-DA308500C4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803" y="881702"/>
            <a:ext cx="9984475" cy="472061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D38521C-66F4-43FA-B1EB-2630092C1F43}"/>
              </a:ext>
            </a:extLst>
          </p:cNvPr>
          <p:cNvSpPr txBox="1">
            <a:spLocks/>
          </p:cNvSpPr>
          <p:nvPr/>
        </p:nvSpPr>
        <p:spPr>
          <a:xfrm>
            <a:off x="178287" y="-81811"/>
            <a:ext cx="10079885" cy="8453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267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>
                <a:ea typeface="+mj-lt"/>
                <a:cs typeface="+mj-lt"/>
              </a:rPr>
              <a:t>СК реализация генеративного дизайна моделей МО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68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E8A0986-4C37-4888-8A7D-C761DDC3B3A1}"/>
              </a:ext>
            </a:extLst>
          </p:cNvPr>
          <p:cNvSpPr txBox="1">
            <a:spLocks/>
          </p:cNvSpPr>
          <p:nvPr/>
        </p:nvSpPr>
        <p:spPr>
          <a:xfrm>
            <a:off x="178287" y="-81811"/>
            <a:ext cx="10079885" cy="8453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267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>
                <a:ea typeface="+mj-lt"/>
                <a:cs typeface="+mj-lt"/>
              </a:rPr>
              <a:t>Существующие подходы</a:t>
            </a:r>
            <a:endParaRPr lang="ru-RU" sz="4000">
              <a:cs typeface="Calibri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6D274B1-56F5-4880-9155-07CC0A3FD1F9}"/>
              </a:ext>
            </a:extLst>
          </p:cNvPr>
          <p:cNvSpPr/>
          <p:nvPr/>
        </p:nvSpPr>
        <p:spPr>
          <a:xfrm>
            <a:off x="1" y="5433734"/>
            <a:ext cx="4145782" cy="1424265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FEA5FD06-DC48-4562-9B1F-2A2FCCA6E8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939958"/>
              </p:ext>
            </p:extLst>
          </p:nvPr>
        </p:nvGraphicFramePr>
        <p:xfrm>
          <a:off x="426357" y="888999"/>
          <a:ext cx="11519374" cy="5333645"/>
        </p:xfrm>
        <a:graphic>
          <a:graphicData uri="http://schemas.openxmlformats.org/drawingml/2006/table">
            <a:tbl>
              <a:tblPr firstRow="1">
                <a:tableStyleId>{284E427A-3D55-4303-BF80-6455036E1DE7}</a:tableStyleId>
              </a:tblPr>
              <a:tblGrid>
                <a:gridCol w="1619726">
                  <a:extLst>
                    <a:ext uri="{9D8B030D-6E8A-4147-A177-3AD203B41FA5}">
                      <a16:colId xmlns:a16="http://schemas.microsoft.com/office/drawing/2014/main" val="1138120358"/>
                    </a:ext>
                  </a:extLst>
                </a:gridCol>
                <a:gridCol w="3449370">
                  <a:extLst>
                    <a:ext uri="{9D8B030D-6E8A-4147-A177-3AD203B41FA5}">
                      <a16:colId xmlns:a16="http://schemas.microsoft.com/office/drawing/2014/main" val="1366719843"/>
                    </a:ext>
                  </a:extLst>
                </a:gridCol>
                <a:gridCol w="2248157">
                  <a:extLst>
                    <a:ext uri="{9D8B030D-6E8A-4147-A177-3AD203B41FA5}">
                      <a16:colId xmlns:a16="http://schemas.microsoft.com/office/drawing/2014/main" val="1257145046"/>
                    </a:ext>
                  </a:extLst>
                </a:gridCol>
                <a:gridCol w="1898244">
                  <a:extLst>
                    <a:ext uri="{9D8B030D-6E8A-4147-A177-3AD203B41FA5}">
                      <a16:colId xmlns:a16="http://schemas.microsoft.com/office/drawing/2014/main" val="2100760733"/>
                    </a:ext>
                  </a:extLst>
                </a:gridCol>
                <a:gridCol w="2303877">
                  <a:extLst>
                    <a:ext uri="{9D8B030D-6E8A-4147-A177-3AD203B41FA5}">
                      <a16:colId xmlns:a16="http://schemas.microsoft.com/office/drawing/2014/main" val="3747352570"/>
                    </a:ext>
                  </a:extLst>
                </a:gridCol>
              </a:tblGrid>
              <a:tr h="487325">
                <a:tc>
                  <a:txBody>
                    <a:bodyPr/>
                    <a:lstStyle/>
                    <a:p>
                      <a:pPr algn="ctr"/>
                      <a:r>
                        <a:rPr lang="ru-RU" sz="2000" noProof="0">
                          <a:solidFill>
                            <a:schemeClr val="tx1"/>
                          </a:solidFill>
                        </a:rPr>
                        <a:t>ПО</a:t>
                      </a:r>
                      <a:endParaRPr lang="en-GB" sz="20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2000" u="none" strike="noStrike" noProof="0">
                          <a:solidFill>
                            <a:schemeClr val="tx1"/>
                          </a:solidFill>
                        </a:rPr>
                        <a:t>Идея</a:t>
                      </a:r>
                      <a:endParaRPr lang="en-GB" sz="20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2000" u="none" strike="noStrike" noProof="0">
                          <a:solidFill>
                            <a:schemeClr val="tx1"/>
                          </a:solidFill>
                        </a:rPr>
                        <a:t>Методы</a:t>
                      </a:r>
                      <a:endParaRPr lang="en-GB" sz="20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2000" u="none" strike="noStrike" noProof="0">
                          <a:solidFill>
                            <a:schemeClr val="tx1"/>
                          </a:solidFill>
                        </a:rPr>
                        <a:t>Преимущества</a:t>
                      </a:r>
                      <a:endParaRPr lang="en-GB" sz="2000" u="none" strike="noStrike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2000" u="none" strike="noStrike" noProof="0">
                          <a:solidFill>
                            <a:schemeClr val="tx1"/>
                          </a:solidFill>
                        </a:rPr>
                        <a:t>Недостатки</a:t>
                      </a:r>
                      <a:endParaRPr lang="en-GB" sz="20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185790"/>
                  </a:ext>
                </a:extLst>
              </a:tr>
              <a:tr h="131134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2000" u="none" strike="noStrike" noProof="0"/>
                        <a:t>PDE-Net 2.0</a:t>
                      </a:r>
                      <a:endParaRPr lang="en-GB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noProof="0"/>
                        <a:t>Аппроксимировать производную по времени используя остальные слагаемые как входные данные</a:t>
                      </a:r>
                      <a:endParaRPr lang="en-GB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noProof="0"/>
                        <a:t>Глубокое машинное обучение</a:t>
                      </a:r>
                      <a:endParaRPr lang="en-GB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noProof="0"/>
                        <a:t>Возможность создания нелинейных моделей</a:t>
                      </a:r>
                      <a:endParaRPr lang="en-GB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noProof="0"/>
                        <a:t>Фиксированная форма уравнения</a:t>
                      </a:r>
                      <a:endParaRPr lang="en-GB" sz="20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3240652"/>
                  </a:ext>
                </a:extLst>
              </a:tr>
              <a:tr h="161260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2000" b="0" i="0" u="none" strike="noStrike" noProof="0">
                          <a:latin typeface="Calibri"/>
                        </a:rPr>
                        <a:t>PDE-FIND</a:t>
                      </a:r>
                      <a:endParaRPr lang="en-GB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noProof="0"/>
                        <a:t>Разреженная регрессия по библиотеке заранее заданных слагаемых</a:t>
                      </a:r>
                      <a:endParaRPr lang="en-GB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noProof="0"/>
                        <a:t>Разреженная регрессия</a:t>
                      </a:r>
                      <a:endParaRPr lang="en-GB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noProof="0"/>
                        <a:t>Быстро, нелинейные модели</a:t>
                      </a:r>
                      <a:endParaRPr lang="en-GB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noProof="0"/>
                        <a:t>Нужно задавать максимально широкую библиотеку слагаемых</a:t>
                      </a:r>
                      <a:endParaRPr lang="en-GB" sz="20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221090"/>
                  </a:ext>
                </a:extLst>
              </a:tr>
              <a:tr h="620232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0" i="0" u="none" strike="noStrike" noProof="0">
                          <a:latin typeface="Calibri"/>
                        </a:rPr>
                        <a:t>Free-form governing</a:t>
                      </a:r>
                      <a:endParaRPr lang="en-GB" sz="1800" noProof="0"/>
                    </a:p>
                    <a:p>
                      <a:pPr lvl="0" algn="ctr">
                        <a:buNone/>
                      </a:pPr>
                      <a:r>
                        <a:rPr lang="en-GB" sz="1800" b="0" i="0" u="none" strike="noStrike" noProof="0">
                          <a:latin typeface="Calibri"/>
                        </a:rPr>
                        <a:t>differential equations by Atkinson et. al.</a:t>
                      </a:r>
                      <a:endParaRPr lang="en-GB" sz="18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noProof="0"/>
                        <a:t>Используя алгоритм генетического программирования построить граф вычислений</a:t>
                      </a:r>
                      <a:endParaRPr lang="en-GB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noProof="0"/>
                        <a:t>Генетическое программирование</a:t>
                      </a:r>
                      <a:r>
                        <a:rPr lang="en-GB" sz="2000" noProof="0"/>
                        <a:t>+ </a:t>
                      </a:r>
                      <a:r>
                        <a:rPr lang="ru-RU" sz="2000" noProof="0"/>
                        <a:t>автоматическое дифференцирование</a:t>
                      </a:r>
                      <a:endParaRPr lang="en-GB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noProof="0"/>
                        <a:t>Гибкая структура уравнения</a:t>
                      </a:r>
                      <a:endParaRPr lang="en-GB" sz="2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noProof="0"/>
                        <a:t>Медленно, есть ограничения на вид уравнения</a:t>
                      </a:r>
                      <a:endParaRPr lang="en-GB" sz="20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811568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E50B72C-8A75-4690-A562-DCB3379481BC}"/>
              </a:ext>
            </a:extLst>
          </p:cNvPr>
          <p:cNvSpPr txBox="1"/>
          <p:nvPr/>
        </p:nvSpPr>
        <p:spPr>
          <a:xfrm>
            <a:off x="11479075" y="6211018"/>
            <a:ext cx="434004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dirty="0">
                <a:cs typeface="Calibri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57709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E8A0986-4C37-4888-8A7D-C761DDC3B3A1}"/>
              </a:ext>
            </a:extLst>
          </p:cNvPr>
          <p:cNvSpPr txBox="1">
            <a:spLocks/>
          </p:cNvSpPr>
          <p:nvPr/>
        </p:nvSpPr>
        <p:spPr>
          <a:xfrm>
            <a:off x="178287" y="-81811"/>
            <a:ext cx="10079885" cy="8453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267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>
                <a:ea typeface="+mj-lt"/>
                <a:cs typeface="+mj-lt"/>
              </a:rPr>
              <a:t>ДУ и нейронные сети (1</a:t>
            </a:r>
            <a:r>
              <a:rPr lang="en-US" sz="4000">
                <a:ea typeface="+mj-lt"/>
                <a:cs typeface="+mj-lt"/>
              </a:rPr>
              <a:t>/2</a:t>
            </a:r>
            <a:r>
              <a:rPr lang="ru-RU" sz="4000">
                <a:ea typeface="+mj-lt"/>
                <a:cs typeface="+mj-lt"/>
              </a:rPr>
              <a:t>)</a:t>
            </a:r>
            <a:endParaRPr lang="ru-RU" sz="400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0CC242-CA26-485A-962B-C89D8BEB131E}"/>
              </a:ext>
            </a:extLst>
          </p:cNvPr>
          <p:cNvSpPr txBox="1"/>
          <p:nvPr/>
        </p:nvSpPr>
        <p:spPr>
          <a:xfrm>
            <a:off x="11479075" y="6211018"/>
            <a:ext cx="434004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dirty="0">
                <a:cs typeface="Calibri"/>
              </a:rPr>
              <a:t>5</a:t>
            </a:r>
            <a:endParaRPr lang="ru-RU"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09454EAD-CE9B-4958-A5DD-BA254451FCC0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35350" y="933227"/>
                <a:ext cx="7881279" cy="5277791"/>
              </a:xfrm>
            </p:spPr>
            <p:txBody>
              <a:bodyPr vert="horz" lIns="91440" tIns="45720" rIns="91440" bIns="45720" rtlCol="0" anchor="t">
                <a:normAutofit lnSpcReduction="10000"/>
              </a:bodyPr>
              <a:lstStyle/>
              <a:p>
                <a:r>
                  <a:rPr lang="ru-RU" sz="2000">
                    <a:ea typeface="+mn-lt"/>
                    <a:cs typeface="+mn-lt"/>
                  </a:rPr>
                  <a:t>Самый «простой» путь – обучить нейронную сеть. В качестве примера берём </a:t>
                </a:r>
                <a:r>
                  <a:rPr lang="en-US" sz="2000" err="1">
                    <a:ea typeface="+mn-lt"/>
                    <a:cs typeface="+mn-lt"/>
                  </a:rPr>
                  <a:t>PDEnet</a:t>
                </a:r>
                <a:r>
                  <a:rPr lang="en-US" sz="2000">
                    <a:ea typeface="+mn-lt"/>
                    <a:cs typeface="+mn-lt"/>
                  </a:rPr>
                  <a:t> 2.0</a:t>
                </a:r>
                <a:endParaRPr lang="ru-RU" sz="2000">
                  <a:ea typeface="+mn-lt"/>
                  <a:cs typeface="+mn-lt"/>
                </a:endParaRPr>
              </a:p>
              <a:p>
                <a:r>
                  <a:rPr lang="ru-RU" sz="2000">
                    <a:ea typeface="+mn-lt"/>
                    <a:cs typeface="+mn-lt"/>
                  </a:rPr>
                  <a:t>Цель – предсказывать с определённым горизонтом</a:t>
                </a:r>
                <a:endParaRPr lang="ru-RU" sz="2000"/>
              </a:p>
              <a:p>
                <a:pPr>
                  <a:spcBef>
                    <a:spcPts val="0"/>
                  </a:spcBef>
                </a:pPr>
                <a:r>
                  <a:rPr lang="ru-RU" sz="2000">
                    <a:solidFill>
                      <a:srgbClr val="00B050"/>
                    </a:solidFill>
                    <a:ea typeface="+mn-lt"/>
                    <a:cs typeface="+mn-lt"/>
                  </a:rPr>
                  <a:t>«+»</a:t>
                </a:r>
                <a:r>
                  <a:rPr lang="ru-RU" sz="2000">
                    <a:ea typeface="+mn-lt"/>
                    <a:cs typeface="+mn-lt"/>
                  </a:rPr>
                  <a:t>:  частная задача под конкретные данные – решается быстро и качественно</a:t>
                </a:r>
              </a:p>
              <a:p>
                <a:pPr>
                  <a:spcBef>
                    <a:spcPts val="0"/>
                  </a:spcBef>
                </a:pPr>
                <a:r>
                  <a:rPr lang="ru-RU" sz="2000">
                    <a:solidFill>
                      <a:srgbClr val="FF0000"/>
                    </a:solidFill>
                    <a:ea typeface="+mn-lt"/>
                    <a:cs typeface="+mn-lt"/>
                  </a:rPr>
                  <a:t>«-»</a:t>
                </a:r>
                <a:r>
                  <a:rPr lang="ru-RU" sz="2000">
                    <a:ea typeface="+mn-lt"/>
                    <a:cs typeface="+mn-lt"/>
                  </a:rPr>
                  <a:t>: ограничения в типе уравнения 2</a:t>
                </a:r>
                <a:r>
                  <a:rPr lang="en-US" sz="2000">
                    <a:ea typeface="+mn-lt"/>
                    <a:cs typeface="+mn-lt"/>
                  </a:rPr>
                  <a:t>D</a:t>
                </a:r>
                <a:r>
                  <a:rPr lang="ru-RU" sz="2000">
                    <a:ea typeface="+mn-lt"/>
                    <a:cs typeface="+mn-lt"/>
                  </a:rPr>
                  <a:t>-пространство</a:t>
                </a:r>
                <a:r>
                  <a:rPr lang="en-US" sz="2000">
                    <a:ea typeface="+mn-lt"/>
                    <a:cs typeface="+mn-lt"/>
                  </a:rPr>
                  <a:t>+</a:t>
                </a:r>
                <a:r>
                  <a:rPr lang="ru-RU" sz="2000">
                    <a:ea typeface="+mn-lt"/>
                    <a:cs typeface="+mn-lt"/>
                  </a:rPr>
                  <a:t>время, только «параболический» тип (первая производная по времени приравнивается полиному по степеням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∇</m:t>
                    </m:r>
                  </m:oMath>
                </a14:m>
                <a:r>
                  <a:rPr lang="ru-RU" sz="2000">
                    <a:ea typeface="+mn-lt"/>
                    <a:cs typeface="+mn-lt"/>
                  </a:rPr>
                  <a:t> ), новые данные = новая задача</a:t>
                </a:r>
                <a:endParaRPr lang="en-US" sz="2000">
                  <a:ea typeface="+mn-lt"/>
                  <a:cs typeface="+mn-lt"/>
                </a:endParaRPr>
              </a:p>
              <a:p>
                <a:r>
                  <a:rPr lang="ru-RU" sz="2000">
                    <a:ea typeface="+mn-lt"/>
                    <a:cs typeface="+mn-lt"/>
                  </a:rPr>
                  <a:t>Таким образом временная зависимость сильно ограничена, хотя и круг процессов весьма широкий.</a:t>
                </a:r>
              </a:p>
              <a:p>
                <a:r>
                  <a:rPr lang="ru-RU" sz="2000">
                    <a:ea typeface="+mn-lt"/>
                    <a:cs typeface="+mn-lt"/>
                  </a:rPr>
                  <a:t>Нейронные сети сильно зависят от качества данных поэтому требуется фильтрация (в </a:t>
                </a:r>
                <a:r>
                  <a:rPr lang="en-US" sz="2000" err="1">
                    <a:ea typeface="+mn-lt"/>
                    <a:cs typeface="+mn-lt"/>
                  </a:rPr>
                  <a:t>PDEnet</a:t>
                </a:r>
                <a:r>
                  <a:rPr lang="en-US" sz="2000">
                    <a:ea typeface="+mn-lt"/>
                    <a:cs typeface="+mn-lt"/>
                  </a:rPr>
                  <a:t> </a:t>
                </a:r>
                <a:r>
                  <a:rPr lang="ru-RU" sz="2000">
                    <a:ea typeface="+mn-lt"/>
                    <a:cs typeface="+mn-lt"/>
                  </a:rPr>
                  <a:t>это делается с помощью другой нейронной сети)</a:t>
                </a:r>
              </a:p>
              <a:p>
                <a:r>
                  <a:rPr lang="ru-RU" sz="2000">
                    <a:ea typeface="+mn-lt"/>
                    <a:cs typeface="+mn-lt"/>
                  </a:rPr>
                  <a:t>Чем сложнее уравнение, тем больше требуется данных. </a:t>
                </a:r>
              </a:p>
              <a:p>
                <a:r>
                  <a:rPr lang="ru-RU" sz="2000">
                    <a:ea typeface="+mn-lt"/>
                    <a:cs typeface="+mn-lt"/>
                  </a:rPr>
                  <a:t>Можно ли рассматривать «гиперболические» уравнения? С виду просто, но на деле всё не так – дело в граничных условиях.</a:t>
                </a:r>
                <a:endParaRPr lang="en-GB" sz="2000">
                  <a:cs typeface="Calibri"/>
                </a:endParaRPr>
              </a:p>
              <a:p>
                <a:endParaRPr lang="en" sz="2400">
                  <a:cs typeface="Calibri"/>
                </a:endParaRPr>
              </a:p>
              <a:p>
                <a:pPr marL="457200" indent="-457200">
                  <a:buFont typeface="Arial"/>
                  <a:buChar char="•"/>
                </a:pPr>
                <a:endParaRPr lang="en" sz="2400">
                  <a:cs typeface="Calibri"/>
                </a:endParaRPr>
              </a:p>
            </p:txBody>
          </p:sp>
        </mc:Choice>
        <mc:Fallback xmlns="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09454EAD-CE9B-4958-A5DD-BA254451FC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35350" y="933227"/>
                <a:ext cx="7881279" cy="5277791"/>
              </a:xfrm>
              <a:blipFill>
                <a:blip r:embed="rId3"/>
                <a:stretch>
                  <a:fillRect l="-773" t="-1155" r="-1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A51B40F-FB01-40A2-AC42-3E1DCD282F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9581" y="998078"/>
            <a:ext cx="3048001" cy="185033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28526E0-2CD0-4F7C-8659-84BD32FA87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8587" y="3235563"/>
            <a:ext cx="3298995" cy="124564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94A8EF7-EFF0-4FA4-B842-5770ED91C7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4083" y="5231525"/>
            <a:ext cx="3298996" cy="29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18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E8A0986-4C37-4888-8A7D-C761DDC3B3A1}"/>
              </a:ext>
            </a:extLst>
          </p:cNvPr>
          <p:cNvSpPr txBox="1">
            <a:spLocks/>
          </p:cNvSpPr>
          <p:nvPr/>
        </p:nvSpPr>
        <p:spPr>
          <a:xfrm>
            <a:off x="178287" y="-81811"/>
            <a:ext cx="10079885" cy="8453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267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>
                <a:ea typeface="+mj-lt"/>
                <a:cs typeface="+mj-lt"/>
              </a:rPr>
              <a:t>ДУ и нейронные сети</a:t>
            </a:r>
            <a:r>
              <a:rPr lang="en-US" sz="4000">
                <a:ea typeface="+mj-lt"/>
                <a:cs typeface="+mj-lt"/>
              </a:rPr>
              <a:t> (2/2)</a:t>
            </a:r>
            <a:endParaRPr lang="ru-RU" sz="400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0CC242-CA26-485A-962B-C89D8BEB131E}"/>
              </a:ext>
            </a:extLst>
          </p:cNvPr>
          <p:cNvSpPr txBox="1"/>
          <p:nvPr/>
        </p:nvSpPr>
        <p:spPr>
          <a:xfrm>
            <a:off x="11479075" y="6211018"/>
            <a:ext cx="434004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dirty="0">
                <a:cs typeface="Calibri"/>
              </a:rPr>
              <a:t>6</a:t>
            </a:r>
            <a:endParaRPr lang="ru-RU">
              <a:cs typeface="Calibri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01818F5-C70F-4678-BF15-E9858338EB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432"/>
          <a:stretch/>
        </p:blipFill>
        <p:spPr>
          <a:xfrm>
            <a:off x="178287" y="1160834"/>
            <a:ext cx="6881463" cy="147049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319A8FC-8CE4-47AE-B2BB-F36FE18267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68" y="2567984"/>
            <a:ext cx="6682343" cy="2438517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66B9F59-39A9-4F61-90E1-A40F99CC74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59750" y="933227"/>
            <a:ext cx="4710718" cy="527779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2000">
                <a:ea typeface="+mn-lt"/>
                <a:cs typeface="+mn-lt"/>
              </a:rPr>
              <a:t>Нейронная сеть что-то предсказывает, с переменным успехом.</a:t>
            </a:r>
          </a:p>
          <a:p>
            <a:r>
              <a:rPr lang="ru-RU" sz="2000">
                <a:ea typeface="+mn-lt"/>
                <a:cs typeface="+mn-lt"/>
              </a:rPr>
              <a:t>Основные выводы: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>
                <a:ea typeface="+mn-lt"/>
                <a:cs typeface="+mn-lt"/>
              </a:rPr>
              <a:t>Не все задачи можно решить нейронной сетью (только оптимизация предсказания)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>
                <a:ea typeface="+mn-lt"/>
                <a:cs typeface="+mn-lt"/>
              </a:rPr>
              <a:t>Трудно интерпретировать это с точки зрения итогового ДУ (что будет, если закрыть верхнюю строчку, какое уравнение выбрать?)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>
                <a:ea typeface="+mn-lt"/>
                <a:cs typeface="+mn-lt"/>
              </a:rPr>
              <a:t>Решение справедливо только для конкретного набора данных – другие данные влекут за собой обучение фильтра и «обучение» предсказательной модели заново </a:t>
            </a:r>
            <a:endParaRPr lang="en-GB" sz="2000">
              <a:cs typeface="Calibri"/>
            </a:endParaRPr>
          </a:p>
          <a:p>
            <a:endParaRPr lang="en" sz="2400"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en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9385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E8A0986-4C37-4888-8A7D-C761DDC3B3A1}"/>
              </a:ext>
            </a:extLst>
          </p:cNvPr>
          <p:cNvSpPr txBox="1">
            <a:spLocks/>
          </p:cNvSpPr>
          <p:nvPr/>
        </p:nvSpPr>
        <p:spPr>
          <a:xfrm>
            <a:off x="178287" y="-81811"/>
            <a:ext cx="10079885" cy="8453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267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>
                <a:ea typeface="+mj-lt"/>
                <a:cs typeface="+mj-lt"/>
              </a:rPr>
              <a:t>ДУ и разреженная регрессия (1</a:t>
            </a:r>
            <a:r>
              <a:rPr lang="en-US" sz="4000">
                <a:ea typeface="+mj-lt"/>
                <a:cs typeface="+mj-lt"/>
              </a:rPr>
              <a:t>/2</a:t>
            </a:r>
            <a:r>
              <a:rPr lang="ru-RU" sz="4000">
                <a:ea typeface="+mj-lt"/>
                <a:cs typeface="+mj-lt"/>
              </a:rPr>
              <a:t>)</a:t>
            </a:r>
            <a:endParaRPr lang="ru-RU" sz="400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0CC242-CA26-485A-962B-C89D8BEB131E}"/>
              </a:ext>
            </a:extLst>
          </p:cNvPr>
          <p:cNvSpPr txBox="1"/>
          <p:nvPr/>
        </p:nvSpPr>
        <p:spPr>
          <a:xfrm>
            <a:off x="11479075" y="6211018"/>
            <a:ext cx="434004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dirty="0"/>
              <a:t>7</a:t>
            </a:r>
            <a:endParaRPr lang="ru-RU">
              <a:cs typeface="Calibri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9454EAD-CE9B-4958-A5DD-BA254451FC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350" y="933227"/>
            <a:ext cx="7881279" cy="527779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2000">
                <a:ea typeface="+mn-lt"/>
                <a:cs typeface="+mn-lt"/>
              </a:rPr>
              <a:t>Более требовательный к подготовке путь – разреженная регрессия по заданному набору слагаемых. В качестве примера берём </a:t>
            </a:r>
            <a:r>
              <a:rPr lang="en-US" sz="2000" err="1">
                <a:ea typeface="+mn-lt"/>
                <a:cs typeface="+mn-lt"/>
              </a:rPr>
              <a:t>PDEfind</a:t>
            </a:r>
            <a:endParaRPr lang="ru-RU" sz="2000">
              <a:ea typeface="+mn-lt"/>
              <a:cs typeface="+mn-lt"/>
            </a:endParaRPr>
          </a:p>
          <a:p>
            <a:r>
              <a:rPr lang="ru-RU" sz="2000">
                <a:ea typeface="+mn-lt"/>
                <a:cs typeface="+mn-lt"/>
              </a:rPr>
              <a:t>Цель – получить с одной </a:t>
            </a:r>
            <a:r>
              <a:rPr lang="ru-RU" sz="2000" err="1">
                <a:ea typeface="+mn-lt"/>
                <a:cs typeface="+mn-lt"/>
              </a:rPr>
              <a:t>стороын</a:t>
            </a:r>
            <a:r>
              <a:rPr lang="ru-RU" sz="2000">
                <a:ea typeface="+mn-lt"/>
                <a:cs typeface="+mn-lt"/>
              </a:rPr>
              <a:t> самое «простое» выражение, а с другой наиболее близкое к данным из заданного набора слагаемых</a:t>
            </a:r>
            <a:endParaRPr lang="ru-RU" sz="2000"/>
          </a:p>
          <a:p>
            <a:pPr>
              <a:spcBef>
                <a:spcPts val="0"/>
              </a:spcBef>
            </a:pPr>
            <a:r>
              <a:rPr lang="ru-RU" sz="2000">
                <a:solidFill>
                  <a:srgbClr val="00B050"/>
                </a:solidFill>
                <a:ea typeface="+mn-lt"/>
                <a:cs typeface="+mn-lt"/>
              </a:rPr>
              <a:t>«+»</a:t>
            </a:r>
            <a:r>
              <a:rPr lang="ru-RU" sz="2000">
                <a:ea typeface="+mn-lt"/>
                <a:cs typeface="+mn-lt"/>
              </a:rPr>
              <a:t>:  решается довольно общая задача</a:t>
            </a:r>
          </a:p>
          <a:p>
            <a:pPr>
              <a:spcBef>
                <a:spcPts val="0"/>
              </a:spcBef>
            </a:pPr>
            <a:r>
              <a:rPr lang="ru-RU" sz="2000">
                <a:solidFill>
                  <a:srgbClr val="FF0000"/>
                </a:solidFill>
                <a:ea typeface="+mn-lt"/>
                <a:cs typeface="+mn-lt"/>
              </a:rPr>
              <a:t>«-»</a:t>
            </a:r>
            <a:r>
              <a:rPr lang="ru-RU" sz="2000">
                <a:ea typeface="+mn-lt"/>
                <a:cs typeface="+mn-lt"/>
              </a:rPr>
              <a:t>: зависит от заранее заданного набора слагаемых, так же требует фильтр или устойчивую к шуму схему дифференцирования</a:t>
            </a:r>
            <a:endParaRPr lang="en-US" sz="2000">
              <a:ea typeface="+mn-lt"/>
              <a:cs typeface="+mn-lt"/>
            </a:endParaRPr>
          </a:p>
          <a:p>
            <a:r>
              <a:rPr lang="ru-RU" sz="2000">
                <a:ea typeface="+mn-lt"/>
                <a:cs typeface="+mn-lt"/>
              </a:rPr>
              <a:t>Здесь мы ограничены заранее заданным набором данных. Если набор достаточно широк, поиск оптимального выражения занимает довольно длительное время.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97134F1-121C-4955-9A03-4414E1A57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8332" y="953633"/>
            <a:ext cx="1495172" cy="145619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D904AE-00E6-48C2-9051-3285B321A6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3278" y="2486647"/>
            <a:ext cx="2966002" cy="176547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DC8556C-0586-4987-A94F-976A3C046D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5943" y="4286298"/>
            <a:ext cx="2120672" cy="93059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3EEDE5C-539C-440E-989B-751380B84B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0224" y="5246229"/>
            <a:ext cx="1675895" cy="131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960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00CC242-CA26-485A-962B-C89D8BEB131E}"/>
              </a:ext>
            </a:extLst>
          </p:cNvPr>
          <p:cNvSpPr txBox="1"/>
          <p:nvPr/>
        </p:nvSpPr>
        <p:spPr>
          <a:xfrm>
            <a:off x="11479075" y="6211018"/>
            <a:ext cx="434004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dirty="0"/>
              <a:t>8</a:t>
            </a:r>
            <a:endParaRPr lang="ru-RU">
              <a:cs typeface="Calibri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66B9F59-39A9-4F61-90E1-A40F99CC74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59750" y="933227"/>
            <a:ext cx="4710718" cy="527779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2000" dirty="0">
                <a:ea typeface="+mn-lt"/>
                <a:cs typeface="+mn-lt"/>
              </a:rPr>
              <a:t>Алгоритм выбирает наиболее представительный набор слагаемых </a:t>
            </a:r>
            <a:r>
              <a:rPr lang="ru-RU" sz="2000">
                <a:ea typeface="+mn-lt"/>
                <a:cs typeface="+mn-lt"/>
              </a:rPr>
              <a:t>с </a:t>
            </a:r>
            <a:r>
              <a:rPr lang="ru-RU" sz="2000" dirty="0">
                <a:ea typeface="+mn-lt"/>
                <a:cs typeface="+mn-lt"/>
              </a:rPr>
              <a:t>помощью разреженной регрессии</a:t>
            </a:r>
            <a:r>
              <a:rPr lang="ru-RU" sz="2000">
                <a:ea typeface="+mn-lt"/>
                <a:cs typeface="+mn-lt"/>
              </a:rPr>
              <a:t>.</a:t>
            </a:r>
          </a:p>
          <a:p>
            <a:r>
              <a:rPr lang="ru-RU" sz="2000">
                <a:ea typeface="+mn-lt"/>
                <a:cs typeface="+mn-lt"/>
              </a:rPr>
              <a:t>Основные выводы: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ea typeface="+mn-lt"/>
                <a:cs typeface="+mn-lt"/>
              </a:rPr>
              <a:t>Если есть необходимые слагаемые</a:t>
            </a:r>
            <a:r>
              <a:rPr lang="ru-RU" sz="2000">
                <a:ea typeface="+mn-lt"/>
                <a:cs typeface="+mn-lt"/>
              </a:rPr>
              <a:t>, </a:t>
            </a:r>
            <a:r>
              <a:rPr lang="ru-RU" sz="2000" dirty="0">
                <a:ea typeface="+mn-lt"/>
                <a:cs typeface="+mn-lt"/>
              </a:rPr>
              <a:t>то трудно придумать что-то более быстрое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ea typeface="+mn-lt"/>
                <a:cs typeface="+mn-lt"/>
              </a:rPr>
              <a:t>Достаточно стабильный алгоритм</a:t>
            </a:r>
            <a:r>
              <a:rPr lang="ru-RU" sz="2000">
                <a:ea typeface="+mn-lt"/>
                <a:cs typeface="+mn-lt"/>
              </a:rPr>
              <a:t>, </a:t>
            </a:r>
            <a:r>
              <a:rPr lang="ru-RU" sz="2000" dirty="0">
                <a:ea typeface="+mn-lt"/>
                <a:cs typeface="+mn-lt"/>
              </a:rPr>
              <a:t>что хорошо </a:t>
            </a:r>
            <a:r>
              <a:rPr lang="ru-RU" sz="2000">
                <a:ea typeface="+mn-lt"/>
                <a:cs typeface="+mn-lt"/>
              </a:rPr>
              <a:t>для </a:t>
            </a:r>
            <a:r>
              <a:rPr lang="ru-RU" sz="2000" dirty="0">
                <a:ea typeface="+mn-lt"/>
                <a:cs typeface="+mn-lt"/>
              </a:rPr>
              <a:t>генеративного дизайна на экспериментальных </a:t>
            </a:r>
            <a:r>
              <a:rPr lang="ru-RU" sz="2000">
                <a:ea typeface="+mn-lt"/>
                <a:cs typeface="+mn-lt"/>
              </a:rPr>
              <a:t>данных</a:t>
            </a:r>
            <a:endParaRPr lang="ru-RU" sz="2000" dirty="0"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ea typeface="+mn-lt"/>
                <a:cs typeface="+mn-lt"/>
              </a:rPr>
              <a:t>Можно регулировать</a:t>
            </a:r>
            <a:r>
              <a:rPr lang="ru-RU" sz="2000">
                <a:ea typeface="+mn-lt"/>
                <a:cs typeface="+mn-lt"/>
              </a:rPr>
              <a:t> «</a:t>
            </a:r>
            <a:r>
              <a:rPr lang="ru-RU" sz="2000" dirty="0">
                <a:ea typeface="+mn-lt"/>
                <a:cs typeface="+mn-lt"/>
              </a:rPr>
              <a:t>подробность</a:t>
            </a:r>
            <a:r>
              <a:rPr lang="ru-RU" sz="2000">
                <a:ea typeface="+mn-lt"/>
                <a:cs typeface="+mn-lt"/>
              </a:rPr>
              <a:t>» модели </a:t>
            </a:r>
            <a:r>
              <a:rPr lang="ru-RU" sz="2000" dirty="0">
                <a:ea typeface="+mn-lt"/>
                <a:cs typeface="+mn-lt"/>
              </a:rPr>
              <a:t>с помощью параметра разреженности</a:t>
            </a:r>
          </a:p>
          <a:p>
            <a:endParaRPr lang="en" sz="2400"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en" sz="2400">
              <a:cs typeface="Calibri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F52779-3A06-4BCC-AADE-8DC9CCAFF254}"/>
              </a:ext>
            </a:extLst>
          </p:cNvPr>
          <p:cNvSpPr txBox="1">
            <a:spLocks/>
          </p:cNvSpPr>
          <p:nvPr/>
        </p:nvSpPr>
        <p:spPr>
          <a:xfrm>
            <a:off x="178287" y="-81811"/>
            <a:ext cx="10079885" cy="8453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267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>
                <a:ea typeface="+mj-lt"/>
                <a:cs typeface="+mj-lt"/>
              </a:rPr>
              <a:t>ДУ и разреженная регрессия (2</a:t>
            </a:r>
            <a:r>
              <a:rPr lang="en-US" sz="4000">
                <a:ea typeface="+mj-lt"/>
                <a:cs typeface="+mj-lt"/>
              </a:rPr>
              <a:t>/2</a:t>
            </a:r>
            <a:r>
              <a:rPr lang="ru-RU" sz="4000">
                <a:ea typeface="+mj-lt"/>
                <a:cs typeface="+mj-lt"/>
              </a:rPr>
              <a:t>)</a:t>
            </a:r>
            <a:endParaRPr lang="ru-RU" sz="4000">
              <a:cs typeface="Calibri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5177AAA-A450-4774-9913-701843FFB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84" y="1460146"/>
            <a:ext cx="6766755" cy="322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515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E8A0986-4C37-4888-8A7D-C761DDC3B3A1}"/>
              </a:ext>
            </a:extLst>
          </p:cNvPr>
          <p:cNvSpPr txBox="1">
            <a:spLocks/>
          </p:cNvSpPr>
          <p:nvPr/>
        </p:nvSpPr>
        <p:spPr>
          <a:xfrm>
            <a:off x="178287" y="-81811"/>
            <a:ext cx="10079885" cy="8453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4267" b="0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>
                <a:ea typeface="+mj-lt"/>
                <a:cs typeface="+mj-lt"/>
              </a:rPr>
              <a:t>ДУ и символьная регрессия (1</a:t>
            </a:r>
            <a:r>
              <a:rPr lang="en-US" sz="4000">
                <a:ea typeface="+mj-lt"/>
                <a:cs typeface="+mj-lt"/>
              </a:rPr>
              <a:t>/2</a:t>
            </a:r>
            <a:r>
              <a:rPr lang="ru-RU" sz="4000">
                <a:ea typeface="+mj-lt"/>
                <a:cs typeface="+mj-lt"/>
              </a:rPr>
              <a:t>)</a:t>
            </a:r>
            <a:endParaRPr lang="ru-RU" sz="400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0CC242-CA26-485A-962B-C89D8BEB131E}"/>
              </a:ext>
            </a:extLst>
          </p:cNvPr>
          <p:cNvSpPr txBox="1"/>
          <p:nvPr/>
        </p:nvSpPr>
        <p:spPr>
          <a:xfrm>
            <a:off x="11479075" y="6211018"/>
            <a:ext cx="434004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dirty="0"/>
              <a:t>9</a:t>
            </a:r>
            <a:endParaRPr lang="ru-RU">
              <a:cs typeface="Calibri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9454EAD-CE9B-4958-A5DD-BA254451FC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350" y="933227"/>
            <a:ext cx="7881279" cy="527779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2000">
                <a:ea typeface="+mn-lt"/>
                <a:cs typeface="+mn-lt"/>
              </a:rPr>
              <a:t>Наиболее требовательный к настройке – символьная регрессия. В работу включается эволюционная оптимизация. </a:t>
            </a:r>
          </a:p>
          <a:p>
            <a:r>
              <a:rPr lang="ru-RU" sz="2000">
                <a:ea typeface="+mn-lt"/>
                <a:cs typeface="+mn-lt"/>
              </a:rPr>
              <a:t>Цель – предсказывать наиболее подходящую комбинацию из заданных дифференциальных операторов</a:t>
            </a:r>
            <a:endParaRPr lang="ru-RU" sz="2000"/>
          </a:p>
          <a:p>
            <a:pPr>
              <a:spcBef>
                <a:spcPts val="0"/>
              </a:spcBef>
            </a:pPr>
            <a:r>
              <a:rPr lang="ru-RU" sz="2000">
                <a:solidFill>
                  <a:srgbClr val="00B050"/>
                </a:solidFill>
                <a:ea typeface="+mn-lt"/>
                <a:cs typeface="+mn-lt"/>
              </a:rPr>
              <a:t>«+»</a:t>
            </a:r>
            <a:r>
              <a:rPr lang="ru-RU" sz="2000">
                <a:ea typeface="+mn-lt"/>
                <a:cs typeface="+mn-lt"/>
              </a:rPr>
              <a:t>:  наиболее широкий набор итоговых моделей</a:t>
            </a:r>
          </a:p>
          <a:p>
            <a:pPr>
              <a:spcBef>
                <a:spcPts val="0"/>
              </a:spcBef>
            </a:pPr>
            <a:r>
              <a:rPr lang="ru-RU" sz="2000">
                <a:solidFill>
                  <a:srgbClr val="FF0000"/>
                </a:solidFill>
                <a:ea typeface="+mn-lt"/>
                <a:cs typeface="+mn-lt"/>
              </a:rPr>
              <a:t>«-»</a:t>
            </a:r>
            <a:r>
              <a:rPr lang="ru-RU" sz="2000">
                <a:ea typeface="+mn-lt"/>
                <a:cs typeface="+mn-lt"/>
              </a:rPr>
              <a:t>:  модель разрастается с каждым поколением, нужно ограничивать рост, а, следовательно и сложность итоговой модели</a:t>
            </a:r>
          </a:p>
          <a:p>
            <a:pPr>
              <a:spcBef>
                <a:spcPts val="0"/>
              </a:spcBef>
            </a:pPr>
            <a:r>
              <a:rPr lang="ru-RU" sz="2000">
                <a:ea typeface="+mn-lt"/>
                <a:cs typeface="+mn-lt"/>
              </a:rPr>
              <a:t>Таким образом мы можем получить сложную модель, однако со сложностью растёт число «неподходящих» элементов. То есть, «значимая» часть иногда заменяется сложной комбинацией, которая чуть хуже.</a:t>
            </a:r>
          </a:p>
          <a:p>
            <a:endParaRPr lang="en" sz="2400">
              <a:cs typeface="Calibri"/>
            </a:endParaRPr>
          </a:p>
          <a:p>
            <a:pPr marL="457200" indent="-457200">
              <a:buFont typeface="Arial"/>
              <a:buChar char="•"/>
            </a:pPr>
            <a:endParaRPr lang="en" sz="2400">
              <a:cs typeface="Calibri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ECF96A8-2F60-4F1D-9DBD-7B642B337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5961" y="2967904"/>
            <a:ext cx="3436653" cy="1478560"/>
          </a:xfrm>
          <a:prstGeom prst="rect">
            <a:avLst/>
          </a:prstGeom>
        </p:spPr>
      </p:pic>
      <p:pic>
        <p:nvPicPr>
          <p:cNvPr id="11" name="Рисунок 3">
            <a:extLst>
              <a:ext uri="{FF2B5EF4-FFF2-40B4-BE49-F238E27FC236}">
                <a16:creationId xmlns:a16="http://schemas.microsoft.com/office/drawing/2014/main" id="{F3CEC2E3-05C5-4940-9080-B9759FBAB8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972" y="820045"/>
            <a:ext cx="1344667" cy="9620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EEB4D06-B385-4A2E-ACD2-2987B7C1BA0C}"/>
              </a:ext>
            </a:extLst>
          </p:cNvPr>
          <p:cNvSpPr txBox="1"/>
          <p:nvPr/>
        </p:nvSpPr>
        <p:spPr>
          <a:xfrm>
            <a:off x="8465819" y="1760374"/>
            <a:ext cx="394062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err="1">
                <a:cs typeface="Calibri"/>
              </a:rPr>
              <a:t>Data</a:t>
            </a:r>
            <a:r>
              <a:rPr lang="ru-RU">
                <a:cs typeface="Calibri"/>
              </a:rPr>
              <a:t> (</a:t>
            </a:r>
            <a:r>
              <a:rPr lang="ru-RU" err="1">
                <a:cs typeface="Calibri"/>
              </a:rPr>
              <a:t>measurements</a:t>
            </a:r>
            <a:r>
              <a:rPr lang="ru-RU">
                <a:cs typeface="Calibri"/>
              </a:rPr>
              <a:t>)</a:t>
            </a:r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1E9E97-9503-4CAE-92C0-02D18BF69AB1}"/>
              </a:ext>
            </a:extLst>
          </p:cNvPr>
          <p:cNvSpPr txBox="1"/>
          <p:nvPr/>
        </p:nvSpPr>
        <p:spPr>
          <a:xfrm>
            <a:off x="8465819" y="2412394"/>
            <a:ext cx="394062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cs typeface="Calibri"/>
              </a:rPr>
              <a:t>Models</a:t>
            </a:r>
            <a:endParaRPr lang="ru-RU"/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90CCCA96-C033-4DD9-8D7E-4B19E46E0D9F}"/>
              </a:ext>
            </a:extLst>
          </p:cNvPr>
          <p:cNvCxnSpPr>
            <a:cxnSpLocks/>
          </p:cNvCxnSpPr>
          <p:nvPr/>
        </p:nvCxnSpPr>
        <p:spPr>
          <a:xfrm>
            <a:off x="10436132" y="2772885"/>
            <a:ext cx="0" cy="3900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DF52262F-451B-4618-8663-026E8C8143F2}"/>
              </a:ext>
            </a:extLst>
          </p:cNvPr>
          <p:cNvCxnSpPr>
            <a:cxnSpLocks/>
          </p:cNvCxnSpPr>
          <p:nvPr/>
        </p:nvCxnSpPr>
        <p:spPr>
          <a:xfrm>
            <a:off x="10436132" y="2064776"/>
            <a:ext cx="0" cy="3900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6A6613A8-F698-4E2F-A971-937AEC1CA680}"/>
              </a:ext>
            </a:extLst>
          </p:cNvPr>
          <p:cNvCxnSpPr>
            <a:cxnSpLocks/>
          </p:cNvCxnSpPr>
          <p:nvPr/>
        </p:nvCxnSpPr>
        <p:spPr>
          <a:xfrm>
            <a:off x="10436132" y="4816568"/>
            <a:ext cx="0" cy="3900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CAA92FA-71F1-43D6-8D76-3CC65EC5EBAD}"/>
              </a:ext>
            </a:extLst>
          </p:cNvPr>
          <p:cNvSpPr txBox="1"/>
          <p:nvPr/>
        </p:nvSpPr>
        <p:spPr>
          <a:xfrm>
            <a:off x="8353732" y="4374368"/>
            <a:ext cx="394062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cs typeface="Calibri"/>
              </a:rPr>
              <a:t>Genetic programming</a:t>
            </a:r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50E44E-097D-4FB0-99A4-7BEEF1D56B05}"/>
              </a:ext>
            </a:extLst>
          </p:cNvPr>
          <p:cNvSpPr txBox="1"/>
          <p:nvPr/>
        </p:nvSpPr>
        <p:spPr>
          <a:xfrm>
            <a:off x="8418991" y="5206605"/>
            <a:ext cx="394062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cs typeface="Calibri"/>
              </a:rPr>
              <a:t>Resulting equation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40286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EA20C3CE59B814B9DB86E130D3CC823" ma:contentTypeVersion="12" ma:contentTypeDescription="Создание документа." ma:contentTypeScope="" ma:versionID="5178e78f6d091ae1f5e5b007e8b46435">
  <xsd:schema xmlns:xsd="http://www.w3.org/2001/XMLSchema" xmlns:xs="http://www.w3.org/2001/XMLSchema" xmlns:p="http://schemas.microsoft.com/office/2006/metadata/properties" xmlns:ns3="e9d961fc-2795-46a9-b348-070d2e88cc69" xmlns:ns4="59d0c82d-80a9-4c9b-a9cf-68ef296d3714" targetNamespace="http://schemas.microsoft.com/office/2006/metadata/properties" ma:root="true" ma:fieldsID="fcee28215ab1776c2b2491ac500d8854" ns3:_="" ns4:_="">
    <xsd:import namespace="e9d961fc-2795-46a9-b348-070d2e88cc69"/>
    <xsd:import namespace="59d0c82d-80a9-4c9b-a9cf-68ef296d371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d961fc-2795-46a9-b348-070d2e88cc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0c82d-80a9-4c9b-a9cf-68ef296d371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Хэш подсказки о совместном доступе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41C6872-C87B-4642-94CA-E7D8703820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2FD81A-B3A6-4443-9F28-88E497B14C74}">
  <ds:schemaRefs>
    <ds:schemaRef ds:uri="59d0c82d-80a9-4c9b-a9cf-68ef296d3714"/>
    <ds:schemaRef ds:uri="e9d961fc-2795-46a9-b348-070d2e88cc6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B5968AE-DFF0-4694-B0DD-A9C61E73A646}">
  <ds:schemaRefs>
    <ds:schemaRef ds:uri="59d0c82d-80a9-4c9b-a9cf-68ef296d3714"/>
    <ds:schemaRef ds:uri="e9d961fc-2795-46a9-b348-070d2e88cc6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4481</Words>
  <Application>Microsoft Office PowerPoint</Application>
  <PresentationFormat>Широкоэкранный</PresentationFormat>
  <Paragraphs>325</Paragraphs>
  <Slides>33</Slides>
  <Notes>27</Notes>
  <HiddenSlides>2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</vt:lpstr>
      <vt:lpstr>Calibri</vt:lpstr>
      <vt:lpstr>Cambria Math</vt:lpstr>
      <vt:lpstr>Cover</vt:lpstr>
      <vt:lpstr>Equation</vt:lpstr>
      <vt:lpstr>Генеративный дизайн математических моделей с учётом неоднородности вычислительной среды на примере эпидемиологии.</vt:lpstr>
      <vt:lpstr>Презентация PowerPoint</vt:lpstr>
      <vt:lpstr>Идентификация моделей в виде дифференциальных уравнений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Суперкомпьютерная реализация алгоритмов</vt:lpstr>
      <vt:lpstr>Презентация PowerPoint</vt:lpstr>
      <vt:lpstr>Презентация PowerPoint</vt:lpstr>
      <vt:lpstr>Презентация PowerPoint</vt:lpstr>
      <vt:lpstr>Презентация PowerPoint</vt:lpstr>
      <vt:lpstr>Модели распространения опасных инфекций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  <vt:lpstr>Генеративный дизайн математических моделей с учётом неоднородности вычислительной среды на примере эпидемиологии.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Discovery of the stable data-driven models of continuous metocean process</dc:title>
  <dc:creator>Mikle</dc:creator>
  <cp:lastModifiedBy>Хватов Александр Александрович</cp:lastModifiedBy>
  <cp:revision>1</cp:revision>
  <dcterms:created xsi:type="dcterms:W3CDTF">2018-12-19T16:56:05Z</dcterms:created>
  <dcterms:modified xsi:type="dcterms:W3CDTF">2021-12-17T20:47:58Z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0x010100FEA20C3CE59B814B9DB86E130D3CC823</vt:lpwstr>
  </property>
</Properties>
</file>