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700" r:id="rId1"/>
  </p:sldMasterIdLst>
  <p:notesMasterIdLst>
    <p:notesMasterId r:id="rId47"/>
  </p:notesMasterIdLst>
  <p:handoutMasterIdLst>
    <p:handoutMasterId r:id="rId48"/>
  </p:handoutMasterIdLst>
  <p:sldIdLst>
    <p:sldId id="518" r:id="rId2"/>
    <p:sldId id="583" r:id="rId3"/>
    <p:sldId id="559" r:id="rId4"/>
    <p:sldId id="555" r:id="rId5"/>
    <p:sldId id="506" r:id="rId6"/>
    <p:sldId id="585" r:id="rId7"/>
    <p:sldId id="606" r:id="rId8"/>
    <p:sldId id="587" r:id="rId9"/>
    <p:sldId id="563" r:id="rId10"/>
    <p:sldId id="578" r:id="rId11"/>
    <p:sldId id="579" r:id="rId12"/>
    <p:sldId id="588" r:id="rId13"/>
    <p:sldId id="522" r:id="rId14"/>
    <p:sldId id="524" r:id="rId15"/>
    <p:sldId id="607" r:id="rId16"/>
    <p:sldId id="591" r:id="rId17"/>
    <p:sldId id="616" r:id="rId18"/>
    <p:sldId id="617" r:id="rId19"/>
    <p:sldId id="618" r:id="rId20"/>
    <p:sldId id="619" r:id="rId21"/>
    <p:sldId id="620" r:id="rId22"/>
    <p:sldId id="621" r:id="rId23"/>
    <p:sldId id="622" r:id="rId24"/>
    <p:sldId id="623" r:id="rId25"/>
    <p:sldId id="624" r:id="rId26"/>
    <p:sldId id="625" r:id="rId27"/>
    <p:sldId id="626" r:id="rId28"/>
    <p:sldId id="627" r:id="rId29"/>
    <p:sldId id="589" r:id="rId30"/>
    <p:sldId id="604" r:id="rId31"/>
    <p:sldId id="596" r:id="rId32"/>
    <p:sldId id="595" r:id="rId33"/>
    <p:sldId id="590" r:id="rId34"/>
    <p:sldId id="592" r:id="rId35"/>
    <p:sldId id="593" r:id="rId36"/>
    <p:sldId id="608" r:id="rId37"/>
    <p:sldId id="609" r:id="rId38"/>
    <p:sldId id="605" r:id="rId39"/>
    <p:sldId id="610" r:id="rId40"/>
    <p:sldId id="611" r:id="rId41"/>
    <p:sldId id="612" r:id="rId42"/>
    <p:sldId id="613" r:id="rId43"/>
    <p:sldId id="614" r:id="rId44"/>
    <p:sldId id="615" r:id="rId45"/>
    <p:sldId id="560" r:id="rId46"/>
  </p:sldIdLst>
  <p:sldSz cx="9906000" cy="6858000" type="A4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4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5DA2"/>
    <a:srgbClr val="D62A90"/>
    <a:srgbClr val="00FF00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3309" autoAdjust="0"/>
  </p:normalViewPr>
  <p:slideViewPr>
    <p:cSldViewPr>
      <p:cViewPr varScale="1">
        <p:scale>
          <a:sx n="115" d="100"/>
          <a:sy n="115" d="100"/>
        </p:scale>
        <p:origin x="1104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84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89EB379-D720-461B-A749-CE4B365CEBE1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6D69DC8-28EA-4D1E-8883-D14AEA556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32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50888"/>
            <a:ext cx="54276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C680882-5D7D-45A9-B0D8-7C13C25E6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5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9139-4329-4681-ACC5-53C8FF56F58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9139-4329-4681-ACC5-53C8FF56F58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9139-4329-4681-ACC5-53C8FF56F58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9139-4329-4681-ACC5-53C8FF56F58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9139-4329-4681-ACC5-53C8FF56F58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3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74999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7" y="1073025"/>
            <a:ext cx="814528" cy="897611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5769227" y="764704"/>
            <a:ext cx="413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i="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Bialystok, Poland, September 8-11, 2019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DEC4A-B597-4717-B4D8-4D74E49B2D20}"/>
              </a:ext>
            </a:extLst>
          </p:cNvPr>
          <p:cNvSpPr txBox="1"/>
          <p:nvPr userDrawn="1"/>
        </p:nvSpPr>
        <p:spPr>
          <a:xfrm>
            <a:off x="58804" y="169104"/>
            <a:ext cx="9847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800" b="1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 algn="ctr"/>
            <a:r>
              <a:rPr lang="ru-RU" b="0" dirty="0"/>
              <a:t>Семинар крупного научного проекта</a:t>
            </a:r>
          </a:p>
          <a:p>
            <a:pPr lvl="0" algn="ctr"/>
            <a:r>
              <a:rPr lang="ru-RU" b="0" dirty="0"/>
              <a:t>«</a:t>
            </a:r>
            <a:r>
              <a:rPr lang="en" b="0" dirty="0"/>
              <a:t>Надежный и логически прозрачный искусственный интеллект</a:t>
            </a:r>
            <a:r>
              <a:rPr lang="ru-RU" b="0" dirty="0"/>
              <a:t>»</a:t>
            </a: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BF58F654-B82D-4F2B-8CA9-C8B82B18EC0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51141A-01F3-4FE8-9E54-91D694035F28}"/>
              </a:ext>
            </a:extLst>
          </p:cNvPr>
          <p:cNvSpPr txBox="1"/>
          <p:nvPr userDrawn="1"/>
        </p:nvSpPr>
        <p:spPr>
          <a:xfrm>
            <a:off x="920552" y="1172855"/>
            <a:ext cx="8625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/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Нижегородский государственный университет им. Н.И. Лобачевского</a:t>
            </a:r>
          </a:p>
          <a:p>
            <a:pPr algn="ctr"/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Кафедра МОСТ института ИТММ</a:t>
            </a:r>
            <a:endParaRPr lang="ru-RU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29431480-6F40-4035-BF1D-0203AE1AB5B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32426" y="206084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8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824970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8080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7200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2" y="202729"/>
            <a:ext cx="9465896" cy="561975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0552" y="6452702"/>
            <a:ext cx="2087368" cy="36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52702"/>
            <a:ext cx="5761302" cy="40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lang="ru-RU" sz="1300" b="0" i="0" smtClean="0"/>
            </a:lvl1pPr>
          </a:lstStyle>
          <a:p>
            <a:pPr algn="ctr">
              <a:defRPr/>
            </a:pPr>
            <a:r>
              <a:rPr lang="ru-RU" dirty="0"/>
              <a:t>Поиск глобального оптимума: машинное обучение ускоряет решение задачи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76981"/>
            <a:ext cx="896175" cy="38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r>
              <a:rPr lang="en-US" dirty="0"/>
              <a:t>/</a:t>
            </a:r>
            <a:r>
              <a:rPr lang="ru-RU" dirty="0"/>
              <a:t>45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6364550"/>
            <a:ext cx="433113" cy="4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4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A67C-33BD-4A59-9EAE-678C8C03CEA8}" type="slidenum">
              <a:rPr lang="ru-RU" smtClean="0"/>
              <a:pPr>
                <a:defRPr/>
              </a:pPr>
              <a:t>‹#›</a:t>
            </a:fld>
            <a:r>
              <a:rPr lang="en-US" dirty="0"/>
              <a:t>/15</a:t>
            </a:r>
            <a:endParaRPr lang="ru-RU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lang="ru-RU" sz="1200" b="0" i="0" smtClean="0"/>
            </a:lvl1pPr>
          </a:lstStyle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6364550"/>
            <a:ext cx="433113" cy="4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450" y="207963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Введение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092" y="1071546"/>
            <a:ext cx="95012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6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Семинар КНП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19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lang="ru-RU" sz="1200" b="0" i="0" smtClean="0"/>
            </a:lvl1pPr>
          </a:lstStyle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r>
              <a:rPr lang="en-US" dirty="0"/>
              <a:t>/15</a:t>
            </a:r>
            <a:endParaRPr lang="ru-RU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6364550"/>
            <a:ext cx="433113" cy="4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5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42925" indent="-2762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809625" indent="-2667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/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n.ru/" TargetMode="External"/><Relationship Id="rId2" Type="http://schemas.openxmlformats.org/officeDocument/2006/relationships/hyperlink" Target="mailto:gergel@unn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mm.unn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5B932-E811-4196-830F-C9FA95643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64" y="2132856"/>
            <a:ext cx="9361040" cy="1470025"/>
          </a:xfrm>
        </p:spPr>
        <p:txBody>
          <a:bodyPr/>
          <a:lstStyle/>
          <a:p>
            <a:r>
              <a:rPr lang="ru-RU" dirty="0"/>
              <a:t>Поиск глобального оптимума: </a:t>
            </a:r>
            <a:br>
              <a:rPr lang="ru-RU" dirty="0"/>
            </a:br>
            <a:r>
              <a:rPr lang="ru-RU" dirty="0"/>
              <a:t>машинное обучение ускоряет решение задачи</a:t>
            </a:r>
            <a:endParaRPr lang="ru-RU" sz="44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97216" y="4052664"/>
            <a:ext cx="2592288" cy="2184648"/>
          </a:xfrm>
        </p:spPr>
        <p:txBody>
          <a:bodyPr/>
          <a:lstStyle/>
          <a:p>
            <a:pPr algn="l"/>
            <a:r>
              <a:rPr lang="ru-RU" u="sng" dirty="0"/>
              <a:t>К.А. Баркалов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Е.А. Козинов, </a:t>
            </a:r>
            <a:br>
              <a:rPr lang="ru-RU" dirty="0"/>
            </a:br>
            <a:r>
              <a:rPr lang="ru-RU" dirty="0"/>
              <a:t>И.Г. Лебедев, </a:t>
            </a:r>
            <a:br>
              <a:rPr lang="ru-RU" dirty="0"/>
            </a:br>
            <a:r>
              <a:rPr lang="ru-RU" dirty="0"/>
              <a:t>М.А. Усова, </a:t>
            </a:r>
            <a:br>
              <a:rPr lang="ru-RU" dirty="0"/>
            </a:br>
            <a:r>
              <a:rPr lang="ru-RU" dirty="0"/>
              <a:t>Д.А. Карчков</a:t>
            </a:r>
            <a:endParaRPr lang="en-US" dirty="0"/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85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2" name="Picture 4" descr="D:\Barkalov\Публикации\2015 PACT\Презентация\Редукция цвет - small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96549" y="1007715"/>
            <a:ext cx="6820695" cy="4581525"/>
          </a:xfrm>
          <a:prstGeom prst="rect">
            <a:avLst/>
          </a:prstGeom>
          <a:noFill/>
        </p:spPr>
      </p:pic>
      <p:sp>
        <p:nvSpPr>
          <p:cNvPr id="2150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sz="2400" dirty="0"/>
          </a:p>
          <a:p>
            <a:pPr eaLnBrk="1" hangingPunct="1">
              <a:buNone/>
            </a:pPr>
            <a:endParaRPr lang="en-US" sz="2400" dirty="0"/>
          </a:p>
          <a:p>
            <a:pPr eaLnBrk="1" hangingPunct="1">
              <a:buNone/>
            </a:pPr>
            <a:endParaRPr lang="en-US" sz="2400" dirty="0"/>
          </a:p>
          <a:p>
            <a:pPr eaLnBrk="1" hangingPunct="1">
              <a:buNone/>
            </a:pPr>
            <a:endParaRPr lang="en-US" sz="2400" dirty="0"/>
          </a:p>
          <a:p>
            <a:pPr eaLnBrk="1" hangingPunct="1">
              <a:buNone/>
            </a:pPr>
            <a:endParaRPr lang="en-US" sz="2400" dirty="0"/>
          </a:p>
          <a:p>
            <a:pPr eaLnBrk="1" hangingPunct="1">
              <a:buNone/>
            </a:pPr>
            <a:endParaRPr lang="en-US" sz="2400" dirty="0"/>
          </a:p>
          <a:p>
            <a:pPr eaLnBrk="1" hangingPunct="1">
              <a:buNone/>
            </a:pPr>
            <a:endParaRPr lang="en-US" sz="2400" dirty="0"/>
          </a:p>
          <a:p>
            <a:pPr eaLnBrk="1" hangingPunct="1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Text Box 1030"/>
          <p:cNvSpPr txBox="1">
            <a:spLocks noChangeArrowheads="1"/>
          </p:cNvSpPr>
          <p:nvPr/>
        </p:nvSpPr>
        <p:spPr bwMode="auto">
          <a:xfrm>
            <a:off x="7293262" y="1412776"/>
            <a:ext cx="21162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cs typeface="Times New Roman" panose="02020603050405020304" pitchFamily="18" charset="0"/>
              </a:rPr>
              <a:t>N</a:t>
            </a:r>
            <a:r>
              <a:rPr lang="en-US" sz="2000" dirty="0">
                <a:cs typeface="Times New Roman" panose="02020603050405020304" pitchFamily="18" charset="0"/>
              </a:rPr>
              <a:t>-</a:t>
            </a:r>
            <a:r>
              <a:rPr lang="ru-RU" sz="2000" dirty="0">
                <a:cs typeface="Times New Roman" panose="02020603050405020304" pitchFamily="18" charset="0"/>
              </a:rPr>
              <a:t>мерная область</a:t>
            </a:r>
          </a:p>
        </p:txBody>
      </p:sp>
      <p:sp>
        <p:nvSpPr>
          <p:cNvPr id="17" name="Text Box 1032"/>
          <p:cNvSpPr txBox="1">
            <a:spLocks noChangeArrowheads="1"/>
          </p:cNvSpPr>
          <p:nvPr/>
        </p:nvSpPr>
        <p:spPr bwMode="auto">
          <a:xfrm>
            <a:off x="5307171" y="3513202"/>
            <a:ext cx="3811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Отображение типа кривой Пеано</a:t>
            </a:r>
            <a:endParaRPr lang="en-US" sz="2000" dirty="0">
              <a:cs typeface="Times New Roman" panose="02020603050405020304" pitchFamily="18" charset="0"/>
            </a:endParaRPr>
          </a:p>
          <a:p>
            <a:r>
              <a:rPr lang="ru-RU" sz="2000" dirty="0">
                <a:cs typeface="Times New Roman" panose="02020603050405020304" pitchFamily="18" charset="0"/>
                <a:sym typeface="Symbol" pitchFamily="18" charset="2"/>
              </a:rPr>
              <a:t> </a:t>
            </a:r>
            <a:r>
              <a:rPr lang="en-US" sz="2000" i="1" dirty="0">
                <a:cs typeface="Times New Roman" panose="02020603050405020304" pitchFamily="18" charset="0"/>
                <a:sym typeface="Symbol" pitchFamily="18" charset="2"/>
              </a:rPr>
              <a:t>y</a:t>
            </a:r>
            <a:r>
              <a:rPr lang="en-US" sz="2000" dirty="0"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sz="2000" i="1" dirty="0"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sz="2000" dirty="0"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ru-RU" sz="2000" dirty="0">
                <a:cs typeface="Times New Roman" panose="02020603050405020304" pitchFamily="18" charset="0"/>
                <a:sym typeface="Symbol" pitchFamily="18" charset="2"/>
              </a:rPr>
              <a:t></a:t>
            </a:r>
            <a:r>
              <a:rPr lang="en-US" sz="2000" dirty="0">
                <a:cs typeface="Times New Roman" panose="02020603050405020304" pitchFamily="18" charset="0"/>
                <a:sym typeface="Symbol" pitchFamily="18" charset="2"/>
              </a:rPr>
              <a:t> 0</a:t>
            </a:r>
            <a:r>
              <a:rPr lang="ru-RU" sz="2000" dirty="0">
                <a:cs typeface="Times New Roman" panose="02020603050405020304" pitchFamily="18" charset="0"/>
                <a:sym typeface="Symbol" pitchFamily="18" charset="2"/>
              </a:rPr>
              <a:t></a:t>
            </a:r>
            <a:r>
              <a:rPr lang="en-US" sz="2000" i="1" dirty="0"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ru-RU" sz="2000" dirty="0">
                <a:cs typeface="Times New Roman" panose="02020603050405020304" pitchFamily="18" charset="0"/>
                <a:sym typeface="Symbol" pitchFamily="18" charset="2"/>
              </a:rPr>
              <a:t></a:t>
            </a:r>
            <a:r>
              <a:rPr lang="en-US" sz="2000" dirty="0"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ru-RU" sz="2000" dirty="0">
                <a:cs typeface="Times New Roman" panose="02020603050405020304" pitchFamily="18" charset="0"/>
                <a:sym typeface="Symbol" pitchFamily="18" charset="2"/>
              </a:rPr>
              <a:t>    </a:t>
            </a:r>
            <a:r>
              <a:rPr lang="en-US" sz="2000" i="1" dirty="0">
                <a:cs typeface="Times New Roman" panose="02020603050405020304" pitchFamily="18" charset="0"/>
                <a:sym typeface="Symbol" pitchFamily="18" charset="2"/>
              </a:rPr>
              <a:t>y</a:t>
            </a:r>
            <a:r>
              <a:rPr lang="ru-RU" sz="2000" dirty="0"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sz="2000" i="1" dirty="0">
                <a:cs typeface="Times New Roman" panose="02020603050405020304" pitchFamily="18" charset="0"/>
                <a:sym typeface="Symbol" pitchFamily="18" charset="2"/>
              </a:rPr>
              <a:t>R</a:t>
            </a:r>
            <a:r>
              <a:rPr lang="en-US" sz="2000" i="1" baseline="30000" dirty="0"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sz="2000" dirty="0">
                <a:cs typeface="Times New Roman" panose="02020603050405020304" pitchFamily="18" charset="0"/>
                <a:sym typeface="Symbol" pitchFamily="18" charset="2"/>
              </a:rPr>
              <a:t>: </a:t>
            </a:r>
            <a:r>
              <a:rPr lang="en-US" sz="2000" i="1" dirty="0">
                <a:cs typeface="Times New Roman" panose="02020603050405020304" pitchFamily="18" charset="0"/>
              </a:rPr>
              <a:t>y</a:t>
            </a:r>
            <a:r>
              <a:rPr lang="ru-RU" sz="2000" dirty="0"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sz="2000" i="1" dirty="0">
                <a:cs typeface="Times New Roman" panose="02020603050405020304" pitchFamily="18" charset="0"/>
              </a:rPr>
              <a:t>D</a:t>
            </a:r>
            <a:r>
              <a:rPr lang="en-US" sz="2000" i="1" dirty="0"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ru-RU" sz="2000" dirty="0">
                <a:cs typeface="Times New Roman" panose="02020603050405020304" pitchFamily="18" charset="0"/>
                <a:sym typeface="Symbol" pitchFamily="18" charset="2"/>
              </a:rPr>
              <a:t>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Редукция размерности</a:t>
            </a:r>
            <a:r>
              <a:rPr lang="en-US" dirty="0"/>
              <a:t>: </a:t>
            </a:r>
            <a:r>
              <a:rPr lang="ru-RU" dirty="0"/>
              <a:t>кривые Пеано</a:t>
            </a:r>
          </a:p>
        </p:txBody>
      </p:sp>
      <p:cxnSp>
        <p:nvCxnSpPr>
          <p:cNvPr id="19" name="Прямая со стрелкой 18"/>
          <p:cNvCxnSpPr>
            <a:stCxn id="17" idx="1"/>
          </p:cNvCxnSpPr>
          <p:nvPr/>
        </p:nvCxnSpPr>
        <p:spPr>
          <a:xfrm flipH="1" flipV="1">
            <a:off x="3392831" y="3009147"/>
            <a:ext cx="1914340" cy="8579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364601" y="5589240"/>
            <a:ext cx="803489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400" i="1" dirty="0">
                <a:cs typeface="Times New Roman" pitchFamily="18" charset="0"/>
                <a:sym typeface="Symbol" pitchFamily="18" charset="2"/>
              </a:rPr>
              <a:t>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i="1" dirty="0"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baseline="30000" dirty="0">
                <a:cs typeface="Times New Roman" pitchFamily="18" charset="0"/>
                <a:sym typeface="Math1" charset="2"/>
              </a:rPr>
              <a:t>*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)</a:t>
            </a:r>
            <a:r>
              <a:rPr lang="ru-RU" sz="2400" dirty="0">
                <a:cs typeface="Times New Roman" pitchFamily="18" charset="0"/>
                <a:sym typeface="Symbol" pitchFamily="18" charset="2"/>
              </a:rPr>
              <a:t> 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min</a:t>
            </a:r>
            <a:r>
              <a:rPr lang="ru-RU" sz="2400" dirty="0">
                <a:cs typeface="Times New Roman" pitchFamily="18" charset="0"/>
                <a:sym typeface="Symbol" pitchFamily="18" charset="2"/>
              </a:rPr>
              <a:t> </a:t>
            </a:r>
            <a:r>
              <a:rPr lang="ru-RU" sz="2400" i="1" dirty="0">
                <a:cs typeface="Times New Roman" pitchFamily="18" charset="0"/>
                <a:sym typeface="Symbol" pitchFamily="18" charset="2"/>
              </a:rPr>
              <a:t>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i="1" dirty="0"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)</a:t>
            </a:r>
            <a:r>
              <a:rPr lang="ru-RU" sz="2400" dirty="0">
                <a:cs typeface="Times New Roman" pitchFamily="18" charset="0"/>
                <a:sym typeface="Symbol" pitchFamily="18" charset="2"/>
              </a:rPr>
              <a:t>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cs typeface="Times New Roman" pitchFamily="18" charset="0"/>
                <a:sym typeface="Symbol" pitchFamily="18" charset="2"/>
              </a:rPr>
              <a:t>y</a:t>
            </a:r>
            <a:r>
              <a:rPr lang="ru-RU" sz="2400" dirty="0">
                <a:cs typeface="Times New Roman" pitchFamily="18" charset="0"/>
                <a:sym typeface="Symbol" pitchFamily="18" charset="2"/>
              </a:rPr>
              <a:t></a:t>
            </a:r>
            <a:r>
              <a:rPr lang="en-US" sz="2400" i="1" dirty="0">
                <a:cs typeface="Times New Roman" pitchFamily="18" charset="0"/>
                <a:sym typeface="Symbol" pitchFamily="18" charset="2"/>
              </a:rPr>
              <a:t>D</a:t>
            </a:r>
            <a:r>
              <a:rPr lang="ru-RU" sz="2400" dirty="0">
                <a:cs typeface="Times New Roman" pitchFamily="18" charset="0"/>
                <a:sym typeface="Symbol" pitchFamily="18" charset="2"/>
              </a:rPr>
              <a:t> 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min</a:t>
            </a:r>
            <a:r>
              <a:rPr lang="ru-RU" sz="2400" dirty="0">
                <a:cs typeface="Times New Roman" pitchFamily="18" charset="0"/>
                <a:sym typeface="Symbol" pitchFamily="18" charset="2"/>
              </a:rPr>
              <a:t> </a:t>
            </a:r>
            <a:r>
              <a:rPr lang="ru-RU" sz="2400" i="1" dirty="0">
                <a:cs typeface="Times New Roman" pitchFamily="18" charset="0"/>
                <a:sym typeface="Symbol" pitchFamily="18" charset="2"/>
              </a:rPr>
              <a:t>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i="1" dirty="0"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i="1" dirty="0"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))</a:t>
            </a:r>
            <a:r>
              <a:rPr lang="ru-RU" sz="2400" dirty="0">
                <a:cs typeface="Times New Roman" pitchFamily="18" charset="0"/>
                <a:sym typeface="Symbol" pitchFamily="18" charset="2"/>
              </a:rPr>
              <a:t>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cs typeface="Times New Roman" pitchFamily="18" charset="0"/>
                <a:sym typeface="Symbol" pitchFamily="18" charset="2"/>
              </a:rPr>
              <a:t>x</a:t>
            </a:r>
            <a:r>
              <a:rPr lang="ru-RU" sz="2400" dirty="0">
                <a:cs typeface="Times New Roman" pitchFamily="18" charset="0"/>
                <a:sym typeface="Symbol" pitchFamily="18" charset="2"/>
              </a:rPr>
              <a:t>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[0,1]</a:t>
            </a:r>
            <a:r>
              <a:rPr lang="ru-RU" sz="2400" dirty="0">
                <a:cs typeface="Times New Roman" pitchFamily="18" charset="0"/>
                <a:sym typeface="Symbol" pitchFamily="18" charset="2"/>
              </a:rPr>
              <a:t></a:t>
            </a:r>
            <a:endParaRPr lang="en-US" sz="24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0F398AB-8D03-4216-A024-0D194AA7BA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A5ACC0-1920-43E4-B09D-AB0974C54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5B83D5-9071-4679-AFF0-A946BE8BF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10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94471" y="1128514"/>
            <a:ext cx="9512973" cy="2876550"/>
            <a:chOff x="179512" y="984498"/>
            <a:chExt cx="8781206" cy="2876550"/>
          </a:xfrm>
        </p:grpSpPr>
        <p:pic>
          <p:nvPicPr>
            <p:cNvPr id="103429" name="Picture 5" descr="D:\Barkalov\Публикации\2014 JOGO\Revision 2\LaTeX\fig1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984498"/>
              <a:ext cx="2876550" cy="2876550"/>
            </a:xfrm>
            <a:prstGeom prst="rect">
              <a:avLst/>
            </a:prstGeom>
            <a:noFill/>
          </p:spPr>
        </p:pic>
        <p:pic>
          <p:nvPicPr>
            <p:cNvPr id="103430" name="Picture 6" descr="D:\Barkalov\Публикации\2014 JOGO\Revision 2\LaTeX\fig1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0" y="984498"/>
              <a:ext cx="2876550" cy="2876550"/>
            </a:xfrm>
            <a:prstGeom prst="rect">
              <a:avLst/>
            </a:prstGeom>
            <a:noFill/>
          </p:spPr>
        </p:pic>
        <p:pic>
          <p:nvPicPr>
            <p:cNvPr id="103431" name="Picture 7" descr="D:\Barkalov\Публикации\2014 JOGO\Revision 2\LaTeX\fig1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168" y="984498"/>
              <a:ext cx="2876550" cy="2876550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>
            <a:off x="125262" y="1039854"/>
            <a:ext cx="9701011" cy="3253242"/>
            <a:chOff x="115625" y="764704"/>
            <a:chExt cx="8954779" cy="3253242"/>
          </a:xfrm>
        </p:grpSpPr>
        <p:pic>
          <p:nvPicPr>
            <p:cNvPr id="12" name="Picture 3" descr="D:\Barkalov\Публикации\2019 WCGO\Презентация\Трехмерные развертки\m=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63761" y="764704"/>
              <a:ext cx="2948399" cy="3253242"/>
            </a:xfrm>
            <a:prstGeom prst="rect">
              <a:avLst/>
            </a:prstGeom>
            <a:noFill/>
          </p:spPr>
        </p:pic>
        <p:pic>
          <p:nvPicPr>
            <p:cNvPr id="13" name="Picture 4" descr="D:\Barkalov\Публикации\2019 WCGO\Презентация\Трехмерные развертки\m=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83899" y="764704"/>
              <a:ext cx="2986505" cy="3238953"/>
            </a:xfrm>
            <a:prstGeom prst="rect">
              <a:avLst/>
            </a:prstGeom>
            <a:noFill/>
          </p:spPr>
        </p:pic>
        <p:pic>
          <p:nvPicPr>
            <p:cNvPr id="14" name="Picture 5" descr="D:\Barkalov\Публикации\2019 WCGO\Презентация\Трехмерные развертки\m=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5625" y="764704"/>
              <a:ext cx="2948399" cy="3248479"/>
            </a:xfrm>
            <a:prstGeom prst="rect">
              <a:avLst/>
            </a:prstGeom>
            <a:noFill/>
          </p:spPr>
        </p:pic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06506" y="4221088"/>
            <a:ext cx="924474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  <a:sym typeface="Symbol" pitchFamily="18" charset="2"/>
              </a:rPr>
              <a:t>Численные методы для</a:t>
            </a:r>
            <a:r>
              <a:rPr kumimoji="0" lang="ru-RU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  <a:sym typeface="Symbol" pitchFamily="18" charset="2"/>
              </a:rPr>
              <a:t> построения </a:t>
            </a:r>
            <a:r>
              <a:rPr lang="ru-RU" sz="2000" kern="0" dirty="0">
                <a:cs typeface="Times New Roman" panose="02020603050405020304" pitchFamily="18" charset="0"/>
                <a:sym typeface="Symbol" pitchFamily="18" charset="2"/>
              </a:rPr>
              <a:t>аппроксимаций кривых Пеано (</a:t>
            </a:r>
            <a:r>
              <a:rPr lang="ru-RU" sz="2000" i="1" kern="0" dirty="0">
                <a:cs typeface="Times New Roman" panose="02020603050405020304" pitchFamily="18" charset="0"/>
                <a:sym typeface="Symbol" pitchFamily="18" charset="2"/>
              </a:rPr>
              <a:t>разверток</a:t>
            </a:r>
            <a:r>
              <a:rPr lang="ru-RU" sz="2000" kern="0" dirty="0">
                <a:cs typeface="Times New Roman" panose="02020603050405020304" pitchFamily="18" charset="0"/>
                <a:sym typeface="Symbol" pitchFamily="18" charset="2"/>
              </a:rPr>
              <a:t>) с заданной точностью для заданной размерности рассмотрены в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ru-RU" sz="2000" kern="0" dirty="0">
                <a:cs typeface="Times New Roman" panose="02020603050405020304" pitchFamily="18" charset="0"/>
                <a:sym typeface="Symbol" pitchFamily="18" charset="2"/>
              </a:rPr>
              <a:t>работах </a:t>
            </a:r>
            <a:r>
              <a:rPr lang="ru-RU" sz="2000" kern="0" dirty="0" err="1">
                <a:cs typeface="Times New Roman" panose="02020603050405020304" pitchFamily="18" charset="0"/>
                <a:sym typeface="Symbol" pitchFamily="18" charset="2"/>
              </a:rPr>
              <a:t>проф.</a:t>
            </a:r>
            <a:r>
              <a:rPr lang="ru-RU" sz="2000" kern="0" dirty="0" err="1">
                <a:cs typeface="Times New Roman" panose="02020603050405020304" pitchFamily="18" charset="0"/>
                <a:sym typeface="Symbol"/>
              </a:rPr>
              <a:t></a:t>
            </a:r>
            <a:r>
              <a:rPr lang="ru-RU" sz="2000" kern="0" dirty="0" err="1">
                <a:cs typeface="Times New Roman" panose="02020603050405020304" pitchFamily="18" charset="0"/>
                <a:sym typeface="Symbol" pitchFamily="18" charset="2"/>
              </a:rPr>
              <a:t>Р.Г.</a:t>
            </a:r>
            <a:r>
              <a:rPr lang="ru-RU" sz="2000" kern="0" dirty="0" err="1">
                <a:cs typeface="Times New Roman" panose="02020603050405020304" pitchFamily="18" charset="0"/>
                <a:sym typeface="Symbol"/>
              </a:rPr>
              <a:t></a:t>
            </a:r>
            <a:r>
              <a:rPr lang="ru-RU" sz="2000" kern="0" dirty="0" err="1">
                <a:cs typeface="Times New Roman" panose="02020603050405020304" pitchFamily="18" charset="0"/>
                <a:sym typeface="Symbol" pitchFamily="18" charset="2"/>
              </a:rPr>
              <a:t>Стронгина</a:t>
            </a:r>
            <a:r>
              <a:rPr lang="ru-RU" sz="2000" kern="0" dirty="0">
                <a:cs typeface="Times New Roman" panose="02020603050405020304" pitchFamily="18" charset="0"/>
                <a:sym typeface="Symbol" pitchFamily="18" charset="2"/>
              </a:rPr>
              <a:t>.</a:t>
            </a:r>
            <a:endParaRPr lang="en-US" sz="2000" kern="0" dirty="0">
              <a:cs typeface="Times New Roman" panose="02020603050405020304" pitchFamily="18" charset="0"/>
              <a:sym typeface="Symbol" pitchFamily="18" charset="2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ru-RU" sz="2000" dirty="0">
                <a:cs typeface="Times New Roman" panose="02020603050405020304" pitchFamily="18" charset="0"/>
              </a:rPr>
              <a:t>Условию Липшица для </a:t>
            </a:r>
            <a:r>
              <a:rPr lang="ru-RU" sz="2000" i="1" dirty="0">
                <a:cs typeface="Times New Roman" panose="02020603050405020304" pitchFamily="18" charset="0"/>
                <a:sym typeface="Symbol"/>
              </a:rPr>
              <a:t></a:t>
            </a:r>
            <a:r>
              <a:rPr lang="ru-RU" sz="2000" dirty="0">
                <a:cs typeface="Times New Roman" panose="02020603050405020304" pitchFamily="18" charset="0"/>
                <a:sym typeface="Symbol"/>
              </a:rPr>
              <a:t>(</a:t>
            </a:r>
            <a:r>
              <a:rPr lang="en-US" sz="2000" i="1" dirty="0">
                <a:cs typeface="Times New Roman" panose="02020603050405020304" pitchFamily="18" charset="0"/>
                <a:sym typeface="Symbol"/>
              </a:rPr>
              <a:t>y</a:t>
            </a:r>
            <a:r>
              <a:rPr lang="ru-RU" sz="2000" dirty="0">
                <a:cs typeface="Times New Roman" panose="02020603050405020304" pitchFamily="18" charset="0"/>
                <a:sym typeface="Symbol"/>
              </a:rPr>
              <a:t>)</a:t>
            </a:r>
            <a:r>
              <a:rPr lang="ru-RU" sz="2000" dirty="0">
                <a:cs typeface="Times New Roman" panose="02020603050405020304" pitchFamily="18" charset="0"/>
              </a:rPr>
              <a:t> будет соответствовать условие Гельдера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для </a:t>
            </a:r>
            <a:r>
              <a:rPr lang="ru-RU" sz="2000" i="1" dirty="0">
                <a:cs typeface="Times New Roman" panose="02020603050405020304" pitchFamily="18" charset="0"/>
                <a:sym typeface="Symbol"/>
              </a:rPr>
              <a:t></a:t>
            </a:r>
            <a:r>
              <a:rPr lang="ru-RU" sz="2000" dirty="0">
                <a:cs typeface="Times New Roman" panose="02020603050405020304" pitchFamily="18" charset="0"/>
                <a:sym typeface="Symbol"/>
              </a:rPr>
              <a:t>(</a:t>
            </a:r>
            <a:r>
              <a:rPr lang="en-US" sz="2000" i="1" dirty="0">
                <a:cs typeface="Times New Roman" panose="02020603050405020304" pitchFamily="18" charset="0"/>
                <a:sym typeface="Symbol"/>
              </a:rPr>
              <a:t>y</a:t>
            </a:r>
            <a:r>
              <a:rPr lang="en-US" sz="2000" dirty="0">
                <a:cs typeface="Times New Roman" panose="02020603050405020304" pitchFamily="18" charset="0"/>
                <a:sym typeface="Symbol"/>
              </a:rPr>
              <a:t>(</a:t>
            </a:r>
            <a:r>
              <a:rPr lang="en-US" sz="2000" i="1" dirty="0">
                <a:cs typeface="Times New Roman" panose="02020603050405020304" pitchFamily="18" charset="0"/>
                <a:sym typeface="Symbol"/>
              </a:rPr>
              <a:t>x</a:t>
            </a:r>
            <a:r>
              <a:rPr lang="en-US" sz="2000" dirty="0">
                <a:cs typeface="Times New Roman" panose="02020603050405020304" pitchFamily="18" charset="0"/>
                <a:sym typeface="Symbol"/>
              </a:rPr>
              <a:t>)</a:t>
            </a:r>
            <a:r>
              <a:rPr lang="ru-RU" sz="2000" dirty="0">
                <a:cs typeface="Times New Roman" panose="02020603050405020304" pitchFamily="18" charset="0"/>
                <a:sym typeface="Symbol"/>
              </a:rPr>
              <a:t>)</a:t>
            </a:r>
            <a:endParaRPr lang="en-US" sz="2000" dirty="0">
              <a:cs typeface="Times New Roman" panose="02020603050405020304" pitchFamily="18" charset="0"/>
            </a:endParaRPr>
          </a:p>
          <a:p>
            <a:pPr lvl="0" eaLnBrk="0" hangingPunct="0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endParaRPr lang="en-US" sz="2200" dirty="0">
              <a:cs typeface="Times New Roman" panose="02020603050405020304" pitchFamily="18" charset="0"/>
            </a:endParaRPr>
          </a:p>
          <a:p>
            <a:pPr lvl="0" eaLnBrk="0" hangingPunct="0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где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i="1" dirty="0">
                <a:cs typeface="Times New Roman" panose="02020603050405020304" pitchFamily="18" charset="0"/>
              </a:rPr>
              <a:t>x</a:t>
            </a:r>
            <a:r>
              <a:rPr lang="en-US" sz="2000" baseline="-25000" dirty="0">
                <a:cs typeface="Times New Roman" panose="02020603050405020304" pitchFamily="18" charset="0"/>
              </a:rPr>
              <a:t>1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cs typeface="Times New Roman" panose="02020603050405020304" pitchFamily="18" charset="0"/>
              </a:rPr>
              <a:t>x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ru-RU" sz="2000" dirty="0"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sz="2000" dirty="0">
                <a:cs typeface="Times New Roman" panose="02020603050405020304" pitchFamily="18" charset="0"/>
              </a:rPr>
              <a:t>[0,1]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Редукция размерности</a:t>
            </a:r>
            <a:r>
              <a:rPr lang="en-US" dirty="0"/>
              <a:t>: </a:t>
            </a:r>
            <a:r>
              <a:rPr lang="ru-RU" dirty="0"/>
              <a:t>кривые Пеано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5652" y="5389653"/>
            <a:ext cx="5208254" cy="487619"/>
          </a:xfrm>
          <a:prstGeom prst="rect">
            <a:avLst/>
          </a:prstGeom>
          <a:noFill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22B23C98-0CFF-471F-9119-4145D6D6F1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538688-A2AA-4E89-AB3F-FA2A99338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330319-D3F5-4CFA-90F8-027DCB3C7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11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2"/>
          <p:cNvSpPr>
            <a:spLocks noGrp="1" noChangeArrowheads="1"/>
          </p:cNvSpPr>
          <p:nvPr>
            <p:ph idx="1"/>
          </p:nvPr>
        </p:nvSpPr>
        <p:spPr>
          <a:xfrm>
            <a:off x="495300" y="981077"/>
            <a:ext cx="8915400" cy="4968875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dirty="0">
                <a:cs typeface="Arial" pitchFamily="34" charset="0"/>
              </a:rPr>
              <a:t>Основное соотношение схемы вложенной </a:t>
            </a:r>
            <a:r>
              <a:rPr lang="ru-RU" sz="2400" dirty="0" err="1">
                <a:cs typeface="Arial" pitchFamily="34" charset="0"/>
              </a:rPr>
              <a:t>оптмизации</a:t>
            </a:r>
            <a:endParaRPr lang="en-US" sz="2400" dirty="0">
              <a:cs typeface="Arial" pitchFamily="34" charset="0"/>
            </a:endParaRPr>
          </a:p>
          <a:p>
            <a:pPr eaLnBrk="1" hangingPunct="1">
              <a:buNone/>
            </a:pPr>
            <a:r>
              <a:rPr lang="en-US" sz="2400" i="1" dirty="0">
                <a:cs typeface="Arial" pitchFamily="34" charset="0"/>
                <a:sym typeface="Symbol"/>
              </a:rPr>
              <a:t>	</a:t>
            </a:r>
          </a:p>
          <a:p>
            <a:pPr eaLnBrk="1" hangingPunct="1">
              <a:buNone/>
            </a:pPr>
            <a:endParaRPr lang="en-US" sz="2400" i="1" dirty="0">
              <a:cs typeface="Arial" pitchFamily="34" charset="0"/>
              <a:sym typeface="Symbol"/>
            </a:endParaRPr>
          </a:p>
          <a:p>
            <a:pPr>
              <a:buNone/>
            </a:pPr>
            <a:r>
              <a:rPr lang="ru-RU" sz="2400" dirty="0"/>
              <a:t>Введем в рассмотрение множество функций</a:t>
            </a:r>
            <a:endParaRPr lang="fr-FR" sz="2400" dirty="0">
              <a:cs typeface="Arial" pitchFamily="34" charset="0"/>
            </a:endParaRPr>
          </a:p>
          <a:p>
            <a:pPr>
              <a:buNone/>
            </a:pPr>
            <a:endParaRPr lang="fr-FR" sz="2400" dirty="0">
              <a:cs typeface="Arial" pitchFamily="34" charset="0"/>
            </a:endParaRPr>
          </a:p>
          <a:p>
            <a:pPr>
              <a:buNone/>
            </a:pPr>
            <a:endParaRPr lang="fr-FR" sz="2400" dirty="0">
              <a:cs typeface="Arial" pitchFamily="34" charset="0"/>
            </a:endParaRPr>
          </a:p>
          <a:p>
            <a:pPr>
              <a:buNone/>
            </a:pPr>
            <a:endParaRPr lang="fr-FR" sz="2400" dirty="0">
              <a:cs typeface="Arial" pitchFamily="34" charset="0"/>
            </a:endParaRPr>
          </a:p>
          <a:p>
            <a:pPr>
              <a:buNone/>
            </a:pPr>
            <a:r>
              <a:rPr lang="ru-RU" sz="2400" dirty="0">
                <a:cs typeface="Arial" pitchFamily="34" charset="0"/>
              </a:rPr>
              <a:t>Тогда </a:t>
            </a:r>
            <a:endParaRPr lang="fr-FR" sz="2400" dirty="0">
              <a:cs typeface="Arial" pitchFamily="34" charset="0"/>
            </a:endParaRPr>
          </a:p>
          <a:p>
            <a:pPr>
              <a:buNone/>
            </a:pPr>
            <a:endParaRPr lang="fr-FR" sz="1600" dirty="0">
              <a:cs typeface="Arial" pitchFamily="34" charset="0"/>
            </a:endParaRPr>
          </a:p>
          <a:p>
            <a:pPr>
              <a:buNone/>
            </a:pPr>
            <a:r>
              <a:rPr lang="ru-RU" sz="2400" dirty="0">
                <a:cs typeface="Arial" pitchFamily="34" charset="0"/>
              </a:rPr>
              <a:t>Например, при </a:t>
            </a:r>
            <a:r>
              <a:rPr lang="fr-FR" sz="2400" dirty="0">
                <a:cs typeface="Arial" pitchFamily="34" charset="0"/>
              </a:rPr>
              <a:t> </a:t>
            </a:r>
            <a:r>
              <a:rPr lang="fr-FR" i="1" dirty="0">
                <a:cs typeface="Arial" pitchFamily="34" charset="0"/>
              </a:rPr>
              <a:t>N</a:t>
            </a:r>
            <a:r>
              <a:rPr lang="fr-FR" sz="2400" i="1" dirty="0">
                <a:cs typeface="Arial" pitchFamily="34" charset="0"/>
              </a:rPr>
              <a:t> </a:t>
            </a:r>
            <a:r>
              <a:rPr lang="fr-FR" sz="2400" dirty="0">
                <a:cs typeface="Arial" pitchFamily="34" charset="0"/>
                <a:sym typeface="Symbol"/>
              </a:rPr>
              <a:t> </a:t>
            </a:r>
            <a:r>
              <a:rPr lang="fr-FR" sz="2400" dirty="0">
                <a:cs typeface="Arial" pitchFamily="34" charset="0"/>
              </a:rPr>
              <a:t>2</a:t>
            </a:r>
          </a:p>
          <a:p>
            <a:endParaRPr lang="fr-FR" sz="2000" dirty="0"/>
          </a:p>
          <a:p>
            <a:pPr>
              <a:buNone/>
            </a:pPr>
            <a:r>
              <a:rPr lang="ru-RU" sz="2000" dirty="0"/>
              <a:t> </a:t>
            </a:r>
            <a:endParaRPr lang="fr-FR" sz="2000" dirty="0"/>
          </a:p>
        </p:txBody>
      </p:sp>
      <p:sp>
        <p:nvSpPr>
          <p:cNvPr id="3083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Arial" pitchFamily="34" charset="0"/>
              </a:rPr>
              <a:t>Редукция размерности</a:t>
            </a:r>
            <a:r>
              <a:rPr lang="en-US" dirty="0">
                <a:cs typeface="Arial" pitchFamily="34" charset="0"/>
              </a:rPr>
              <a:t>: </a:t>
            </a:r>
            <a:r>
              <a:rPr lang="ru-RU" dirty="0">
                <a:cs typeface="Arial" pitchFamily="34" charset="0"/>
              </a:rPr>
              <a:t>рекурсивная оптимизация</a:t>
            </a:r>
            <a:r>
              <a:rPr lang="en-US" dirty="0">
                <a:cs typeface="Arial" pitchFamily="34" charset="0"/>
              </a:rPr>
              <a:t> </a:t>
            </a:r>
            <a:endParaRPr lang="ru-RU" sz="2800" b="1" dirty="0">
              <a:cs typeface="Arial" pitchFamily="34" charset="0"/>
            </a:endParaRPr>
          </a:p>
        </p:txBody>
      </p:sp>
      <p:sp>
        <p:nvSpPr>
          <p:cNvPr id="56115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0" y="1844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58" name="Rectangle 6"/>
          <p:cNvSpPr>
            <a:spLocks noChangeArrowheads="1"/>
          </p:cNvSpPr>
          <p:nvPr/>
        </p:nvSpPr>
        <p:spPr bwMode="auto">
          <a:xfrm>
            <a:off x="0" y="1844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60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61" name="Rectangle 9"/>
          <p:cNvSpPr>
            <a:spLocks noChangeArrowheads="1"/>
          </p:cNvSpPr>
          <p:nvPr/>
        </p:nvSpPr>
        <p:spPr bwMode="auto">
          <a:xfrm>
            <a:off x="0" y="1844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63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64" name="Rectangle 12"/>
          <p:cNvSpPr>
            <a:spLocks noChangeArrowheads="1"/>
          </p:cNvSpPr>
          <p:nvPr/>
        </p:nvSpPr>
        <p:spPr bwMode="auto">
          <a:xfrm>
            <a:off x="0" y="11107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66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61165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975" y="1376201"/>
            <a:ext cx="7195398" cy="1005715"/>
          </a:xfrm>
          <a:prstGeom prst="rect">
            <a:avLst/>
          </a:prstGeom>
          <a:noFill/>
        </p:spPr>
      </p:pic>
      <p:sp>
        <p:nvSpPr>
          <p:cNvPr id="561167" name="Rectangle 15"/>
          <p:cNvSpPr>
            <a:spLocks noChangeArrowheads="1"/>
          </p:cNvSpPr>
          <p:nvPr/>
        </p:nvSpPr>
        <p:spPr bwMode="auto">
          <a:xfrm>
            <a:off x="0" y="1186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69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61168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8974" y="5296248"/>
            <a:ext cx="3838575" cy="581025"/>
          </a:xfrm>
          <a:prstGeom prst="rect">
            <a:avLst/>
          </a:prstGeom>
          <a:noFill/>
        </p:spPr>
      </p:pic>
      <p:sp>
        <p:nvSpPr>
          <p:cNvPr id="561170" name="Rectangle 18"/>
          <p:cNvSpPr>
            <a:spLocks noChangeArrowheads="1"/>
          </p:cNvSpPr>
          <p:nvPr/>
        </p:nvSpPr>
        <p:spPr bwMode="auto">
          <a:xfrm>
            <a:off x="0" y="8535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72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61171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7789" y="5295104"/>
            <a:ext cx="2920206" cy="581025"/>
          </a:xfrm>
          <a:prstGeom prst="rect">
            <a:avLst/>
          </a:prstGeom>
          <a:noFill/>
        </p:spPr>
      </p:pic>
      <p:sp>
        <p:nvSpPr>
          <p:cNvPr id="561173" name="Rectangle 21"/>
          <p:cNvSpPr>
            <a:spLocks noChangeArrowheads="1"/>
          </p:cNvSpPr>
          <p:nvPr/>
        </p:nvSpPr>
        <p:spPr bwMode="auto">
          <a:xfrm>
            <a:off x="0" y="8535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75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61174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541" y="2852936"/>
            <a:ext cx="2022475" cy="419100"/>
          </a:xfrm>
          <a:prstGeom prst="rect">
            <a:avLst/>
          </a:prstGeom>
          <a:noFill/>
        </p:spPr>
      </p:pic>
      <p:sp>
        <p:nvSpPr>
          <p:cNvPr id="561176" name="Rectangle 24"/>
          <p:cNvSpPr>
            <a:spLocks noChangeArrowheads="1"/>
          </p:cNvSpPr>
          <p:nvPr/>
        </p:nvSpPr>
        <p:spPr bwMode="auto">
          <a:xfrm>
            <a:off x="0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78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79" name="Rectangle 27"/>
          <p:cNvSpPr>
            <a:spLocks noChangeArrowheads="1"/>
          </p:cNvSpPr>
          <p:nvPr/>
        </p:nvSpPr>
        <p:spPr bwMode="auto">
          <a:xfrm>
            <a:off x="0" y="815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81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61180" name="Picture 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541" y="3356993"/>
            <a:ext cx="6397625" cy="600075"/>
          </a:xfrm>
          <a:prstGeom prst="rect">
            <a:avLst/>
          </a:prstGeom>
          <a:noFill/>
        </p:spPr>
      </p:pic>
      <p:sp>
        <p:nvSpPr>
          <p:cNvPr id="561182" name="Rectangle 30"/>
          <p:cNvSpPr>
            <a:spLocks noChangeArrowheads="1"/>
          </p:cNvSpPr>
          <p:nvPr/>
        </p:nvSpPr>
        <p:spPr bwMode="auto">
          <a:xfrm>
            <a:off x="0" y="8726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84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85" name="Rectangle 33"/>
          <p:cNvSpPr>
            <a:spLocks noChangeArrowheads="1"/>
          </p:cNvSpPr>
          <p:nvPr/>
        </p:nvSpPr>
        <p:spPr bwMode="auto">
          <a:xfrm>
            <a:off x="0" y="682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90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61189" name="Picture 3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4012" y="3381377"/>
            <a:ext cx="2105025" cy="409575"/>
          </a:xfrm>
          <a:prstGeom prst="rect">
            <a:avLst/>
          </a:prstGeom>
          <a:noFill/>
        </p:spPr>
      </p:pic>
      <p:sp>
        <p:nvSpPr>
          <p:cNvPr id="561191" name="Rectangle 39"/>
          <p:cNvSpPr>
            <a:spLocks noChangeArrowheads="1"/>
          </p:cNvSpPr>
          <p:nvPr/>
        </p:nvSpPr>
        <p:spPr bwMode="auto">
          <a:xfrm>
            <a:off x="0" y="682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4645" y="4089265"/>
            <a:ext cx="2920206" cy="581025"/>
          </a:xfrm>
          <a:prstGeom prst="rect">
            <a:avLst/>
          </a:prstGeom>
          <a:noFill/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5D675358-722C-411A-8261-E8A7449E19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D3CE23-A5D5-4C1E-8F78-C6E163FA5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C8640A-3DC0-45DF-9CC8-2C78FDE48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12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cs typeface="Arial" pitchFamily="34" charset="0"/>
              </a:rPr>
              <a:t>Редукция размерности</a:t>
            </a:r>
            <a:r>
              <a:rPr lang="en-US" dirty="0">
                <a:cs typeface="Arial" pitchFamily="34" charset="0"/>
              </a:rPr>
              <a:t>: </a:t>
            </a:r>
            <a:r>
              <a:rPr lang="ru-RU" dirty="0">
                <a:cs typeface="Arial" pitchFamily="34" charset="0"/>
              </a:rPr>
              <a:t>рекурсивная оптимизация</a:t>
            </a:r>
            <a:endParaRPr lang="en-US" dirty="0">
              <a:cs typeface="Arial" pitchFamily="34" charset="0"/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381001" y="31490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4448944" y="1484784"/>
            <a:ext cx="648000" cy="648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4557008" y="3284984"/>
            <a:ext cx="468000" cy="468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Shape 8"/>
          <p:cNvCxnSpPr>
            <a:stCxn id="6" idx="4"/>
            <a:endCxn id="7" idx="0"/>
          </p:cNvCxnSpPr>
          <p:nvPr/>
        </p:nvCxnSpPr>
        <p:spPr>
          <a:xfrm rot="16200000" flipH="1">
            <a:off x="4205876" y="2699852"/>
            <a:ext cx="1152200" cy="18064"/>
          </a:xfrm>
          <a:prstGeom prst="curvedConnector3">
            <a:avLst>
              <a:gd name="adj1" fmla="val 50000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>
            <a:spLocks noChangeAspect="1"/>
          </p:cNvSpPr>
          <p:nvPr/>
        </p:nvSpPr>
        <p:spPr>
          <a:xfrm>
            <a:off x="2072680" y="3356992"/>
            <a:ext cx="468000" cy="468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Shape 8"/>
          <p:cNvCxnSpPr>
            <a:stCxn id="6" idx="3"/>
            <a:endCxn id="16" idx="0"/>
          </p:cNvCxnSpPr>
          <p:nvPr/>
        </p:nvCxnSpPr>
        <p:spPr>
          <a:xfrm rot="5400000">
            <a:off x="2765710" y="1578860"/>
            <a:ext cx="1319105" cy="2237161"/>
          </a:xfrm>
          <a:prstGeom prst="curvedConnector3">
            <a:avLst>
              <a:gd name="adj1" fmla="val 50000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>
            <a:spLocks noChangeAspect="1"/>
          </p:cNvSpPr>
          <p:nvPr/>
        </p:nvSpPr>
        <p:spPr>
          <a:xfrm>
            <a:off x="7113240" y="3284984"/>
            <a:ext cx="468000" cy="468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Shape 8"/>
          <p:cNvCxnSpPr>
            <a:stCxn id="6" idx="5"/>
            <a:endCxn id="33" idx="0"/>
          </p:cNvCxnSpPr>
          <p:nvPr/>
        </p:nvCxnSpPr>
        <p:spPr>
          <a:xfrm rot="16200000" flipH="1">
            <a:off x="5551096" y="1488839"/>
            <a:ext cx="1247097" cy="2345193"/>
          </a:xfrm>
          <a:prstGeom prst="curvedConnector3">
            <a:avLst>
              <a:gd name="adj1" fmla="val 50000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381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381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381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651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0872" y="908721"/>
            <a:ext cx="1962150" cy="581025"/>
          </a:xfrm>
          <a:prstGeom prst="rect">
            <a:avLst/>
          </a:prstGeom>
          <a:noFill/>
        </p:spPr>
      </p:pic>
      <p:sp>
        <p:nvSpPr>
          <p:cNvPr id="576519" name="Rectangle 7"/>
          <p:cNvSpPr>
            <a:spLocks noChangeArrowheads="1"/>
          </p:cNvSpPr>
          <p:nvPr/>
        </p:nvSpPr>
        <p:spPr bwMode="auto">
          <a:xfrm>
            <a:off x="381001" y="8535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76521" name="Rectangle 9"/>
          <p:cNvSpPr>
            <a:spLocks noChangeArrowheads="1"/>
          </p:cNvSpPr>
          <p:nvPr/>
        </p:nvSpPr>
        <p:spPr bwMode="auto">
          <a:xfrm>
            <a:off x="381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652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6816" y="2204864"/>
            <a:ext cx="323850" cy="419100"/>
          </a:xfrm>
          <a:prstGeom prst="rect">
            <a:avLst/>
          </a:prstGeom>
          <a:noFill/>
        </p:spPr>
      </p:pic>
      <p:sp>
        <p:nvSpPr>
          <p:cNvPr id="576522" name="Rectangle 10"/>
          <p:cNvSpPr>
            <a:spLocks noChangeArrowheads="1"/>
          </p:cNvSpPr>
          <p:nvPr/>
        </p:nvSpPr>
        <p:spPr bwMode="auto">
          <a:xfrm>
            <a:off x="381001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76524" name="Rectangle 12"/>
          <p:cNvSpPr>
            <a:spLocks noChangeArrowheads="1"/>
          </p:cNvSpPr>
          <p:nvPr/>
        </p:nvSpPr>
        <p:spPr bwMode="auto">
          <a:xfrm>
            <a:off x="381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6523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8544" y="3933057"/>
            <a:ext cx="2266950" cy="581025"/>
          </a:xfrm>
          <a:prstGeom prst="rect">
            <a:avLst/>
          </a:prstGeom>
          <a:noFill/>
        </p:spPr>
      </p:pic>
      <p:sp>
        <p:nvSpPr>
          <p:cNvPr id="576525" name="Rectangle 13"/>
          <p:cNvSpPr>
            <a:spLocks noChangeArrowheads="1"/>
          </p:cNvSpPr>
          <p:nvPr/>
        </p:nvSpPr>
        <p:spPr bwMode="auto">
          <a:xfrm>
            <a:off x="381001" y="8535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76527" name="Rectangle 15"/>
          <p:cNvSpPr>
            <a:spLocks noChangeArrowheads="1"/>
          </p:cNvSpPr>
          <p:nvPr/>
        </p:nvSpPr>
        <p:spPr bwMode="auto">
          <a:xfrm>
            <a:off x="381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6526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6936" y="2564904"/>
            <a:ext cx="323850" cy="419100"/>
          </a:xfrm>
          <a:prstGeom prst="rect">
            <a:avLst/>
          </a:prstGeom>
          <a:noFill/>
        </p:spPr>
      </p:pic>
      <p:sp>
        <p:nvSpPr>
          <p:cNvPr id="576528" name="Rectangle 16"/>
          <p:cNvSpPr>
            <a:spLocks noChangeArrowheads="1"/>
          </p:cNvSpPr>
          <p:nvPr/>
        </p:nvSpPr>
        <p:spPr bwMode="auto">
          <a:xfrm>
            <a:off x="381001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76530" name="Rectangle 18"/>
          <p:cNvSpPr>
            <a:spLocks noChangeArrowheads="1"/>
          </p:cNvSpPr>
          <p:nvPr/>
        </p:nvSpPr>
        <p:spPr bwMode="auto">
          <a:xfrm>
            <a:off x="381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6529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104" y="2204865"/>
            <a:ext cx="323850" cy="428625"/>
          </a:xfrm>
          <a:prstGeom prst="rect">
            <a:avLst/>
          </a:prstGeom>
          <a:noFill/>
        </p:spPr>
      </p:pic>
      <p:sp>
        <p:nvSpPr>
          <p:cNvPr id="576531" name="Rectangle 19"/>
          <p:cNvSpPr>
            <a:spLocks noChangeArrowheads="1"/>
          </p:cNvSpPr>
          <p:nvPr/>
        </p:nvSpPr>
        <p:spPr bwMode="auto">
          <a:xfrm>
            <a:off x="381001" y="701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76533" name="Rectangle 21"/>
          <p:cNvSpPr>
            <a:spLocks noChangeArrowheads="1"/>
          </p:cNvSpPr>
          <p:nvPr/>
        </p:nvSpPr>
        <p:spPr bwMode="auto">
          <a:xfrm>
            <a:off x="381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6534" name="Rectangle 22"/>
          <p:cNvSpPr>
            <a:spLocks noChangeArrowheads="1"/>
          </p:cNvSpPr>
          <p:nvPr/>
        </p:nvSpPr>
        <p:spPr bwMode="auto">
          <a:xfrm>
            <a:off x="381001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76536" name="Rectangle 24"/>
          <p:cNvSpPr>
            <a:spLocks noChangeArrowheads="1"/>
          </p:cNvSpPr>
          <p:nvPr/>
        </p:nvSpPr>
        <p:spPr bwMode="auto">
          <a:xfrm>
            <a:off x="381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6535" name="Picture 2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4849" y="3933057"/>
            <a:ext cx="2276475" cy="581025"/>
          </a:xfrm>
          <a:prstGeom prst="rect">
            <a:avLst/>
          </a:prstGeom>
          <a:noFill/>
        </p:spPr>
      </p:pic>
      <p:sp>
        <p:nvSpPr>
          <p:cNvPr id="576537" name="Rectangle 25"/>
          <p:cNvSpPr>
            <a:spLocks noChangeArrowheads="1"/>
          </p:cNvSpPr>
          <p:nvPr/>
        </p:nvSpPr>
        <p:spPr bwMode="auto">
          <a:xfrm>
            <a:off x="381001" y="8535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76539" name="Rectangle 27"/>
          <p:cNvSpPr>
            <a:spLocks noChangeArrowheads="1"/>
          </p:cNvSpPr>
          <p:nvPr/>
        </p:nvSpPr>
        <p:spPr bwMode="auto">
          <a:xfrm>
            <a:off x="381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6538" name="Picture 2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3161" y="3918570"/>
            <a:ext cx="2276475" cy="590550"/>
          </a:xfrm>
          <a:prstGeom prst="rect">
            <a:avLst/>
          </a:prstGeom>
          <a:noFill/>
        </p:spPr>
      </p:pic>
      <p:sp>
        <p:nvSpPr>
          <p:cNvPr id="576540" name="Rectangle 28"/>
          <p:cNvSpPr>
            <a:spLocks noChangeArrowheads="1"/>
          </p:cNvSpPr>
          <p:nvPr/>
        </p:nvSpPr>
        <p:spPr bwMode="auto">
          <a:xfrm>
            <a:off x="381001" y="863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6513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2760" y="5373217"/>
            <a:ext cx="3543300" cy="581025"/>
          </a:xfrm>
          <a:prstGeom prst="rect">
            <a:avLst/>
          </a:prstGeom>
          <a:noFill/>
        </p:spPr>
      </p:pic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381001" y="8535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F43466-7A27-4ACE-AE1F-10D79DC3F2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A6FD86-301F-4092-BEA5-BBB948F84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CC127-4D98-4864-913D-02758D934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13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98" y="2204865"/>
            <a:ext cx="9208914" cy="373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981077"/>
            <a:ext cx="8229600" cy="4968875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/>
              <a:t>Адаптивная схема</a:t>
            </a:r>
            <a:r>
              <a:rPr lang="en-US" dirty="0"/>
              <a:t>: </a:t>
            </a:r>
            <a:r>
              <a:rPr lang="ru-RU" dirty="0"/>
              <a:t>все подзадачи решаются одновременно</a:t>
            </a:r>
            <a:endParaRPr lang="fr-FR" dirty="0"/>
          </a:p>
        </p:txBody>
      </p:sp>
      <p:sp>
        <p:nvSpPr>
          <p:cNvPr id="3083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cs typeface="Arial" pitchFamily="34" charset="0"/>
              </a:rPr>
              <a:t>Редукция размерности</a:t>
            </a:r>
            <a:r>
              <a:rPr lang="en-US" dirty="0">
                <a:cs typeface="Arial" pitchFamily="34" charset="0"/>
              </a:rPr>
              <a:t>: </a:t>
            </a:r>
            <a:r>
              <a:rPr lang="ru-RU" dirty="0">
                <a:cs typeface="Arial" pitchFamily="34" charset="0"/>
              </a:rPr>
              <a:t>адаптивная оптимизация</a:t>
            </a:r>
            <a:endParaRPr lang="en-US" dirty="0"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5567" y="2276873"/>
            <a:ext cx="2981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Приоритетная очередь задач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18779" y="2076976"/>
            <a:ext cx="1566454" cy="839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Подзадача </a:t>
            </a:r>
            <a:br>
              <a:rPr lang="ru-RU" dirty="0"/>
            </a:br>
            <a:r>
              <a:rPr lang="ru-RU" dirty="0"/>
              <a:t>с наивысшим </a:t>
            </a:r>
            <a:br>
              <a:rPr lang="ru-RU" dirty="0"/>
            </a:br>
            <a:r>
              <a:rPr lang="ru-RU" dirty="0"/>
              <a:t>приоритетом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96616" y="4941168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Новая подзадача добавляется во множество </a:t>
            </a:r>
            <a:r>
              <a:rPr lang="ru-RU" sz="2000" dirty="0" err="1"/>
              <a:t>поздадач</a:t>
            </a:r>
            <a:endParaRPr lang="ru-RU" sz="200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F437483-4E9B-4E3A-8230-2E6F7825F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9A175938-2C09-4A39-AE07-6AC9F5AA4E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547FC2D-A189-41E0-8BF8-BDB30876F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14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Arial" pitchFamily="34" charset="0"/>
              </a:rPr>
              <a:t>Алгоритм глобального поиска (АГП, </a:t>
            </a:r>
            <a:r>
              <a:rPr lang="en-US" dirty="0">
                <a:cs typeface="Arial" pitchFamily="34" charset="0"/>
              </a:rPr>
              <a:t>GSA</a:t>
            </a:r>
            <a:r>
              <a:rPr lang="ru-RU" dirty="0">
                <a:cs typeface="Arial" pitchFamily="34" charset="0"/>
              </a:rPr>
              <a:t>)</a:t>
            </a:r>
            <a:r>
              <a:rPr lang="en-US" dirty="0">
                <a:cs typeface="Arial" pitchFamily="34" charset="0"/>
              </a:rPr>
              <a:t> </a:t>
            </a:r>
            <a:endParaRPr lang="ru-RU" sz="2800" b="1" dirty="0">
              <a:cs typeface="Arial" pitchFamily="34" charset="0"/>
            </a:endParaRPr>
          </a:p>
        </p:txBody>
      </p:sp>
      <p:sp>
        <p:nvSpPr>
          <p:cNvPr id="56115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0" y="1844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58" name="Rectangle 6"/>
          <p:cNvSpPr>
            <a:spLocks noChangeArrowheads="1"/>
          </p:cNvSpPr>
          <p:nvPr/>
        </p:nvSpPr>
        <p:spPr bwMode="auto">
          <a:xfrm>
            <a:off x="0" y="1844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60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61" name="Rectangle 9"/>
          <p:cNvSpPr>
            <a:spLocks noChangeArrowheads="1"/>
          </p:cNvSpPr>
          <p:nvPr/>
        </p:nvSpPr>
        <p:spPr bwMode="auto">
          <a:xfrm>
            <a:off x="0" y="1844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63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64" name="Rectangle 12"/>
          <p:cNvSpPr>
            <a:spLocks noChangeArrowheads="1"/>
          </p:cNvSpPr>
          <p:nvPr/>
        </p:nvSpPr>
        <p:spPr bwMode="auto">
          <a:xfrm>
            <a:off x="0" y="11107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66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67" name="Rectangle 15"/>
          <p:cNvSpPr>
            <a:spLocks noChangeArrowheads="1"/>
          </p:cNvSpPr>
          <p:nvPr/>
        </p:nvSpPr>
        <p:spPr bwMode="auto">
          <a:xfrm>
            <a:off x="0" y="1186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69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70" name="Rectangle 18"/>
          <p:cNvSpPr>
            <a:spLocks noChangeArrowheads="1"/>
          </p:cNvSpPr>
          <p:nvPr/>
        </p:nvSpPr>
        <p:spPr bwMode="auto">
          <a:xfrm>
            <a:off x="0" y="8535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72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73" name="Rectangle 21"/>
          <p:cNvSpPr>
            <a:spLocks noChangeArrowheads="1"/>
          </p:cNvSpPr>
          <p:nvPr/>
        </p:nvSpPr>
        <p:spPr bwMode="auto">
          <a:xfrm>
            <a:off x="0" y="8535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75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76" name="Rectangle 24"/>
          <p:cNvSpPr>
            <a:spLocks noChangeArrowheads="1"/>
          </p:cNvSpPr>
          <p:nvPr/>
        </p:nvSpPr>
        <p:spPr bwMode="auto">
          <a:xfrm>
            <a:off x="0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78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79" name="Rectangle 27"/>
          <p:cNvSpPr>
            <a:spLocks noChangeArrowheads="1"/>
          </p:cNvSpPr>
          <p:nvPr/>
        </p:nvSpPr>
        <p:spPr bwMode="auto">
          <a:xfrm>
            <a:off x="0" y="815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81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82" name="Rectangle 30"/>
          <p:cNvSpPr>
            <a:spLocks noChangeArrowheads="1"/>
          </p:cNvSpPr>
          <p:nvPr/>
        </p:nvSpPr>
        <p:spPr bwMode="auto">
          <a:xfrm>
            <a:off x="0" y="8726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84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85" name="Rectangle 33"/>
          <p:cNvSpPr>
            <a:spLocks noChangeArrowheads="1"/>
          </p:cNvSpPr>
          <p:nvPr/>
        </p:nvSpPr>
        <p:spPr bwMode="auto">
          <a:xfrm>
            <a:off x="0" y="682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90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1191" name="Rectangle 39"/>
          <p:cNvSpPr>
            <a:spLocks noChangeArrowheads="1"/>
          </p:cNvSpPr>
          <p:nvPr/>
        </p:nvSpPr>
        <p:spPr bwMode="auto">
          <a:xfrm>
            <a:off x="0" y="682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675358-722C-411A-8261-E8A7449E19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D3CE23-A5D5-4C1E-8F78-C6E163FA5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4CBC91C-9B3C-4ED0-98E7-99D355A31AFE}"/>
              </a:ext>
            </a:extLst>
          </p:cNvPr>
          <p:cNvGrpSpPr/>
          <p:nvPr/>
        </p:nvGrpSpPr>
        <p:grpSpPr>
          <a:xfrm>
            <a:off x="920552" y="749176"/>
            <a:ext cx="8285958" cy="2463800"/>
            <a:chOff x="1028698" y="688951"/>
            <a:chExt cx="7648577" cy="2463800"/>
          </a:xfrm>
        </p:grpSpPr>
        <p:grpSp>
          <p:nvGrpSpPr>
            <p:cNvPr id="41" name="Group 97">
              <a:extLst>
                <a:ext uri="{FF2B5EF4-FFF2-40B4-BE49-F238E27FC236}">
                  <a16:creationId xmlns:a16="http://schemas.microsoft.com/office/drawing/2014/main" id="{F9FFD912-FB0B-4734-AA79-96A2D23EC7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698" y="688951"/>
              <a:ext cx="7648577" cy="2463800"/>
              <a:chOff x="648" y="2203"/>
              <a:chExt cx="4818" cy="1552"/>
            </a:xfrm>
          </p:grpSpPr>
          <p:grpSp>
            <p:nvGrpSpPr>
              <p:cNvPr id="47" name="Group 96">
                <a:extLst>
                  <a:ext uri="{FF2B5EF4-FFF2-40B4-BE49-F238E27FC236}">
                    <a16:creationId xmlns:a16="http://schemas.microsoft.com/office/drawing/2014/main" id="{0FC3EA92-D7CF-4D25-BEB7-1E16A4F907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19" y="3435"/>
                <a:ext cx="1016" cy="320"/>
                <a:chOff x="1819" y="3435"/>
                <a:chExt cx="1016" cy="320"/>
              </a:xfrm>
            </p:grpSpPr>
            <p:sp>
              <p:nvSpPr>
                <p:cNvPr id="90" name="Text Box 24">
                  <a:extLst>
                    <a:ext uri="{FF2B5EF4-FFF2-40B4-BE49-F238E27FC236}">
                      <a16:creationId xmlns:a16="http://schemas.microsoft.com/office/drawing/2014/main" id="{0A174A41-9FE2-4737-8FD7-A958FAFB75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19" y="3435"/>
                  <a:ext cx="433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altLang="ru-RU" sz="2000" i="1" dirty="0"/>
                    <a:t>x</a:t>
                  </a:r>
                  <a:r>
                    <a:rPr lang="en-US" altLang="ru-RU" sz="2000" i="1" baseline="-25000" dirty="0"/>
                    <a:t>i</a:t>
                  </a:r>
                  <a:r>
                    <a:rPr lang="en-US" altLang="ru-RU" sz="2000" baseline="-25000" dirty="0">
                      <a:sym typeface="Symbol"/>
                    </a:rPr>
                    <a:t></a:t>
                  </a:r>
                  <a:r>
                    <a:rPr lang="en-US" altLang="ru-RU" sz="2000" baseline="-25000" dirty="0"/>
                    <a:t>1</a:t>
                  </a:r>
                  <a:endParaRPr lang="ru-RU" altLang="ru-RU" sz="2000" b="0" dirty="0"/>
                </a:p>
              </p:txBody>
            </p:sp>
            <p:sp>
              <p:nvSpPr>
                <p:cNvPr id="91" name="Text Box 25">
                  <a:extLst>
                    <a:ext uri="{FF2B5EF4-FFF2-40B4-BE49-F238E27FC236}">
                      <a16:creationId xmlns:a16="http://schemas.microsoft.com/office/drawing/2014/main" id="{5B93974D-CA46-432E-8CE2-DA6E7D1964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16" y="3435"/>
                  <a:ext cx="319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altLang="ru-RU" sz="2000" i="1" dirty="0"/>
                    <a:t>x</a:t>
                  </a:r>
                  <a:r>
                    <a:rPr lang="en-US" altLang="ru-RU" sz="2000" i="1" baseline="-25000" dirty="0"/>
                    <a:t>i</a:t>
                  </a:r>
                  <a:endParaRPr lang="ru-RU" altLang="ru-RU" sz="2000" b="0" dirty="0"/>
                </a:p>
              </p:txBody>
            </p:sp>
          </p:grpSp>
          <p:grpSp>
            <p:nvGrpSpPr>
              <p:cNvPr id="48" name="Group 94">
                <a:extLst>
                  <a:ext uri="{FF2B5EF4-FFF2-40B4-BE49-F238E27FC236}">
                    <a16:creationId xmlns:a16="http://schemas.microsoft.com/office/drawing/2014/main" id="{64D092D3-6862-4C65-9493-23C7B86A9B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" y="2203"/>
                <a:ext cx="4818" cy="1550"/>
                <a:chOff x="648" y="1883"/>
                <a:chExt cx="4818" cy="1550"/>
              </a:xfrm>
            </p:grpSpPr>
            <p:sp>
              <p:nvSpPr>
                <p:cNvPr id="49" name="Text Box 7">
                  <a:extLst>
                    <a:ext uri="{FF2B5EF4-FFF2-40B4-BE49-F238E27FC236}">
                      <a16:creationId xmlns:a16="http://schemas.microsoft.com/office/drawing/2014/main" id="{BE3BF4A2-0255-4AB2-8E4B-5DB97BF2CA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87" y="2422"/>
                  <a:ext cx="319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altLang="ru-RU" sz="2000" b="0" i="1"/>
                    <a:t>z</a:t>
                  </a:r>
                  <a:r>
                    <a:rPr lang="en-US" altLang="ru-RU" sz="2000" i="1" baseline="-25000"/>
                    <a:t>t</a:t>
                  </a:r>
                  <a:endParaRPr lang="ru-RU" altLang="ru-RU" sz="2000" b="0"/>
                </a:p>
              </p:txBody>
            </p:sp>
            <p:sp>
              <p:nvSpPr>
                <p:cNvPr id="50" name="Text Box 8">
                  <a:extLst>
                    <a:ext uri="{FF2B5EF4-FFF2-40B4-BE49-F238E27FC236}">
                      <a16:creationId xmlns:a16="http://schemas.microsoft.com/office/drawing/2014/main" id="{49863298-C41C-46F0-8288-9855FD9288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17" y="2577"/>
                  <a:ext cx="388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altLang="ru-RU" sz="2000" b="0" i="1" dirty="0"/>
                    <a:t>z</a:t>
                  </a:r>
                  <a:r>
                    <a:rPr lang="en-US" altLang="ru-RU" sz="2000" i="1" baseline="-25000" dirty="0"/>
                    <a:t>t</a:t>
                  </a:r>
                  <a:r>
                    <a:rPr lang="en-US" altLang="ru-RU" sz="2000" baseline="-25000" dirty="0">
                      <a:sym typeface="Symbol"/>
                    </a:rPr>
                    <a:t></a:t>
                  </a:r>
                  <a:r>
                    <a:rPr lang="en-US" altLang="ru-RU" sz="2000" baseline="-25000" dirty="0"/>
                    <a:t>1</a:t>
                  </a:r>
                  <a:endParaRPr lang="ru-RU" altLang="ru-RU" sz="2000" b="0" dirty="0"/>
                </a:p>
              </p:txBody>
            </p:sp>
            <p:sp>
              <p:nvSpPr>
                <p:cNvPr id="51" name="Text Box 27">
                  <a:extLst>
                    <a:ext uri="{FF2B5EF4-FFF2-40B4-BE49-F238E27FC236}">
                      <a16:creationId xmlns:a16="http://schemas.microsoft.com/office/drawing/2014/main" id="{E798CEB6-4959-4817-96AE-FE84C77AE1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9" y="1883"/>
                  <a:ext cx="388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altLang="ru-RU" sz="2000" b="0" i="1" dirty="0"/>
                    <a:t>z</a:t>
                  </a:r>
                  <a:r>
                    <a:rPr lang="en-US" altLang="ru-RU" sz="2000" i="1" baseline="-25000" dirty="0"/>
                    <a:t>i</a:t>
                  </a:r>
                  <a:r>
                    <a:rPr lang="en-US" altLang="ru-RU" sz="2000" baseline="-25000" dirty="0">
                      <a:sym typeface="Symbol"/>
                    </a:rPr>
                    <a:t></a:t>
                  </a:r>
                  <a:r>
                    <a:rPr lang="en-US" altLang="ru-RU" sz="2000" baseline="-25000" dirty="0"/>
                    <a:t>1</a:t>
                  </a:r>
                  <a:endParaRPr lang="ru-RU" altLang="ru-RU" sz="2000" b="0" dirty="0"/>
                </a:p>
              </p:txBody>
            </p:sp>
            <p:sp>
              <p:nvSpPr>
                <p:cNvPr id="52" name="Text Box 28">
                  <a:extLst>
                    <a:ext uri="{FF2B5EF4-FFF2-40B4-BE49-F238E27FC236}">
                      <a16:creationId xmlns:a16="http://schemas.microsoft.com/office/drawing/2014/main" id="{3487D7AA-5787-43E8-972C-20FD35C27A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50" y="2375"/>
                  <a:ext cx="320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altLang="ru-RU" sz="2000" b="0" i="1"/>
                    <a:t>z</a:t>
                  </a:r>
                  <a:r>
                    <a:rPr lang="en-US" altLang="ru-RU" sz="2000" i="1" baseline="-25000"/>
                    <a:t>i</a:t>
                  </a:r>
                  <a:endParaRPr lang="ru-RU" altLang="ru-RU" sz="2000" b="0"/>
                </a:p>
              </p:txBody>
            </p:sp>
            <p:grpSp>
              <p:nvGrpSpPr>
                <p:cNvPr id="53" name="Group 93">
                  <a:extLst>
                    <a:ext uri="{FF2B5EF4-FFF2-40B4-BE49-F238E27FC236}">
                      <a16:creationId xmlns:a16="http://schemas.microsoft.com/office/drawing/2014/main" id="{B47997F7-496B-41EB-BA86-D3167DE15A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8" y="1984"/>
                  <a:ext cx="4818" cy="1449"/>
                  <a:chOff x="587" y="1996"/>
                  <a:chExt cx="4818" cy="1449"/>
                </a:xfrm>
              </p:grpSpPr>
              <p:grpSp>
                <p:nvGrpSpPr>
                  <p:cNvPr id="54" name="Group 11">
                    <a:extLst>
                      <a:ext uri="{FF2B5EF4-FFF2-40B4-BE49-F238E27FC236}">
                        <a16:creationId xmlns:a16="http://schemas.microsoft.com/office/drawing/2014/main" id="{7F60EEB2-D539-4B8B-B8E5-415048471D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87" y="2150"/>
                    <a:ext cx="1214" cy="1294"/>
                    <a:chOff x="2530" y="1554"/>
                    <a:chExt cx="3050" cy="3238"/>
                  </a:xfrm>
                </p:grpSpPr>
                <p:sp>
                  <p:nvSpPr>
                    <p:cNvPr id="81" name="Text Box 12">
                      <a:extLst>
                        <a:ext uri="{FF2B5EF4-FFF2-40B4-BE49-F238E27FC236}">
                          <a16:creationId xmlns:a16="http://schemas.microsoft.com/office/drawing/2014/main" id="{0414B998-040C-4972-815C-D40D8450D24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35" y="3992"/>
                      <a:ext cx="802" cy="8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r>
                        <a:rPr lang="en-US" altLang="ru-RU" sz="2000" i="1" dirty="0"/>
                        <a:t>x</a:t>
                      </a:r>
                      <a:r>
                        <a:rPr lang="en-US" altLang="ru-RU" sz="2000" baseline="-25000" dirty="0"/>
                        <a:t>1</a:t>
                      </a:r>
                      <a:endParaRPr lang="ru-RU" altLang="ru-RU" sz="2000" b="0" dirty="0"/>
                    </a:p>
                  </p:txBody>
                </p:sp>
                <p:sp>
                  <p:nvSpPr>
                    <p:cNvPr id="82" name="Text Box 14">
                      <a:extLst>
                        <a:ext uri="{FF2B5EF4-FFF2-40B4-BE49-F238E27FC236}">
                          <a16:creationId xmlns:a16="http://schemas.microsoft.com/office/drawing/2014/main" id="{ADC9725F-4712-4C62-BA62-4EB35FB7414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30" y="3981"/>
                      <a:ext cx="1503" cy="8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r>
                        <a:rPr lang="en-US" altLang="ru-RU" sz="2000" dirty="0"/>
                        <a:t>0</a:t>
                      </a:r>
                      <a:r>
                        <a:rPr lang="en-US" altLang="ru-RU" sz="2000" dirty="0">
                          <a:sym typeface="Symbol"/>
                        </a:rPr>
                        <a:t></a:t>
                      </a:r>
                      <a:r>
                        <a:rPr lang="en-US" altLang="ru-RU" sz="2000" i="1" dirty="0"/>
                        <a:t>x</a:t>
                      </a:r>
                      <a:r>
                        <a:rPr lang="en-US" altLang="ru-RU" sz="2000" baseline="-25000" dirty="0"/>
                        <a:t>0</a:t>
                      </a:r>
                      <a:endParaRPr lang="ru-RU" altLang="ru-RU" sz="2000" b="0" dirty="0"/>
                    </a:p>
                  </p:txBody>
                </p:sp>
                <p:grpSp>
                  <p:nvGrpSpPr>
                    <p:cNvPr id="83" name="Group 16">
                      <a:extLst>
                        <a:ext uri="{FF2B5EF4-FFF2-40B4-BE49-F238E27FC236}">
                          <a16:creationId xmlns:a16="http://schemas.microsoft.com/office/drawing/2014/main" id="{B774B609-BDEA-4B53-8D9E-E5A99CC7391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7" y="1554"/>
                      <a:ext cx="2793" cy="2509"/>
                      <a:chOff x="2787" y="1554"/>
                      <a:chExt cx="2793" cy="2509"/>
                    </a:xfrm>
                  </p:grpSpPr>
                  <p:sp>
                    <p:nvSpPr>
                      <p:cNvPr id="84" name="Line 17">
                        <a:extLst>
                          <a:ext uri="{FF2B5EF4-FFF2-40B4-BE49-F238E27FC236}">
                            <a16:creationId xmlns:a16="http://schemas.microsoft.com/office/drawing/2014/main" id="{DD932A69-680B-47CD-BEA1-F87DF91D8EF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72" y="2466"/>
                        <a:ext cx="7" cy="15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prstDash val="sysDot"/>
                        <a:round/>
                        <a:headEnd type="oval"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" name="Text Box 18">
                        <a:extLst>
                          <a:ext uri="{FF2B5EF4-FFF2-40B4-BE49-F238E27FC236}">
                            <a16:creationId xmlns:a16="http://schemas.microsoft.com/office/drawing/2014/main" id="{D605EBF3-746C-4002-A801-EA1FB5BA7A21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787" y="1850"/>
                        <a:ext cx="798" cy="7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r>
                          <a:rPr lang="en-US" altLang="ru-RU" sz="2000" b="0" i="1" dirty="0"/>
                          <a:t>z</a:t>
                        </a:r>
                        <a:r>
                          <a:rPr lang="en-US" altLang="ru-RU" sz="2000" baseline="-25000" dirty="0"/>
                          <a:t>0</a:t>
                        </a:r>
                        <a:endParaRPr lang="ru-RU" altLang="ru-RU" sz="2000" b="0" dirty="0"/>
                      </a:p>
                    </p:txBody>
                  </p:sp>
                  <p:sp>
                    <p:nvSpPr>
                      <p:cNvPr id="86" name="Line 19">
                        <a:extLst>
                          <a:ext uri="{FF2B5EF4-FFF2-40B4-BE49-F238E27FC236}">
                            <a16:creationId xmlns:a16="http://schemas.microsoft.com/office/drawing/2014/main" id="{B4C01B5F-2ABA-4D8C-8B9B-E58ACF94700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12" y="2124"/>
                        <a:ext cx="9" cy="193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prstDash val="sysDot"/>
                        <a:round/>
                        <a:headEnd type="oval"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7" name="Text Box 20">
                        <a:extLst>
                          <a:ext uri="{FF2B5EF4-FFF2-40B4-BE49-F238E27FC236}">
                            <a16:creationId xmlns:a16="http://schemas.microsoft.com/office/drawing/2014/main" id="{0878F407-CF19-4F0F-AFB0-A4B870AC90B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27" y="1554"/>
                        <a:ext cx="798" cy="7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r>
                          <a:rPr lang="en-US" altLang="ru-RU" sz="2000" b="0" i="1" dirty="0"/>
                          <a:t>z</a:t>
                        </a:r>
                        <a:r>
                          <a:rPr lang="en-US" altLang="ru-RU" sz="2000" baseline="-25000" dirty="0"/>
                          <a:t>1</a:t>
                        </a:r>
                        <a:endParaRPr lang="ru-RU" altLang="ru-RU" sz="2000" b="0" dirty="0"/>
                      </a:p>
                    </p:txBody>
                  </p:sp>
                  <p:sp>
                    <p:nvSpPr>
                      <p:cNvPr id="88" name="Line 21">
                        <a:extLst>
                          <a:ext uri="{FF2B5EF4-FFF2-40B4-BE49-F238E27FC236}">
                            <a16:creationId xmlns:a16="http://schemas.microsoft.com/office/drawing/2014/main" id="{D0FE6ABE-0E46-4811-A628-FA19A393304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72" y="4062"/>
                        <a:ext cx="136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9" name="Line 22">
                        <a:extLst>
                          <a:ext uri="{FF2B5EF4-FFF2-40B4-BE49-F238E27FC236}">
                            <a16:creationId xmlns:a16="http://schemas.microsoft.com/office/drawing/2014/main" id="{3006E489-0AAE-4240-B453-6B49096B874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40" y="4062"/>
                        <a:ext cx="1140" cy="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55" name="Group 29">
                    <a:extLst>
                      <a:ext uri="{FF2B5EF4-FFF2-40B4-BE49-F238E27FC236}">
                        <a16:creationId xmlns:a16="http://schemas.microsoft.com/office/drawing/2014/main" id="{86482108-DA80-47ED-9A42-DF1B813C6B1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57" y="2199"/>
                    <a:ext cx="1232" cy="958"/>
                    <a:chOff x="5694" y="1668"/>
                    <a:chExt cx="3078" cy="2395"/>
                  </a:xfrm>
                </p:grpSpPr>
                <p:sp>
                  <p:nvSpPr>
                    <p:cNvPr id="76" name="Line 30">
                      <a:extLst>
                        <a:ext uri="{FF2B5EF4-FFF2-40B4-BE49-F238E27FC236}">
                          <a16:creationId xmlns:a16="http://schemas.microsoft.com/office/drawing/2014/main" id="{A5539E29-8446-4331-9C5B-07C13E679C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22" y="1668"/>
                      <a:ext cx="11" cy="239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prstDash val="sysDot"/>
                      <a:round/>
                      <a:headEnd type="oval"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" name="Line 31">
                      <a:extLst>
                        <a:ext uri="{FF2B5EF4-FFF2-40B4-BE49-F238E27FC236}">
                          <a16:creationId xmlns:a16="http://schemas.microsoft.com/office/drawing/2014/main" id="{276E4185-7C92-45BB-AD5F-E4C72681CB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04" y="2865"/>
                      <a:ext cx="6" cy="11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prstDash val="sysDot"/>
                      <a:round/>
                      <a:headEnd type="oval"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8" name="Group 32">
                      <a:extLst>
                        <a:ext uri="{FF2B5EF4-FFF2-40B4-BE49-F238E27FC236}">
                          <a16:creationId xmlns:a16="http://schemas.microsoft.com/office/drawing/2014/main" id="{5FACF094-D14C-4A01-BB17-4C6EEB4BBE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94" y="4056"/>
                      <a:ext cx="3078" cy="7"/>
                      <a:chOff x="5694" y="4056"/>
                      <a:chExt cx="3078" cy="7"/>
                    </a:xfrm>
                  </p:grpSpPr>
                  <p:sp>
                    <p:nvSpPr>
                      <p:cNvPr id="79" name="Line 33">
                        <a:extLst>
                          <a:ext uri="{FF2B5EF4-FFF2-40B4-BE49-F238E27FC236}">
                            <a16:creationId xmlns:a16="http://schemas.microsoft.com/office/drawing/2014/main" id="{CF46A5D9-5FA3-4EA3-86DA-DDDCEBB0067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694" y="4062"/>
                        <a:ext cx="1938" cy="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0" name="Line 34">
                        <a:extLst>
                          <a:ext uri="{FF2B5EF4-FFF2-40B4-BE49-F238E27FC236}">
                            <a16:creationId xmlns:a16="http://schemas.microsoft.com/office/drawing/2014/main" id="{E5BADFF3-9438-4AB0-B481-BB636DDE891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18" y="4056"/>
                        <a:ext cx="1254" cy="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56" name="Group 35">
                    <a:extLst>
                      <a:ext uri="{FF2B5EF4-FFF2-40B4-BE49-F238E27FC236}">
                        <a16:creationId xmlns:a16="http://schemas.microsoft.com/office/drawing/2014/main" id="{7EE0991C-ED5A-4B11-85B0-B303247702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62" y="1996"/>
                    <a:ext cx="2343" cy="1449"/>
                    <a:chOff x="8716" y="1166"/>
                    <a:chExt cx="5856" cy="3616"/>
                  </a:xfrm>
                </p:grpSpPr>
                <p:grpSp>
                  <p:nvGrpSpPr>
                    <p:cNvPr id="57" name="Group 36">
                      <a:extLst>
                        <a:ext uri="{FF2B5EF4-FFF2-40B4-BE49-F238E27FC236}">
                          <a16:creationId xmlns:a16="http://schemas.microsoft.com/office/drawing/2014/main" id="{9A6BCADF-95D8-4404-8694-0462CABE862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716" y="1794"/>
                      <a:ext cx="5856" cy="2988"/>
                      <a:chOff x="8716" y="1794"/>
                      <a:chExt cx="5856" cy="2988"/>
                    </a:xfrm>
                  </p:grpSpPr>
                  <p:grpSp>
                    <p:nvGrpSpPr>
                      <p:cNvPr id="60" name="Group 37">
                        <a:extLst>
                          <a:ext uri="{FF2B5EF4-FFF2-40B4-BE49-F238E27FC236}">
                            <a16:creationId xmlns:a16="http://schemas.microsoft.com/office/drawing/2014/main" id="{72345EDD-3FC1-4B67-B903-94921E62D05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787" y="3984"/>
                        <a:ext cx="2785" cy="798"/>
                        <a:chOff x="11517" y="3984"/>
                        <a:chExt cx="2785" cy="798"/>
                      </a:xfrm>
                    </p:grpSpPr>
                    <p:sp>
                      <p:nvSpPr>
                        <p:cNvPr id="74" name="Text Box 38">
                          <a:extLst>
                            <a:ext uri="{FF2B5EF4-FFF2-40B4-BE49-F238E27FC236}">
                              <a16:creationId xmlns:a16="http://schemas.microsoft.com/office/drawing/2014/main" id="{F4A97AE7-90B1-4C30-BD08-61F51300266A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17" y="3984"/>
                          <a:ext cx="1083" cy="7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1" hangingPunct="1"/>
                          <a:r>
                            <a:rPr lang="en-US" altLang="ru-RU" sz="2000" i="1" dirty="0"/>
                            <a:t>x</a:t>
                          </a:r>
                          <a:r>
                            <a:rPr lang="en-US" altLang="ru-RU" sz="2000" i="1" baseline="-25000" dirty="0"/>
                            <a:t>k</a:t>
                          </a:r>
                          <a:r>
                            <a:rPr lang="en-US" altLang="ru-RU" sz="2000" baseline="-25000" dirty="0">
                              <a:sym typeface="Symbol"/>
                            </a:rPr>
                            <a:t></a:t>
                          </a:r>
                          <a:r>
                            <a:rPr lang="en-US" altLang="ru-RU" sz="2000" baseline="-25000" dirty="0"/>
                            <a:t>1</a:t>
                          </a:r>
                          <a:endParaRPr lang="ru-RU" altLang="ru-RU" sz="2000" b="0" dirty="0"/>
                        </a:p>
                      </p:txBody>
                    </p:sp>
                    <p:sp>
                      <p:nvSpPr>
                        <p:cNvPr id="75" name="Text Box 40">
                          <a:extLst>
                            <a:ext uri="{FF2B5EF4-FFF2-40B4-BE49-F238E27FC236}">
                              <a16:creationId xmlns:a16="http://schemas.microsoft.com/office/drawing/2014/main" id="{5E0A1936-2EE0-4024-A039-D3BF06D13D4E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044" y="3984"/>
                          <a:ext cx="1258" cy="7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1" hangingPunct="1"/>
                          <a:r>
                            <a:rPr lang="en-US" altLang="ru-RU" sz="2000" i="1" dirty="0"/>
                            <a:t>x</a:t>
                          </a:r>
                          <a:r>
                            <a:rPr lang="en-US" altLang="ru-RU" sz="2000" i="1" baseline="-25000" dirty="0"/>
                            <a:t>k</a:t>
                          </a:r>
                          <a:r>
                            <a:rPr lang="en-US" altLang="ru-RU" sz="2000" dirty="0">
                              <a:sym typeface="Symbol"/>
                            </a:rPr>
                            <a:t>1</a:t>
                          </a:r>
                          <a:endParaRPr lang="ru-RU" altLang="ru-RU" sz="2000" b="0" dirty="0"/>
                        </a:p>
                      </p:txBody>
                    </p:sp>
                  </p:grpSp>
                  <p:grpSp>
                    <p:nvGrpSpPr>
                      <p:cNvPr id="61" name="Group 42">
                        <a:extLst>
                          <a:ext uri="{FF2B5EF4-FFF2-40B4-BE49-F238E27FC236}">
                            <a16:creationId xmlns:a16="http://schemas.microsoft.com/office/drawing/2014/main" id="{849AAF5E-74ED-4F18-AA54-8458C6C6CC2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716" y="1794"/>
                        <a:ext cx="4994" cy="2988"/>
                        <a:chOff x="8716" y="1794"/>
                        <a:chExt cx="4994" cy="2988"/>
                      </a:xfrm>
                    </p:grpSpPr>
                    <p:sp>
                      <p:nvSpPr>
                        <p:cNvPr id="62" name="Line 43">
                          <a:extLst>
                            <a:ext uri="{FF2B5EF4-FFF2-40B4-BE49-F238E27FC236}">
                              <a16:creationId xmlns:a16="http://schemas.microsoft.com/office/drawing/2014/main" id="{CEDF02FE-9EC5-4968-A0B1-C7B53265226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694" y="2334"/>
                          <a:ext cx="8" cy="172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prstDash val="sysDot"/>
                          <a:round/>
                          <a:headEnd type="oval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3" name="Line 44">
                          <a:extLst>
                            <a:ext uri="{FF2B5EF4-FFF2-40B4-BE49-F238E27FC236}">
                              <a16:creationId xmlns:a16="http://schemas.microsoft.com/office/drawing/2014/main" id="{15880F49-EBA7-4FE3-84C4-DA0D48DE326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074" y="1794"/>
                          <a:ext cx="10" cy="226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prstDash val="sysDot"/>
                          <a:round/>
                          <a:headEnd type="oval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64" name="Group 45">
                          <a:extLst>
                            <a:ext uri="{FF2B5EF4-FFF2-40B4-BE49-F238E27FC236}">
                              <a16:creationId xmlns:a16="http://schemas.microsoft.com/office/drawing/2014/main" id="{2FA776C7-EF04-45E6-A590-DF4275F2206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716" y="3012"/>
                          <a:ext cx="3377" cy="1770"/>
                          <a:chOff x="8716" y="3012"/>
                          <a:chExt cx="3377" cy="1770"/>
                        </a:xfrm>
                      </p:grpSpPr>
                      <p:grpSp>
                        <p:nvGrpSpPr>
                          <p:cNvPr id="66" name="Group 46">
                            <a:extLst>
                              <a:ext uri="{FF2B5EF4-FFF2-40B4-BE49-F238E27FC236}">
                                <a16:creationId xmlns:a16="http://schemas.microsoft.com/office/drawing/2014/main" id="{C93D5425-D960-493A-81F9-7E07B46E63E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716" y="3012"/>
                            <a:ext cx="2340" cy="1770"/>
                            <a:chOff x="8716" y="3012"/>
                            <a:chExt cx="2340" cy="1770"/>
                          </a:xfrm>
                        </p:grpSpPr>
                        <p:grpSp>
                          <p:nvGrpSpPr>
                            <p:cNvPr id="68" name="Group 47">
                              <a:extLst>
                                <a:ext uri="{FF2B5EF4-FFF2-40B4-BE49-F238E27FC236}">
                                  <a16:creationId xmlns:a16="http://schemas.microsoft.com/office/drawing/2014/main" id="{C7F9A57B-451D-4865-A00F-82DA0D9ECAB6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716" y="3984"/>
                              <a:ext cx="2340" cy="798"/>
                              <a:chOff x="8716" y="3984"/>
                              <a:chExt cx="2340" cy="798"/>
                            </a:xfrm>
                          </p:grpSpPr>
                          <p:sp>
                            <p:nvSpPr>
                              <p:cNvPr id="72" name="Text Box 48">
                                <a:extLst>
                                  <a:ext uri="{FF2B5EF4-FFF2-40B4-BE49-F238E27FC236}">
                                    <a16:creationId xmlns:a16="http://schemas.microsoft.com/office/drawing/2014/main" id="{2758D369-3608-490E-99B3-C486E3513B96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716" y="3984"/>
                                <a:ext cx="1083" cy="7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eaLnBrk="1" hangingPunct="1"/>
                                <a:r>
                                  <a:rPr lang="en-US" altLang="ru-RU" sz="2000" i="1" dirty="0"/>
                                  <a:t>x</a:t>
                                </a:r>
                                <a:r>
                                  <a:rPr lang="en-US" altLang="ru-RU" sz="2000" i="1" baseline="-25000" dirty="0"/>
                                  <a:t>t</a:t>
                                </a:r>
                                <a:r>
                                  <a:rPr lang="en-US" altLang="ru-RU" sz="2000" baseline="-25000" dirty="0">
                                    <a:sym typeface="Symbol"/>
                                  </a:rPr>
                                  <a:t></a:t>
                                </a:r>
                                <a:r>
                                  <a:rPr lang="en-US" altLang="ru-RU" sz="2000" baseline="-25000" dirty="0"/>
                                  <a:t>1</a:t>
                                </a:r>
                                <a:endParaRPr lang="ru-RU" altLang="ru-RU" sz="2000" b="0" dirty="0"/>
                              </a:p>
                            </p:txBody>
                          </p:sp>
                          <p:sp>
                            <p:nvSpPr>
                              <p:cNvPr id="73" name="Text Box 49">
                                <a:extLst>
                                  <a:ext uri="{FF2B5EF4-FFF2-40B4-BE49-F238E27FC236}">
                                    <a16:creationId xmlns:a16="http://schemas.microsoft.com/office/drawing/2014/main" id="{ECFE600E-75A8-4EDF-B914-E59059A77EB3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258" y="3984"/>
                                <a:ext cx="798" cy="7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eaLnBrk="1" hangingPunct="1"/>
                                <a:r>
                                  <a:rPr lang="en-US" altLang="ru-RU" sz="2000" i="1" dirty="0" err="1"/>
                                  <a:t>x</a:t>
                                </a:r>
                                <a:r>
                                  <a:rPr lang="en-US" altLang="ru-RU" sz="2000" i="1" baseline="-25000" dirty="0" err="1"/>
                                  <a:t>t</a:t>
                                </a:r>
                                <a:endParaRPr lang="ru-RU" altLang="ru-RU" sz="2000" b="0" dirty="0"/>
                              </a:p>
                            </p:txBody>
                          </p:sp>
                        </p:grpSp>
                        <p:sp>
                          <p:nvSpPr>
                            <p:cNvPr id="69" name="Line 50">
                              <a:extLst>
                                <a:ext uri="{FF2B5EF4-FFF2-40B4-BE49-F238E27FC236}">
                                  <a16:creationId xmlns:a16="http://schemas.microsoft.com/office/drawing/2014/main" id="{CBE05511-4262-4BC2-8731-B443564AC72C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8844" y="4062"/>
                              <a:ext cx="1938" cy="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0" name="Line 51">
                              <a:extLst>
                                <a:ext uri="{FF2B5EF4-FFF2-40B4-BE49-F238E27FC236}">
                                  <a16:creationId xmlns:a16="http://schemas.microsoft.com/office/drawing/2014/main" id="{D98C4409-4A35-4FE6-B535-326191360F5A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9132" y="3354"/>
                              <a:ext cx="3" cy="684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rgbClr val="000000"/>
                              </a:solidFill>
                              <a:prstDash val="sysDot"/>
                              <a:round/>
                              <a:headEnd type="oval"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1" name="Line 52">
                              <a:extLst>
                                <a:ext uri="{FF2B5EF4-FFF2-40B4-BE49-F238E27FC236}">
                                  <a16:creationId xmlns:a16="http://schemas.microsoft.com/office/drawing/2014/main" id="{006BD962-C11F-42AC-AF94-2B1194C553AA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0495" y="3012"/>
                              <a:ext cx="5" cy="1026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rgbClr val="000000"/>
                              </a:solidFill>
                              <a:prstDash val="sysDot"/>
                              <a:round/>
                              <a:headEnd type="oval"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67" name="Line 53">
                            <a:extLst>
                              <a:ext uri="{FF2B5EF4-FFF2-40B4-BE49-F238E27FC236}">
                                <a16:creationId xmlns:a16="http://schemas.microsoft.com/office/drawing/2014/main" id="{7ADE6A3D-20BD-4134-B174-8E8A4DC5627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611" y="4059"/>
                            <a:ext cx="1482" cy="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65" name="Line 54">
                          <a:extLst>
                            <a:ext uri="{FF2B5EF4-FFF2-40B4-BE49-F238E27FC236}">
                              <a16:creationId xmlns:a16="http://schemas.microsoft.com/office/drawing/2014/main" id="{A9F5D117-1804-48EC-A0E5-106212F51D2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060" y="4065"/>
                          <a:ext cx="1650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58" name="Text Box 55">
                      <a:extLst>
                        <a:ext uri="{FF2B5EF4-FFF2-40B4-BE49-F238E27FC236}">
                          <a16:creationId xmlns:a16="http://schemas.microsoft.com/office/drawing/2014/main" id="{C58C8CE3-FBD7-41D2-8EE6-24055327ACB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449" y="1736"/>
                      <a:ext cx="798" cy="7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r>
                        <a:rPr lang="en-US" altLang="ru-RU" sz="2000" b="0" i="1"/>
                        <a:t>z</a:t>
                      </a:r>
                      <a:r>
                        <a:rPr lang="en-US" altLang="ru-RU" sz="2000" i="1" baseline="-25000"/>
                        <a:t>k</a:t>
                      </a:r>
                      <a:endParaRPr lang="ru-RU" altLang="ru-RU" sz="2000" b="0"/>
                    </a:p>
                  </p:txBody>
                </p:sp>
                <p:sp>
                  <p:nvSpPr>
                    <p:cNvPr id="59" name="Text Box 56">
                      <a:extLst>
                        <a:ext uri="{FF2B5EF4-FFF2-40B4-BE49-F238E27FC236}">
                          <a16:creationId xmlns:a16="http://schemas.microsoft.com/office/drawing/2014/main" id="{2F061BFC-981F-420C-9F4F-D952C7AA6DB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23" y="1166"/>
                      <a:ext cx="969" cy="7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r>
                        <a:rPr lang="en-US" altLang="ru-RU" sz="2000" b="0" i="1" dirty="0"/>
                        <a:t>z</a:t>
                      </a:r>
                      <a:r>
                        <a:rPr lang="en-US" altLang="ru-RU" sz="2000" i="1" baseline="-25000" dirty="0"/>
                        <a:t>k</a:t>
                      </a:r>
                      <a:r>
                        <a:rPr lang="en-US" altLang="ru-RU" sz="2000" baseline="-25000" dirty="0">
                          <a:sym typeface="Symbol"/>
                        </a:rPr>
                        <a:t></a:t>
                      </a:r>
                      <a:r>
                        <a:rPr lang="en-US" altLang="ru-RU" sz="2000" baseline="-25000" dirty="0"/>
                        <a:t>1</a:t>
                      </a:r>
                      <a:endParaRPr lang="ru-RU" altLang="ru-RU" sz="2000" b="0" dirty="0"/>
                    </a:p>
                  </p:txBody>
                </p:sp>
              </p:grpSp>
            </p:grpSp>
          </p:grpSp>
        </p:grpSp>
        <p:sp>
          <p:nvSpPr>
            <p:cNvPr id="42" name="AutoShape 61">
              <a:extLst>
                <a:ext uri="{FF2B5EF4-FFF2-40B4-BE49-F238E27FC236}">
                  <a16:creationId xmlns:a16="http://schemas.microsoft.com/office/drawing/2014/main" id="{AA55C8A0-71AF-46A5-A26A-7519F86205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58146" y="2128665"/>
              <a:ext cx="179388" cy="863600"/>
            </a:xfrm>
            <a:prstGeom prst="leftBrace">
              <a:avLst>
                <a:gd name="adj1" fmla="val 40118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43" name="Text Box 69">
              <a:extLst>
                <a:ext uri="{FF2B5EF4-FFF2-40B4-BE49-F238E27FC236}">
                  <a16:creationId xmlns:a16="http://schemas.microsoft.com/office/drawing/2014/main" id="{565EDA58-D73A-4CB7-BD14-B44BFD8F6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3195" y="2109616"/>
              <a:ext cx="6842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ru-RU" sz="2000" i="1" dirty="0"/>
                <a:t>R</a:t>
              </a:r>
              <a:r>
                <a:rPr lang="en-US" altLang="ru-RU" sz="2000" dirty="0"/>
                <a:t>(</a:t>
              </a:r>
              <a:r>
                <a:rPr lang="en-US" altLang="ru-RU" sz="2000" i="1" dirty="0" err="1"/>
                <a:t>i</a:t>
              </a:r>
              <a:r>
                <a:rPr lang="en-US" altLang="ru-RU" sz="2000" dirty="0"/>
                <a:t>)</a:t>
              </a:r>
              <a:endParaRPr lang="ru-RU" altLang="ru-RU" sz="2000" dirty="0"/>
            </a:p>
          </p:txBody>
        </p:sp>
        <p:sp>
          <p:nvSpPr>
            <p:cNvPr id="44" name="AutoShape 61">
              <a:extLst>
                <a:ext uri="{FF2B5EF4-FFF2-40B4-BE49-F238E27FC236}">
                  <a16:creationId xmlns:a16="http://schemas.microsoft.com/office/drawing/2014/main" id="{BAC8CF56-4762-4D89-A830-ADC8C9B155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562178" y="2151905"/>
              <a:ext cx="179388" cy="863600"/>
            </a:xfrm>
            <a:prstGeom prst="leftBrace">
              <a:avLst>
                <a:gd name="adj1" fmla="val 40118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45" name="Text Box 69">
              <a:extLst>
                <a:ext uri="{FF2B5EF4-FFF2-40B4-BE49-F238E27FC236}">
                  <a16:creationId xmlns:a16="http://schemas.microsoft.com/office/drawing/2014/main" id="{56E7E740-77A1-40B7-906B-6151DE945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7227" y="2132856"/>
              <a:ext cx="6842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ru-RU" sz="2000" i="1" dirty="0"/>
                <a:t>R</a:t>
              </a:r>
              <a:r>
                <a:rPr lang="en-US" altLang="ru-RU" sz="2000" dirty="0"/>
                <a:t>(</a:t>
              </a:r>
              <a:r>
                <a:rPr lang="en-US" altLang="ru-RU" sz="2000" i="1" dirty="0"/>
                <a:t>t</a:t>
              </a:r>
              <a:r>
                <a:rPr lang="en-US" altLang="ru-RU" sz="2000" dirty="0"/>
                <a:t>)</a:t>
              </a:r>
              <a:endParaRPr lang="ru-RU" altLang="ru-RU" sz="2000" dirty="0"/>
            </a:p>
          </p:txBody>
        </p:sp>
      </p:grpSp>
      <p:sp>
        <p:nvSpPr>
          <p:cNvPr id="92" name="Rectangle 32">
            <a:extLst>
              <a:ext uri="{FF2B5EF4-FFF2-40B4-BE49-F238E27FC236}">
                <a16:creationId xmlns:a16="http://schemas.microsoft.com/office/drawing/2014/main" id="{31390D97-B53C-40D2-B27A-253B7FD63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84984"/>
            <a:ext cx="91721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SzPts val="2200"/>
            </a:pP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Пусть</a:t>
            </a:r>
            <a:r>
              <a:rPr lang="en-US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sz="2200" i="1" dirty="0">
                <a:solidFill>
                  <a:srgbClr val="000000"/>
                </a:solidFill>
                <a:cs typeface="Times New Roman" panose="02020603050405020304" pitchFamily="18" charset="0"/>
              </a:rPr>
              <a:t>=</a:t>
            </a:r>
            <a:r>
              <a:rPr lang="en-US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sz="2200" i="1" dirty="0">
                <a:solidFill>
                  <a:srgbClr val="000000"/>
                </a:solidFill>
                <a:cs typeface="Times New Roman" panose="02020603050405020304" pitchFamily="18" charset="0"/>
              </a:rPr>
              <a:t>, x</a:t>
            </a:r>
            <a:r>
              <a:rPr lang="en-US" sz="22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sz="2200" i="1" dirty="0">
                <a:solidFill>
                  <a:srgbClr val="000000"/>
                </a:solidFill>
                <a:cs typeface="Times New Roman" panose="02020603050405020304" pitchFamily="18" charset="0"/>
              </a:rPr>
              <a:t>=</a:t>
            </a:r>
            <a:r>
              <a:rPr lang="en-US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sz="2200" i="1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endParaRPr lang="en-US" sz="2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55600" indent="-355600">
              <a:lnSpc>
                <a:spcPct val="120000"/>
              </a:lnSpc>
              <a:buSzPts val="2200"/>
              <a:buFont typeface="+mj-lt"/>
              <a:buAutoNum type="arabicPeriod"/>
            </a:pP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Для всех</a:t>
            </a:r>
            <a:r>
              <a:rPr lang="en-US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sz="2200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sz="2200" i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sz="2200" baseline="-250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</a:t>
            </a:r>
            <a:r>
              <a:rPr lang="ru-RU" sz="2200" baseline="-250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,</a:t>
            </a:r>
            <a:r>
              <a:rPr lang="en-US" sz="2200" i="1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sz="2200" i="1" baseline="-250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i</a:t>
            </a: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), 1</a:t>
            </a:r>
            <a:r>
              <a:rPr lang="en-US" sz="22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</a:t>
            </a:r>
            <a:r>
              <a:rPr lang="en-US" sz="22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i</a:t>
            </a:r>
            <a:r>
              <a:rPr lang="en-US" sz="2200" dirty="0" err="1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</a:t>
            </a:r>
            <a:r>
              <a:rPr lang="en-US" sz="22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k</a:t>
            </a:r>
            <a:r>
              <a:rPr lang="ru-RU" sz="2200" i="1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, </a:t>
            </a: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вычислить </a:t>
            </a:r>
            <a:r>
              <a:rPr lang="ru-RU" sz="2200" i="1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характеристику </a:t>
            </a:r>
            <a:r>
              <a:rPr lang="en-US" sz="2200" i="1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R</a:t>
            </a: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sz="22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i</a:t>
            </a: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ru-RU" sz="2200" i="1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.</a:t>
            </a:r>
            <a:endParaRPr lang="en-US" sz="2200" i="1" dirty="0">
              <a:solidFill>
                <a:srgbClr val="000000"/>
              </a:solidFill>
              <a:cs typeface="Times New Roman" panose="02020603050405020304" pitchFamily="18" charset="0"/>
              <a:sym typeface="Symbol" pitchFamily="18" charset="2"/>
            </a:endParaRPr>
          </a:p>
          <a:p>
            <a:pPr marL="355600" indent="-355600">
              <a:lnSpc>
                <a:spcPct val="120000"/>
              </a:lnSpc>
              <a:buSzPts val="2200"/>
              <a:buFont typeface="+mj-lt"/>
              <a:buAutoNum type="arabicPeriod"/>
            </a:pP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Найти интервал с максимальной характеристикой</a:t>
            </a:r>
            <a:br>
              <a:rPr lang="en-US" sz="22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pt-BR" sz="2200" i="1" dirty="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pt-BR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pt-BR" sz="2200" i="1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pt-BR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pt-BR" sz="22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max</a:t>
            </a:r>
            <a:r>
              <a:rPr lang="pt-BR" sz="2200" i="1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R</a:t>
            </a:r>
            <a:r>
              <a:rPr lang="pt-BR" sz="22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pt-BR" sz="2200" i="1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i</a:t>
            </a:r>
            <a:r>
              <a:rPr lang="pt-BR" sz="22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)</a:t>
            </a:r>
            <a:r>
              <a:rPr lang="pt-BR" sz="2200" i="1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pt-BR" sz="22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1</a:t>
            </a:r>
            <a:r>
              <a:rPr lang="pt-BR" sz="2200" i="1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i</a:t>
            </a:r>
            <a:r>
              <a:rPr lang="pt-BR" sz="22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</a:t>
            </a:r>
            <a:r>
              <a:rPr lang="pt-BR" sz="2200" i="1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k</a:t>
            </a:r>
            <a:r>
              <a:rPr lang="pt-BR" sz="22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</a:t>
            </a:r>
            <a:r>
              <a:rPr lang="ru-RU" sz="2200" i="1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.</a:t>
            </a:r>
            <a:endParaRPr lang="en-US" sz="2200" i="1" dirty="0">
              <a:solidFill>
                <a:srgbClr val="000000"/>
              </a:solidFill>
              <a:cs typeface="Times New Roman" panose="02020603050405020304" pitchFamily="18" charset="0"/>
              <a:sym typeface="Symbol" pitchFamily="18" charset="2"/>
            </a:endParaRPr>
          </a:p>
          <a:p>
            <a:pPr marL="355600" indent="-355600">
              <a:lnSpc>
                <a:spcPct val="120000"/>
              </a:lnSpc>
              <a:buSzPts val="2200"/>
              <a:buFont typeface="+mj-lt"/>
              <a:buAutoNum type="arabicPeriod"/>
            </a:pP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Провести новое испытаний в точке </a:t>
            </a:r>
            <a:r>
              <a:rPr lang="en-US" sz="22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sz="2200" i="1" baseline="30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sz="2200" baseline="300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</a:t>
            </a:r>
            <a:r>
              <a:rPr lang="en-US" sz="22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sz="22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sz="2200" i="1" baseline="-25000" dirty="0" err="1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sz="2200" baseline="-250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</a:t>
            </a:r>
            <a:r>
              <a:rPr lang="en-US" sz="2200" i="1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,</a:t>
            </a:r>
            <a:r>
              <a:rPr lang="en-US" sz="22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sz="2200" i="1" baseline="-25000" dirty="0" err="1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ru-RU" sz="2200" i="1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,</a:t>
            </a:r>
          </a:p>
          <a:p>
            <a:pPr marL="355600" indent="-355600">
              <a:lnSpc>
                <a:spcPct val="120000"/>
              </a:lnSpc>
              <a:buSzPts val="2200"/>
              <a:buFont typeface="+mj-lt"/>
              <a:buAutoNum type="arabicPeriod"/>
            </a:pP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Проверить условие остановки</a:t>
            </a:r>
            <a:r>
              <a:rPr lang="en-US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cs typeface="Times New Roman" panose="02020603050405020304" pitchFamily="18" charset="0"/>
                <a:sym typeface="Symbol"/>
              </a:rPr>
              <a:t></a:t>
            </a:r>
            <a:r>
              <a:rPr lang="en-US" sz="2200" i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</a:t>
            </a:r>
            <a:r>
              <a:rPr lang="en-US" sz="2200" i="1" dirty="0">
                <a:solidFill>
                  <a:srgbClr val="000000"/>
                </a:solidFill>
                <a:cs typeface="Times New Roman" panose="02020603050405020304" pitchFamily="18" charset="0"/>
                <a:sym typeface="Symbol" pitchFamily="18" charset="2"/>
              </a:rPr>
              <a:t></a:t>
            </a:r>
            <a:endParaRPr lang="ru-RU" sz="2200" i="1" dirty="0">
              <a:solidFill>
                <a:srgbClr val="000000"/>
              </a:solidFill>
              <a:cs typeface="Times New Roman" panose="02020603050405020304" pitchFamily="18" charset="0"/>
              <a:sym typeface="Symbol" pitchFamily="18" charset="2"/>
            </a:endParaRPr>
          </a:p>
          <a:p>
            <a:pPr algn="ctr">
              <a:spcBef>
                <a:spcPct val="20000"/>
              </a:spcBef>
            </a:pPr>
            <a:endParaRPr lang="en-US" sz="2200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3DC7E1B-73BC-45BE-8B68-31608F5F0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15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52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lvl="1" indent="0">
              <a:buNone/>
            </a:pPr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sz="2200" dirty="0">
              <a:cs typeface="Times" pitchFamily="18" charset="0"/>
            </a:endParaRPr>
          </a:p>
          <a:p>
            <a:pPr lvl="1" algn="ctr">
              <a:buNone/>
            </a:pPr>
            <a:r>
              <a:rPr lang="ru-RU" sz="2800" b="1" dirty="0">
                <a:cs typeface="Times" pitchFamily="18" charset="0"/>
              </a:rPr>
              <a:t> </a:t>
            </a:r>
            <a:r>
              <a:rPr lang="ru-RU" sz="3600" b="1" dirty="0">
                <a:cs typeface="Times" pitchFamily="18" charset="0"/>
              </a:rPr>
              <a:t>Классификация целевых функций</a:t>
            </a:r>
            <a:endParaRPr lang="en-US" sz="3600" b="1" dirty="0">
              <a:cs typeface="Times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C237B676-274E-417A-A972-0DD5F3C8A2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61A336E0-B83D-42BB-A97A-2CF66B4AF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A4271F-51DA-4572-AC59-E48FAF34C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16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090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целевых функций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cs typeface="Times" pitchFamily="18" charset="0"/>
              </a:rPr>
              <a:t>Неизвестные свойства целевой функции вида </a:t>
            </a:r>
            <a:r>
              <a:rPr lang="en-US" dirty="0">
                <a:cs typeface="Times" pitchFamily="18" charset="0"/>
              </a:rPr>
              <a:t>“</a:t>
            </a:r>
            <a:r>
              <a:rPr lang="ru-RU" dirty="0">
                <a:cs typeface="Times" pitchFamily="18" charset="0"/>
              </a:rPr>
              <a:t>черный ящик</a:t>
            </a:r>
            <a:r>
              <a:rPr lang="en-US" dirty="0">
                <a:cs typeface="Times" pitchFamily="18" charset="0"/>
              </a:rPr>
              <a:t>”</a:t>
            </a:r>
          </a:p>
          <a:p>
            <a:r>
              <a:rPr lang="ru-RU" dirty="0"/>
              <a:t>Нецелесообразно использовать глобальный поиск для решения унимодальных задач</a:t>
            </a:r>
            <a:r>
              <a:rPr lang="en-US" dirty="0"/>
              <a:t> (</a:t>
            </a:r>
            <a:r>
              <a:rPr lang="ru-RU" dirty="0"/>
              <a:t>проигрывает локальным методам</a:t>
            </a:r>
            <a:r>
              <a:rPr lang="en-US" dirty="0"/>
              <a:t>) </a:t>
            </a:r>
            <a:endParaRPr lang="en-US" dirty="0">
              <a:cs typeface="Times" pitchFamily="18" charset="0"/>
            </a:endParaRPr>
          </a:p>
          <a:p>
            <a:r>
              <a:rPr lang="ru-RU" dirty="0">
                <a:cs typeface="Times" pitchFamily="18" charset="0"/>
              </a:rPr>
              <a:t>Предлагаемый подход</a:t>
            </a:r>
            <a:r>
              <a:rPr lang="en-US" dirty="0">
                <a:cs typeface="Times" pitchFamily="18" charset="0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Используя накопленную поисковую информацию</a:t>
            </a:r>
            <a:r>
              <a:rPr lang="en-US" dirty="0"/>
              <a:t>, </a:t>
            </a:r>
            <a:r>
              <a:rPr lang="ru-RU" dirty="0"/>
              <a:t>отнести целевую функцию к одному из классов</a:t>
            </a:r>
            <a:r>
              <a:rPr lang="en-US" dirty="0"/>
              <a:t>: </a:t>
            </a:r>
            <a:r>
              <a:rPr lang="ru-RU" dirty="0"/>
              <a:t>унимодальные</a:t>
            </a:r>
            <a:r>
              <a:rPr lang="en-US" dirty="0"/>
              <a:t>, </a:t>
            </a:r>
            <a:r>
              <a:rPr lang="ru-RU" dirty="0"/>
              <a:t>слабо многоэкстремальные</a:t>
            </a:r>
            <a:r>
              <a:rPr lang="en-US" dirty="0"/>
              <a:t>, </a:t>
            </a:r>
            <a:r>
              <a:rPr lang="ru-RU" dirty="0"/>
              <a:t>сильно многоэкстремальные</a:t>
            </a:r>
            <a:r>
              <a:rPr lang="en-US" dirty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Применять разные методы</a:t>
            </a:r>
            <a:r>
              <a:rPr lang="en-US" dirty="0"/>
              <a:t> (</a:t>
            </a:r>
            <a:r>
              <a:rPr lang="ru-RU" dirty="0"/>
              <a:t>или один метод, но с разными параметрами</a:t>
            </a:r>
            <a:r>
              <a:rPr lang="en-US" dirty="0"/>
              <a:t>) </a:t>
            </a:r>
            <a:r>
              <a:rPr lang="ru-RU" dirty="0"/>
              <a:t>для решения задачи в зависимости от класса функций</a:t>
            </a:r>
            <a:r>
              <a:rPr lang="en-US" dirty="0"/>
              <a:t>. </a:t>
            </a:r>
          </a:p>
          <a:p>
            <a:r>
              <a:rPr lang="ru-RU" dirty="0">
                <a:cs typeface="Times" pitchFamily="18" charset="0"/>
              </a:rPr>
              <a:t>Классификация с помощью</a:t>
            </a:r>
            <a:r>
              <a:rPr lang="en-US" dirty="0">
                <a:cs typeface="Times" pitchFamily="18" charset="0"/>
              </a:rPr>
              <a:t>:</a:t>
            </a:r>
            <a:r>
              <a:rPr lang="ru-RU" dirty="0">
                <a:cs typeface="Times" pitchFamily="18" charset="0"/>
              </a:rPr>
              <a:t> </a:t>
            </a:r>
            <a:endParaRPr lang="en-US" dirty="0">
              <a:cs typeface="Times" pitchFamily="18" charset="0"/>
            </a:endParaRPr>
          </a:p>
          <a:p>
            <a:pPr lvl="1"/>
            <a:r>
              <a:rPr lang="ru-RU" dirty="0" err="1">
                <a:cs typeface="Times" pitchFamily="18" charset="0"/>
              </a:rPr>
              <a:t>свёрточных</a:t>
            </a:r>
            <a:r>
              <a:rPr lang="ru-RU" dirty="0">
                <a:cs typeface="Times" pitchFamily="18" charset="0"/>
              </a:rPr>
              <a:t> нейронных сетей</a:t>
            </a:r>
            <a:r>
              <a:rPr lang="en-US" dirty="0">
                <a:cs typeface="Times" pitchFamily="18" charset="0"/>
              </a:rPr>
              <a:t> (CNN);</a:t>
            </a:r>
          </a:p>
          <a:p>
            <a:pPr lvl="1"/>
            <a:r>
              <a:rPr lang="ru-RU" dirty="0">
                <a:cs typeface="Times" pitchFamily="18" charset="0"/>
              </a:rPr>
              <a:t>рекуррентных нейронных сетей</a:t>
            </a:r>
            <a:r>
              <a:rPr lang="en-US" dirty="0">
                <a:cs typeface="Times" pitchFamily="18" charset="0"/>
              </a:rPr>
              <a:t> (RNN). </a:t>
            </a:r>
            <a:endParaRPr lang="ru-RU" dirty="0">
              <a:cs typeface="Times" pitchFamily="18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200" dirty="0">
              <a:cs typeface="Times" pitchFamily="18" charset="0"/>
            </a:endParaRPr>
          </a:p>
          <a:p>
            <a:pPr lvl="1">
              <a:buNone/>
            </a:pPr>
            <a:r>
              <a:rPr lang="ru-RU" dirty="0">
                <a:cs typeface="Times" pitchFamily="18" charset="0"/>
              </a:rPr>
              <a:t> </a:t>
            </a:r>
            <a:endParaRPr lang="en-US" dirty="0">
              <a:cs typeface="Times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F282E9-B02A-411B-B4BC-67404CDCC0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9CAD7-8967-4A86-B012-479C299BE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E2C2E3-4095-49B6-A3C4-A679E59E6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17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5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29DF7-DC1F-4AEA-B8D6-424C656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с помощью </a:t>
            </a:r>
            <a:r>
              <a:rPr lang="en-US" dirty="0"/>
              <a:t>CNN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9BA08-EAA6-4778-BE1A-A22FED010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93" y="1071546"/>
            <a:ext cx="7307196" cy="5214974"/>
          </a:xfrm>
        </p:spPr>
        <p:txBody>
          <a:bodyPr>
            <a:normAutofit/>
          </a:bodyPr>
          <a:lstStyle/>
          <a:p>
            <a:r>
              <a:rPr lang="ru-RU" dirty="0"/>
              <a:t>Алгоритм состоит из следующих стадий</a:t>
            </a:r>
            <a:r>
              <a:rPr lang="en-US" dirty="0"/>
              <a:t>: </a:t>
            </a:r>
            <a:endParaRPr lang="ru-RU" dirty="0"/>
          </a:p>
          <a:p>
            <a:pPr lvl="1"/>
            <a:r>
              <a:rPr lang="ru-RU" dirty="0"/>
              <a:t>Получение множества точек испытаний </a:t>
            </a:r>
          </a:p>
          <a:p>
            <a:pPr lvl="2"/>
            <a:r>
              <a:rPr lang="ru-RU" dirty="0"/>
              <a:t>При обучении и тестировании используются точки</a:t>
            </a:r>
            <a:br>
              <a:rPr lang="ru-RU" dirty="0"/>
            </a:br>
            <a:r>
              <a:rPr lang="ru-RU" dirty="0"/>
              <a:t>испытаний, выполненных АГП.</a:t>
            </a:r>
          </a:p>
          <a:p>
            <a:pPr lvl="1"/>
            <a:r>
              <a:rPr lang="ru-RU" dirty="0"/>
              <a:t>Масштабирование значений </a:t>
            </a:r>
          </a:p>
          <a:p>
            <a:pPr lvl="2"/>
            <a:r>
              <a:rPr lang="ru-RU" dirty="0"/>
              <a:t>Вычисленные значения функции, а также область поиска</a:t>
            </a:r>
            <a:br>
              <a:rPr lang="ru-RU" dirty="0"/>
            </a:br>
            <a:r>
              <a:rPr lang="ru-RU" dirty="0"/>
              <a:t>масштабируется до единичного квадрата</a:t>
            </a:r>
          </a:p>
          <a:p>
            <a:pPr lvl="1"/>
            <a:r>
              <a:rPr lang="ru-RU" dirty="0"/>
              <a:t>Огрубление данных </a:t>
            </a:r>
          </a:p>
          <a:p>
            <a:pPr lvl="2"/>
            <a:r>
              <a:rPr lang="ru-RU" dirty="0"/>
              <a:t>Единичный квадрат разбивается на сектора </a:t>
            </a:r>
          </a:p>
          <a:p>
            <a:pPr lvl="2"/>
            <a:r>
              <a:rPr lang="ru-RU" dirty="0"/>
              <a:t>Определяем среднее расстояние  от центра сектора до каждой точки, принадлежащей сектору</a:t>
            </a:r>
          </a:p>
          <a:p>
            <a:pPr lvl="1"/>
            <a:r>
              <a:rPr lang="ru-RU" dirty="0"/>
              <a:t>Классификатор строится на основе полученного набора двумерных матриц из секторов.</a:t>
            </a:r>
          </a:p>
        </p:txBody>
      </p: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A0C7AD5-D4F8-48EF-A372-9F8DE97CEC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1312" y="5674279"/>
            <a:ext cx="1820451" cy="6350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18E6EA-FD22-430B-A3C3-FBEC7371E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84" y="1035629"/>
            <a:ext cx="1579906" cy="4588941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6D49A429-F53C-4DEE-88C4-BAD545905B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D5B9E8-BB31-458C-B815-61BD5583B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09EF1-CE20-4348-AE2D-F62BA5916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18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902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C4948-B2A9-4F87-B1AC-A36719B9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с помощью </a:t>
            </a:r>
            <a:r>
              <a:rPr lang="en-US" dirty="0"/>
              <a:t>CNN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063D4-F781-4F62-B447-6B4C786B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92" y="2996952"/>
            <a:ext cx="9501254" cy="32895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200" dirty="0"/>
              <a:t>Конфигурация нейронной сети</a:t>
            </a:r>
            <a:endParaRPr lang="en-US" sz="2200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00CA40-5EBB-4D2C-9A02-C6EE86CD0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3529657"/>
            <a:ext cx="7241309" cy="2724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0C763E-C3D5-4FEA-A39D-36E8C3598793}"/>
              </a:ext>
            </a:extLst>
          </p:cNvPr>
          <p:cNvSpPr txBox="1"/>
          <p:nvPr/>
        </p:nvSpPr>
        <p:spPr>
          <a:xfrm>
            <a:off x="166654" y="1027182"/>
            <a:ext cx="493036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dirty="0"/>
              <a:t>Рассматривались разные подходы к классификации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Polynomial Classification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Neural Network Classification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Decision Tree Classification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6DD30C-0A51-425A-B94C-B148180BE882}"/>
              </a:ext>
            </a:extLst>
          </p:cNvPr>
          <p:cNvSpPr txBox="1"/>
          <p:nvPr/>
        </p:nvSpPr>
        <p:spPr>
          <a:xfrm>
            <a:off x="4953000" y="969690"/>
            <a:ext cx="48577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dirty="0"/>
              <a:t>Использованное программное обеспечение</a:t>
            </a:r>
            <a:endParaRPr lang="en-US" sz="2200" dirty="0"/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PyTorch</a:t>
            </a:r>
            <a:r>
              <a:rPr lang="en-US" sz="2000" dirty="0"/>
              <a:t> (NNC, pytorch.org),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scikit-learn (PC, DTC, scikit-learn.org),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NumPy (numpy.org)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8B7FBF-AF3C-4240-A1E9-63CCF40B65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B70CAAE0-270B-4B9C-8D6A-0D24CC70E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E72195-D7A4-4287-9BC5-94E5EDB15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19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06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Виктор Павлович </a:t>
            </a:r>
            <a:r>
              <a:rPr lang="ru-RU" dirty="0" err="1"/>
              <a:t>Гергель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ru-RU" sz="2000" dirty="0"/>
              <a:t>14</a:t>
            </a:r>
            <a:r>
              <a:rPr lang="en-US" sz="2000" dirty="0"/>
              <a:t>.01.</a:t>
            </a:r>
            <a:r>
              <a:rPr lang="ru-RU" sz="2000" dirty="0"/>
              <a:t>1955 – 29</a:t>
            </a:r>
            <a:r>
              <a:rPr lang="en-US" sz="2000" dirty="0"/>
              <a:t>.06.</a:t>
            </a:r>
            <a:r>
              <a:rPr lang="ru-RU" sz="2000" dirty="0"/>
              <a:t>2021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1F7B9D-D89A-4544-801E-3E574ECC97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6696" y="1096495"/>
            <a:ext cx="5619820" cy="4513620"/>
          </a:xfrm>
          <a:prstGeom prst="rect">
            <a:avLst/>
          </a:prstGeom>
        </p:spPr>
      </p:pic>
      <p:sp>
        <p:nvSpPr>
          <p:cNvPr id="11" name="Дата 10">
            <a:extLst>
              <a:ext uri="{FF2B5EF4-FFF2-40B4-BE49-F238E27FC236}">
                <a16:creationId xmlns:a16="http://schemas.microsoft.com/office/drawing/2014/main" id="{4E482B09-B05F-4D62-A36B-B65C057CB6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3CC5E060-1758-4259-812E-5C278C129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40886E-F8CC-4CA6-81FF-C8B2DAAD1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359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4997A-74BB-48A1-BC74-80F55A6B48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r="8001"/>
          <a:stretch/>
        </p:blipFill>
        <p:spPr>
          <a:xfrm>
            <a:off x="5241032" y="1412776"/>
            <a:ext cx="4608512" cy="16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0EF895-1B05-4597-84F3-4BEADE1767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r="8001"/>
          <a:stretch/>
        </p:blipFill>
        <p:spPr>
          <a:xfrm>
            <a:off x="5241032" y="3068960"/>
            <a:ext cx="4608512" cy="16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3ED5B1-ACB5-443A-8FC1-FD60801074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r="7120"/>
          <a:stretch/>
        </p:blipFill>
        <p:spPr>
          <a:xfrm>
            <a:off x="5193440" y="4725144"/>
            <a:ext cx="4656104" cy="1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EEC01-7311-4CC5-BDBC-75357962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Обучающая выборка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CE6A094-9690-4507-AFED-BC454E4BF1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dirty="0">
                    <a:sym typeface="Symbol" pitchFamily="18" charset="2"/>
                  </a:rPr>
                  <a:t>Многоэкстремальные функции</a:t>
                </a:r>
                <a:r>
                  <a:rPr lang="en-US" dirty="0"/>
                  <a:t> (120K)</a:t>
                </a:r>
              </a:p>
              <a:p>
                <a:pPr lvl="1"/>
                <a:r>
                  <a:rPr lang="ru-RU" dirty="0"/>
                  <a:t>Функции Хилла</a:t>
                </a:r>
                <a:r>
                  <a:rPr lang="en-US" dirty="0"/>
                  <a:t> (60K)</a:t>
                </a:r>
                <a:endParaRPr lang="ru-RU" dirty="0"/>
              </a:p>
              <a:p>
                <a:pPr marL="2667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eqArr>
                            </m:e>
                          </m:d>
                        </m:e>
                      </m:nary>
                    </m:oMath>
                  </m:oMathPara>
                </a14:m>
                <a:endParaRPr lang="ru-RU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выбираются случайно</a:t>
                </a:r>
              </a:p>
              <a:p>
                <a:pPr lvl="1"/>
                <a:r>
                  <a:rPr lang="ru-RU" dirty="0"/>
                  <a:t>Функции Шекеля</a:t>
                </a:r>
                <a:r>
                  <a:rPr lang="en-US" dirty="0"/>
                  <a:t> (60K)</a:t>
                </a:r>
              </a:p>
              <a:p>
                <a:pPr marL="2667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выбираются случайно</a:t>
                </a:r>
                <a:endParaRPr lang="en-US" dirty="0"/>
              </a:p>
              <a:p>
                <a:r>
                  <a:rPr lang="ru-RU" dirty="0"/>
                  <a:t>Унимодальные функции</a:t>
                </a:r>
                <a:r>
                  <a:rPr lang="en-US" dirty="0"/>
                  <a:t> (60K)</a:t>
                </a:r>
              </a:p>
              <a:p>
                <a:pPr marL="2667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b="0" dirty="0"/>
              </a:p>
              <a:p>
                <a:pPr lvl="2"/>
                <a:r>
                  <a:rPr lang="en-US" i="1" dirty="0"/>
                  <a:t>K</a:t>
                </a:r>
                <a:r>
                  <a:rPr lang="en-US" dirty="0"/>
                  <a:t>, 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  <a:r>
                  <a:rPr lang="ru-RU" dirty="0"/>
                  <a:t>и</a:t>
                </a:r>
                <a:r>
                  <a:rPr lang="en-US" dirty="0"/>
                  <a:t> </a:t>
                </a:r>
                <a:r>
                  <a:rPr lang="en-US" i="1" dirty="0"/>
                  <a:t>B</a:t>
                </a:r>
                <a:r>
                  <a:rPr lang="en-US" dirty="0"/>
                  <a:t> </a:t>
                </a:r>
                <a:r>
                  <a:rPr lang="ru-RU" dirty="0"/>
                  <a:t>выбираются случайно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CE6A094-9690-4507-AFED-BC454E4BF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449" t="-9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EA04A742-4A8D-4E7D-ACB9-1CAC99DCB1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2FF13D-E368-4428-BFCC-F2259344D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250880-3B5A-4F5D-A051-A2B4F4C9F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20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791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7BF5D-A220-46A1-9978-8C4770F6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Тестовая выборка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39DA9-ADC2-46A4-8517-7321F3171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качестве тестовых функций использовались</a:t>
            </a:r>
          </a:p>
          <a:p>
            <a:pPr lvl="1"/>
            <a:r>
              <a:rPr lang="ru-RU" dirty="0"/>
              <a:t>Функции Хилла (100 функций, сгенерированных случайно)</a:t>
            </a:r>
          </a:p>
          <a:p>
            <a:pPr lvl="1"/>
            <a:r>
              <a:rPr lang="ru-RU" dirty="0"/>
              <a:t>Функции Шекеля (100 функций, сгенерированных случайно)</a:t>
            </a:r>
          </a:p>
          <a:p>
            <a:pPr lvl="1"/>
            <a:r>
              <a:rPr lang="ru-RU" dirty="0"/>
              <a:t>Функции </a:t>
            </a:r>
            <a:r>
              <a:rPr lang="ru-RU" dirty="0" err="1"/>
              <a:t>Хансена</a:t>
            </a:r>
            <a:r>
              <a:rPr lang="ru-RU" dirty="0"/>
              <a:t> (20 функций, заданы формулами)</a:t>
            </a:r>
          </a:p>
        </p:txBody>
      </p:sp>
      <p:pic>
        <p:nvPicPr>
          <p:cNvPr id="8" name="Рисунок 7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B933B79D-17AB-4FCA-9D23-F37C17AF0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892660" y="2852936"/>
            <a:ext cx="6120680" cy="2521904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55DAC37A-AB66-40B9-A0BE-8E2C2B55EF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C38D6-643E-446D-8926-AEE55C64A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4ECCDB-0207-4AE0-AD54-1FBCE2697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21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491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3001D-783C-4437-85D6-A05CE88E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экспериментов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E34C0ED-7B26-449E-86F1-D60558699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408" y="1071563"/>
            <a:ext cx="8960622" cy="5214937"/>
          </a:xfr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98058637-F702-4CA4-BCF2-E0DF362EEE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92373C-2410-4056-8CAA-A2B33D64D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1F1BA-800C-4306-98C8-2EE6D8930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22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150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29DF7-DC1F-4AEA-B8D6-424C656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с помощью </a:t>
            </a:r>
            <a:r>
              <a:rPr lang="en-US" dirty="0"/>
              <a:t>RNN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239BA08-EAA6-4778-BE1A-A22FED010A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093" y="1071546"/>
                <a:ext cx="7307196" cy="52149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/>
                  <a:t>Алгоритм состоит из следующих стадий</a:t>
                </a:r>
                <a:r>
                  <a:rPr lang="en-US" dirty="0"/>
                  <a:t>: </a:t>
                </a:r>
                <a:endParaRPr lang="ru-RU" dirty="0"/>
              </a:p>
              <a:p>
                <a:pPr lvl="1"/>
                <a:r>
                  <a:rPr lang="ru-RU" dirty="0"/>
                  <a:t>Получение множества точек испытаний </a:t>
                </a:r>
              </a:p>
              <a:p>
                <a:pPr lvl="2"/>
                <a:r>
                  <a:rPr lang="ru-RU" dirty="0"/>
                  <a:t>При обучении и тестировании используются точки</a:t>
                </a:r>
                <a:br>
                  <a:rPr lang="ru-RU" dirty="0"/>
                </a:br>
                <a:r>
                  <a:rPr lang="ru-RU" dirty="0"/>
                  <a:t>испытаний, выполненных АГП.</a:t>
                </a:r>
              </a:p>
              <a:p>
                <a:pPr lvl="1"/>
                <a:r>
                  <a:rPr lang="ru-RU" dirty="0"/>
                  <a:t>Нормализация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ru-RU" sz="16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𝑚𝑒𝑎𝑛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𝑠𝑡𝑑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𝑚𝑒𝑎𝑛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– среднее арифметическое значение координат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X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,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𝑠𝑡𝑑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– среднеквадратичное отклонение значение координаты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X</a:t>
                </a:r>
                <a:r>
                  <a:rPr lang="en-US" sz="2200" dirty="0"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𝑚𝑒𝑎𝑛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𝑠𝑡𝑑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ru-RU" sz="2200" dirty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ru-RU" sz="2200" dirty="0">
                        <a:ea typeface="Times New Roman" panose="02020603050405020304" pitchFamily="18" charset="0"/>
                      </a:rPr>
                      <m:t>где 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𝑚𝑒𝑎𝑛</m:t>
                        </m:r>
                      </m:sub>
                    </m:sSub>
                    <m:r>
                      <m:rPr>
                        <m:nor/>
                      </m:rPr>
                      <a:rPr lang="en-US" sz="2200" dirty="0"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200" dirty="0">
                        <a:ea typeface="Times New Roman" panose="02020603050405020304" pitchFamily="18" charset="0"/>
                      </a:rPr>
                      <m:t>– среднее арифметическое значение координат </m:t>
                    </m:r>
                    <m:r>
                      <m:rPr>
                        <m:nor/>
                      </m:rPr>
                      <a:rPr lang="en-US" sz="2200" b="0" i="1" dirty="0" smtClean="0">
                        <a:ea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ru-RU" sz="2200" dirty="0">
                        <a:ea typeface="Times New Roman" panose="02020603050405020304" pitchFamily="18" charset="0"/>
                      </a:rPr>
                      <m:t>, а </m:t>
                    </m:r>
                    <m:sSub>
                      <m:sSubPr>
                        <m:ctrlPr>
                          <a:rPr lang="ru-RU" sz="22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𝑠𝑡𝑑</m:t>
                        </m:r>
                      </m:sub>
                    </m:sSub>
                    <m:r>
                      <m:rPr>
                        <m:nor/>
                      </m:rPr>
                      <a:rPr lang="en-US" sz="2200" dirty="0"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200" dirty="0">
                        <a:ea typeface="Times New Roman" panose="02020603050405020304" pitchFamily="18" charset="0"/>
                      </a:rPr>
                      <m:t>– среднеквадратичное отклонение значение координаты </m:t>
                    </m:r>
                    <m:r>
                      <m:rPr>
                        <m:nor/>
                      </m:rPr>
                      <a:rPr lang="en-US" sz="2200" b="0" i="1" dirty="0" smtClean="0">
                        <a:ea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200" b="0" i="0" dirty="0" smtClean="0"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200" dirty="0">
                  <a:effectLst/>
                  <a:ea typeface="Calibri" panose="020F0502020204030204" pitchFamily="34" charset="0"/>
                </a:endParaRPr>
              </a:p>
              <a:p>
                <a:pPr lvl="1"/>
                <a:r>
                  <a:rPr lang="ru-RU" dirty="0"/>
                  <a:t>Нормализованные данные подаются на вход рекуррентной нейронной сети, состоящей из трёх слоёв типа </a:t>
                </a:r>
                <a:r>
                  <a:rPr lang="en-US" dirty="0"/>
                  <a:t>LSTM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239BA08-EAA6-4778-BE1A-A22FED010A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093" y="1071546"/>
                <a:ext cx="7307196" cy="5214974"/>
              </a:xfrm>
              <a:blipFill>
                <a:blip r:embed="rId2"/>
                <a:stretch>
                  <a:fillRect l="-584" t="-1637" r="-8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A0C7AD5-D4F8-48EF-A372-9F8DE97CEC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1312" y="5674279"/>
            <a:ext cx="1820451" cy="6350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3DC4C9-609A-4A0E-8165-82E9F1C26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86" y="1071546"/>
            <a:ext cx="2013191" cy="450912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1C6549E6-9CBA-4A07-A3B7-9219F054DF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5A7F8F-C696-4B07-9732-4FC02FD1C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ABFE-1D49-4C86-A86C-0BE1B7430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23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253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C4948-B2A9-4F87-B1AC-A36719B9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с помощью </a:t>
            </a:r>
            <a:r>
              <a:rPr lang="en-US" dirty="0"/>
              <a:t>RNN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063D4-F781-4F62-B447-6B4C786B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84" y="2348880"/>
            <a:ext cx="9501254" cy="32895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200" dirty="0"/>
              <a:t>Конфигурация нейронной сети</a:t>
            </a:r>
            <a:endParaRPr lang="en-US" sz="2200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6DD30C-0A51-425A-B94C-B148180BE882}"/>
              </a:ext>
            </a:extLst>
          </p:cNvPr>
          <p:cNvSpPr txBox="1"/>
          <p:nvPr/>
        </p:nvSpPr>
        <p:spPr>
          <a:xfrm>
            <a:off x="344888" y="969690"/>
            <a:ext cx="9465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dirty="0"/>
              <a:t>Использованное программное обеспечение</a:t>
            </a:r>
            <a:endParaRPr lang="en-US" sz="2200" dirty="0"/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PyTorch</a:t>
            </a:r>
            <a:r>
              <a:rPr lang="en-US" sz="2000" dirty="0"/>
              <a:t> (NNC, pytorch.org),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scikit-learn (PC, DTC, scikit-learn.org),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NumPy (numpy.org)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BD1E63-3883-4BA4-9AF3-69AE29AD6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906000" cy="2374441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65E45E9A-FA14-4B69-B8AC-931D901642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21728-07E4-48F1-BA66-4D4595122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5ED679-A661-40E1-801C-C48116354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24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557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4997A-74BB-48A1-BC74-80F55A6B48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r="8001"/>
          <a:stretch/>
        </p:blipFill>
        <p:spPr>
          <a:xfrm>
            <a:off x="5158557" y="1396301"/>
            <a:ext cx="4608512" cy="16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0EF895-1B05-4597-84F3-4BEADE1767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r="8001"/>
          <a:stretch/>
        </p:blipFill>
        <p:spPr>
          <a:xfrm>
            <a:off x="5170226" y="3573016"/>
            <a:ext cx="4608512" cy="1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EEC01-7311-4CC5-BDBC-75357962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Обучающая выборка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CE6A094-9690-4507-AFED-BC454E4BF1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092" y="1071546"/>
                <a:ext cx="5362980" cy="5214974"/>
              </a:xfrm>
            </p:spPr>
            <p:txBody>
              <a:bodyPr>
                <a:normAutofit/>
              </a:bodyPr>
              <a:lstStyle/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ru-RU" dirty="0"/>
                  <a:t>Многоэкстремальные функции</a:t>
                </a:r>
                <a:r>
                  <a:rPr lang="en-US" dirty="0"/>
                  <a:t> (120K)</a:t>
                </a:r>
                <a:endParaRPr lang="ru-RU" dirty="0"/>
              </a:p>
              <a:p>
                <a:pPr lvl="1"/>
                <a:r>
                  <a:rPr lang="ru-RU" dirty="0"/>
                  <a:t>Функции Хилла (60</a:t>
                </a:r>
                <a:r>
                  <a:rPr lang="en-US" dirty="0"/>
                  <a:t>K</a:t>
                </a:r>
                <a:r>
                  <a:rPr lang="ru-RU" dirty="0"/>
                  <a:t>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667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eqAr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выбираются случайно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ru-RU" dirty="0"/>
                  <a:t>Функции Шекеля</a:t>
                </a:r>
                <a:r>
                  <a:rPr lang="en-US" dirty="0"/>
                  <a:t> </a:t>
                </a:r>
                <a:r>
                  <a:rPr lang="ru-RU" dirty="0"/>
                  <a:t>(60</a:t>
                </a:r>
                <a:r>
                  <a:rPr lang="en-US" dirty="0"/>
                  <a:t>K</a:t>
                </a:r>
                <a:r>
                  <a:rPr lang="ru-RU" dirty="0"/>
                  <a:t>)</a:t>
                </a:r>
                <a:endParaRPr lang="en-US" dirty="0"/>
              </a:p>
              <a:p>
                <a:pPr marL="2667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выбираются случайно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CE6A094-9690-4507-AFED-BC454E4BF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092" y="1071546"/>
                <a:ext cx="5362980" cy="5214974"/>
              </a:xfrm>
              <a:blipFill>
                <a:blip r:embed="rId4"/>
                <a:stretch>
                  <a:fillRect t="-819" r="-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399DB9C6-CDBF-4589-9AF1-CD9E210AFA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0E5C2C-6107-415A-9A35-EBC083737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9D3D9A-7CF3-4313-9183-EA93226BC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25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316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3ED5B1-ACB5-443A-8FC1-FD60801074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r="7120"/>
          <a:stretch/>
        </p:blipFill>
        <p:spPr>
          <a:xfrm>
            <a:off x="5241032" y="1266936"/>
            <a:ext cx="4656104" cy="1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EEC01-7311-4CC5-BDBC-75357962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Обучающая выборка</a:t>
            </a:r>
            <a:r>
              <a:rPr lang="en-US" dirty="0"/>
              <a:t>. </a:t>
            </a:r>
            <a:r>
              <a:rPr lang="ru-RU" dirty="0"/>
              <a:t>Унимодальные функции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CE6A094-9690-4507-AFED-BC454E4BF1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3919" y="2106706"/>
                <a:ext cx="5002940" cy="2690446"/>
              </a:xfrm>
            </p:spPr>
            <p:txBody>
              <a:bodyPr>
                <a:normAutofit/>
              </a:bodyPr>
              <a:lstStyle/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ru-RU" dirty="0"/>
                  <a:t>Унимодальные функции </a:t>
                </a:r>
                <a:r>
                  <a:rPr lang="en-US" dirty="0"/>
                  <a:t>(80K)</a:t>
                </a:r>
                <a:endParaRPr lang="en-US" b="0" dirty="0"/>
              </a:p>
              <a:p>
                <a:pPr lvl="1"/>
                <a:r>
                  <a:rPr lang="ru-RU" dirty="0"/>
                  <a:t>Параболы (60</a:t>
                </a:r>
                <a:r>
                  <a:rPr lang="en-US" dirty="0"/>
                  <a:t>K</a:t>
                </a:r>
                <a:r>
                  <a:rPr lang="ru-RU" dirty="0"/>
                  <a:t>)</a:t>
                </a:r>
                <a:endParaRPr lang="en-US" b="0" dirty="0"/>
              </a:p>
              <a:p>
                <a:pPr marL="266700" lvl="1" indent="0">
                  <a:buNone/>
                </a:pPr>
                <a:r>
                  <a:rPr lang="ru-RU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b="0" dirty="0"/>
                  <a:t>,</a:t>
                </a:r>
                <a:r>
                  <a:rPr lang="ru-RU" dirty="0"/>
                  <a:t> </a:t>
                </a:r>
              </a:p>
              <a:p>
                <a:pPr lvl="2"/>
                <a:r>
                  <a:rPr lang="en-US" i="1" dirty="0"/>
                  <a:t>K</a:t>
                </a:r>
                <a:r>
                  <a:rPr lang="en-US" dirty="0"/>
                  <a:t>, 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  <a:r>
                  <a:rPr lang="ru-RU" dirty="0"/>
                  <a:t>и</a:t>
                </a:r>
                <a:r>
                  <a:rPr lang="en-US" dirty="0"/>
                  <a:t> </a:t>
                </a:r>
                <a:r>
                  <a:rPr lang="en-US" i="1" dirty="0"/>
                  <a:t>B</a:t>
                </a:r>
                <a:r>
                  <a:rPr lang="en-US" dirty="0"/>
                  <a:t> </a:t>
                </a:r>
                <a:r>
                  <a:rPr lang="ru-RU" dirty="0"/>
                  <a:t>выбираются случайно</a:t>
                </a:r>
              </a:p>
              <a:p>
                <a:pPr lvl="1"/>
                <a:r>
                  <a:rPr lang="ru-RU" dirty="0"/>
                  <a:t>Кубические сплайны</a:t>
                </a:r>
                <a:r>
                  <a:rPr lang="en-US" dirty="0"/>
                  <a:t> </a:t>
                </a:r>
                <a:r>
                  <a:rPr lang="ru-RU" dirty="0"/>
                  <a:t>(20</a:t>
                </a:r>
                <a:r>
                  <a:rPr lang="en-US" dirty="0"/>
                  <a:t>K</a:t>
                </a:r>
                <a:r>
                  <a:rPr lang="ru-RU" dirty="0"/>
                  <a:t>)</a:t>
                </a:r>
              </a:p>
              <a:p>
                <a:pPr marL="533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,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∈[−10,10]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∈[0,10]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ru-RU" dirty="0"/>
                  <a:t>с контролем монотонности.</a:t>
                </a:r>
              </a:p>
              <a:p>
                <a:pPr marL="542925" lvl="2" indent="0">
                  <a:buNone/>
                </a:pPr>
                <a:endParaRPr lang="ru-RU" dirty="0"/>
              </a:p>
              <a:p>
                <a:pPr marL="542925" lvl="2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CE6A094-9690-4507-AFED-BC454E4BF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3919" y="2106706"/>
                <a:ext cx="5002940" cy="2690446"/>
              </a:xfrm>
              <a:blipFill>
                <a:blip r:embed="rId3"/>
                <a:stretch>
                  <a:fillRect t="-1587" b="-3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5613D2-300F-4F05-879E-2610381F2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876" y="3147847"/>
            <a:ext cx="4426306" cy="14573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0F1015-FB65-4FC6-B8AE-696252A00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412" y="4751294"/>
            <a:ext cx="4390291" cy="1439972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718E3B10-8D05-4818-8242-2ACDB8F196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48D15-F20E-4620-B120-4F8AFD576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8E3FF9-B11A-4D64-91BD-216BD7D1B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26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913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7BF5D-A220-46A1-9978-8C4770F6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Тестовая выборка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39DA9-ADC2-46A4-8517-7321F3171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качестве тестовых функций использовались</a:t>
            </a:r>
          </a:p>
          <a:p>
            <a:pPr lvl="1"/>
            <a:r>
              <a:rPr lang="ru-RU" dirty="0"/>
              <a:t>Функции Хилла (100 функций, сгенерированных случайно)</a:t>
            </a:r>
          </a:p>
          <a:p>
            <a:pPr lvl="1"/>
            <a:r>
              <a:rPr lang="ru-RU" dirty="0"/>
              <a:t>Функции Шекеля (100 функций, сгенерированных случайно)</a:t>
            </a:r>
          </a:p>
          <a:p>
            <a:pPr lvl="1"/>
            <a:r>
              <a:rPr lang="ru-RU" dirty="0"/>
              <a:t>Функции </a:t>
            </a:r>
            <a:r>
              <a:rPr lang="ru-RU" dirty="0" err="1"/>
              <a:t>Хансена</a:t>
            </a:r>
            <a:r>
              <a:rPr lang="ru-RU" dirty="0"/>
              <a:t> (20 функций, заданы формулами)</a:t>
            </a:r>
          </a:p>
        </p:txBody>
      </p:sp>
      <p:pic>
        <p:nvPicPr>
          <p:cNvPr id="8" name="Рисунок 7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B933B79D-17AB-4FCA-9D23-F37C17AF0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892660" y="2852936"/>
            <a:ext cx="6120680" cy="2521904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C8081AB6-C756-4FEE-A06D-12197384A3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1D71B8-60A0-44EC-AB82-5D316AE6E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3DB26B-E8A4-4DC5-9805-1855ECEC5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27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897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3001D-783C-4437-85D6-A05CE88E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экспериментов</a:t>
            </a:r>
          </a:p>
        </p:txBody>
      </p:sp>
      <p:graphicFrame>
        <p:nvGraphicFramePr>
          <p:cNvPr id="5" name="Таблица 7">
            <a:extLst>
              <a:ext uri="{FF2B5EF4-FFF2-40B4-BE49-F238E27FC236}">
                <a16:creationId xmlns:a16="http://schemas.microsoft.com/office/drawing/2014/main" id="{333AB89C-F6CD-4185-BAF1-E905BC40F1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740402"/>
              </p:ext>
            </p:extLst>
          </p:nvPr>
        </p:nvGraphicFramePr>
        <p:xfrm>
          <a:off x="1496614" y="1071563"/>
          <a:ext cx="7056786" cy="3977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2262">
                  <a:extLst>
                    <a:ext uri="{9D8B030D-6E8A-4147-A177-3AD203B41FA5}">
                      <a16:colId xmlns:a16="http://schemas.microsoft.com/office/drawing/2014/main" val="1653245251"/>
                    </a:ext>
                  </a:extLst>
                </a:gridCol>
                <a:gridCol w="2030374">
                  <a:extLst>
                    <a:ext uri="{9D8B030D-6E8A-4147-A177-3AD203B41FA5}">
                      <a16:colId xmlns:a16="http://schemas.microsoft.com/office/drawing/2014/main" val="2154706309"/>
                    </a:ext>
                  </a:extLst>
                </a:gridCol>
                <a:gridCol w="2674150">
                  <a:extLst>
                    <a:ext uri="{9D8B030D-6E8A-4147-A177-3AD203B41FA5}">
                      <a16:colId xmlns:a16="http://schemas.microsoft.com/office/drawing/2014/main" val="1788326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Тестовая выборка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Число точек</a:t>
                      </a:r>
                      <a:r>
                        <a:rPr lang="en-US" dirty="0"/>
                        <a:t> (</a:t>
                      </a:r>
                      <a:r>
                        <a:rPr lang="ru-RU" dirty="0"/>
                        <a:t>итераций АГП</a:t>
                      </a:r>
                      <a:r>
                        <a:rPr lang="en-US" dirty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Процент правильной классификации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19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Функции Хилла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392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Функции Хилла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60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Функции Хилла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667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Функции Шекеля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374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Функции Шекеля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929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Функции Шекеля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Функции Хансена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24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Функции Хансена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799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Функции Хансена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204015"/>
                  </a:ext>
                </a:extLst>
              </a:tr>
            </a:tbl>
          </a:graphicData>
        </a:graphic>
      </p:graphicFrame>
      <p:sp>
        <p:nvSpPr>
          <p:cNvPr id="3" name="Дата 2">
            <a:extLst>
              <a:ext uri="{FF2B5EF4-FFF2-40B4-BE49-F238E27FC236}">
                <a16:creationId xmlns:a16="http://schemas.microsoft.com/office/drawing/2014/main" id="{70FFEAD6-88EA-4058-AC44-6485E951AC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C9E00A-09AD-434B-920E-A56821FFE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49A63-409A-4E1B-B746-C0A03B79875C}"/>
              </a:ext>
            </a:extLst>
          </p:cNvPr>
          <p:cNvSpPr txBox="1"/>
          <p:nvPr/>
        </p:nvSpPr>
        <p:spPr>
          <a:xfrm>
            <a:off x="1434144" y="5517232"/>
            <a:ext cx="719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Результаты частично представлены на </a:t>
            </a:r>
            <a:r>
              <a:rPr lang="en-US" dirty="0"/>
              <a:t>Volga Neuroscience Meeting 2021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986217-8F69-45DD-80C8-FFD815CF8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28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455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>
              <a:cs typeface="Times" pitchFamily="18" charset="0"/>
            </a:endParaRPr>
          </a:p>
          <a:p>
            <a:endParaRPr lang="ru-RU" sz="1800" dirty="0">
              <a:cs typeface="Times" pitchFamily="18" charset="0"/>
            </a:endParaRPr>
          </a:p>
          <a:p>
            <a:endParaRPr lang="ru-RU" sz="1800" dirty="0">
              <a:cs typeface="Times" pitchFamily="18" charset="0"/>
            </a:endParaRPr>
          </a:p>
          <a:p>
            <a:endParaRPr lang="ru-RU" sz="1800" dirty="0">
              <a:cs typeface="Times" pitchFamily="18" charset="0"/>
            </a:endParaRPr>
          </a:p>
          <a:p>
            <a:endParaRPr lang="ru-RU" sz="1800" dirty="0">
              <a:cs typeface="Times" pitchFamily="18" charset="0"/>
            </a:endParaRPr>
          </a:p>
          <a:p>
            <a:pPr marL="0" indent="0" algn="ctr">
              <a:buNone/>
            </a:pPr>
            <a:r>
              <a:rPr lang="ru-RU" sz="3600" b="1" dirty="0"/>
              <a:t>Идентификация локальных минимумов</a:t>
            </a:r>
            <a:endParaRPr lang="en-US" sz="3600" b="1" dirty="0">
              <a:cs typeface="Times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21096EB8-2560-4BCD-9DF2-1F85A4A49D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5A2205BE-9FCF-4B4F-952B-76EA14125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92129D-D5E6-4947-912C-7D929F2EE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29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Задачи глобальной оптимизации</a:t>
            </a:r>
            <a:endParaRPr lang="en-US" dirty="0"/>
          </a:p>
          <a:p>
            <a:r>
              <a:rPr lang="ru-RU" dirty="0"/>
              <a:t>Обзор методов глобальной оптимизации</a:t>
            </a:r>
            <a:endParaRPr lang="en-US" dirty="0"/>
          </a:p>
          <a:p>
            <a:r>
              <a:rPr lang="ru-RU" dirty="0"/>
              <a:t>Проблема редукции размерности</a:t>
            </a:r>
          </a:p>
          <a:p>
            <a:r>
              <a:rPr lang="ru-RU" dirty="0"/>
              <a:t>Базовый алгоритм глобального поиска</a:t>
            </a:r>
            <a:endParaRPr lang="en-US" dirty="0"/>
          </a:p>
          <a:p>
            <a:r>
              <a:rPr lang="ru-RU" dirty="0"/>
              <a:t>Машинное обучение в глобальной оптимизации</a:t>
            </a:r>
            <a:endParaRPr lang="en-US" dirty="0"/>
          </a:p>
          <a:p>
            <a:pPr lvl="1"/>
            <a:r>
              <a:rPr lang="ru-RU" dirty="0">
                <a:solidFill>
                  <a:srgbClr val="000000"/>
                </a:solidFill>
              </a:rPr>
              <a:t>Классификация целевых функций</a:t>
            </a:r>
          </a:p>
          <a:p>
            <a:pPr lvl="1"/>
            <a:r>
              <a:rPr lang="ru-RU" dirty="0">
                <a:solidFill>
                  <a:srgbClr val="000000"/>
                </a:solidFill>
              </a:rPr>
              <a:t>Выделение локальных экстремумов</a:t>
            </a:r>
            <a:endParaRPr lang="en-US" dirty="0"/>
          </a:p>
          <a:p>
            <a:pPr lvl="1"/>
            <a:r>
              <a:rPr lang="ru-RU" dirty="0">
                <a:solidFill>
                  <a:srgbClr val="000000"/>
                </a:solidFill>
              </a:rPr>
              <a:t>Аппроксимация трудоемких целевых функций</a:t>
            </a:r>
          </a:p>
          <a:p>
            <a:r>
              <a:rPr lang="ru-RU" dirty="0">
                <a:solidFill>
                  <a:srgbClr val="000000"/>
                </a:solidFill>
              </a:rPr>
              <a:t>Направления дальнейшей работы в рамках КНП</a:t>
            </a:r>
            <a:endParaRPr lang="en-US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A11B0B9B-CA11-46F4-B496-C92B8995AD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FC9EE266-3C19-4FD6-927E-4E59AE6D0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85E032-B75F-423C-8D2D-1B63202F1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Идентификация локальных минимумов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/>
              <a:t>Недостатком АГП является накопление точек испытаний в окрестностях локальных экстремумов</a:t>
            </a:r>
            <a:endParaRPr lang="en-US" sz="22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ru-RU" dirty="0"/>
          </a:p>
          <a:p>
            <a:endParaRPr lang="en-US" dirty="0"/>
          </a:p>
          <a:p>
            <a:endParaRPr lang="en-US" dirty="0"/>
          </a:p>
          <a:p>
            <a:r>
              <a:rPr lang="ru-RU" sz="2200" dirty="0"/>
              <a:t>Предлагаемый подход</a:t>
            </a:r>
            <a:r>
              <a:rPr lang="en-US" sz="2200" dirty="0">
                <a:cs typeface="Times" pitchFamily="18" charset="0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ru-RU" sz="1800" dirty="0">
                <a:cs typeface="Times" pitchFamily="18" charset="0"/>
              </a:rPr>
              <a:t>Используя накопленную поисковую информацию, выделить области притяжения локальных экстремумов целевой функции</a:t>
            </a:r>
            <a:r>
              <a:rPr lang="en-US" sz="1800" dirty="0">
                <a:cs typeface="Times" pitchFamily="18" charset="0"/>
              </a:rPr>
              <a:t>;</a:t>
            </a:r>
            <a:endParaRPr lang="ru-RU" sz="1800" dirty="0">
              <a:cs typeface="Times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1800" dirty="0"/>
              <a:t>Запустить локальный поиск в выделенных подобластях</a:t>
            </a:r>
            <a:r>
              <a:rPr lang="en-US" sz="1800" dirty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ru-RU" sz="1800" dirty="0">
                <a:cs typeface="Times" pitchFamily="18" charset="0"/>
              </a:rPr>
              <a:t>Исключить данные подобласти из дальнейшего рассмотрения.</a:t>
            </a:r>
          </a:p>
          <a:p>
            <a:endParaRPr lang="en-US" sz="1800" dirty="0">
              <a:cs typeface="Times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D:\Barkalov\Публикации\2021 Спецвыпуск Горбаня Деревья решений\Иллюстрации\HillAGP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600" y="1844824"/>
            <a:ext cx="7272808" cy="3012900"/>
          </a:xfrm>
          <a:prstGeom prst="rect">
            <a:avLst/>
          </a:prstGeom>
          <a:noFill/>
        </p:spPr>
      </p:pic>
      <p:sp>
        <p:nvSpPr>
          <p:cNvPr id="9" name="Дата 8">
            <a:extLst>
              <a:ext uri="{FF2B5EF4-FFF2-40B4-BE49-F238E27FC236}">
                <a16:creationId xmlns:a16="http://schemas.microsoft.com/office/drawing/2014/main" id="{279599AA-C7CE-4D59-9386-9B31E47F14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CACB1704-BCD1-4000-92EA-FD474485F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4C5894-A9D0-4099-AFA4-272CA8498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30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405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Идентификация локальных минимумов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Выявление областей притяжения с использованием </a:t>
            </a:r>
            <a:r>
              <a:rPr lang="en-US" dirty="0"/>
              <a:t>ML</a:t>
            </a:r>
            <a:endParaRPr lang="en-US" dirty="0">
              <a:cs typeface="Times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/>
              <a:t>построить аппроксимацию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ru-RU" dirty="0"/>
              <a:t>целевой функции</a:t>
            </a:r>
            <a:r>
              <a:rPr lang="en-US" dirty="0"/>
              <a:t> </a:t>
            </a:r>
            <a:r>
              <a:rPr lang="en-US" i="1" dirty="0">
                <a:sym typeface="Symbol"/>
              </a:rPr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);</a:t>
            </a:r>
            <a:endParaRPr lang="ru-RU" dirty="0">
              <a:cs typeface="Times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/>
              <a:t>использовать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ru-RU" dirty="0"/>
              <a:t>вместо</a:t>
            </a:r>
            <a:r>
              <a:rPr lang="en-US" dirty="0"/>
              <a:t> </a:t>
            </a:r>
            <a:r>
              <a:rPr lang="en-US" i="1" dirty="0">
                <a:sym typeface="Symbol"/>
              </a:rPr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ru-RU" dirty="0"/>
              <a:t> для выявления локальных минимумов</a:t>
            </a:r>
            <a:r>
              <a:rPr lang="en-US" dirty="0"/>
              <a:t>.</a:t>
            </a:r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200" dirty="0">
              <a:cs typeface="Times" pitchFamily="18" charset="0"/>
            </a:endParaRPr>
          </a:p>
          <a:p>
            <a:pPr lvl="1">
              <a:buNone/>
            </a:pPr>
            <a:r>
              <a:rPr lang="ru-RU" dirty="0">
                <a:cs typeface="Times" pitchFamily="18" charset="0"/>
              </a:rPr>
              <a:t> </a:t>
            </a:r>
            <a:endParaRPr lang="en-US" dirty="0">
              <a:cs typeface="Times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2480" y="2348881"/>
            <a:ext cx="7837222" cy="3967762"/>
            <a:chOff x="272480" y="2348881"/>
            <a:chExt cx="7837222" cy="3967762"/>
          </a:xfrm>
        </p:grpSpPr>
        <p:pic>
          <p:nvPicPr>
            <p:cNvPr id="19458" name="Picture 2" descr="D:\Barkalov\Публикации\2021 VNS\Figure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68000" y="2700000"/>
              <a:ext cx="6741702" cy="3616643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272480" y="2348881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5113" indent="-265113">
                <a:buSzPct val="80000"/>
                <a:buFont typeface="Wingdings" pitchFamily="2" charset="2"/>
                <a:buChar char="q"/>
              </a:pPr>
              <a:r>
                <a:rPr lang="en-US" sz="2400" dirty="0"/>
                <a:t>Support Vector regression</a:t>
              </a:r>
              <a:endParaRPr lang="ru-RU" dirty="0"/>
            </a:p>
          </p:txBody>
        </p:sp>
      </p:grpSp>
      <p:sp>
        <p:nvSpPr>
          <p:cNvPr id="9" name="Дата 8">
            <a:extLst>
              <a:ext uri="{FF2B5EF4-FFF2-40B4-BE49-F238E27FC236}">
                <a16:creationId xmlns:a16="http://schemas.microsoft.com/office/drawing/2014/main" id="{51B9E9F0-488E-42AB-ABD2-88CEB93C11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C19A79EA-0826-4DF5-BF49-F5BAD2A55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81FD5D-6372-4DC5-A8AD-11A50B029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31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Barkalov\Публикации\2021 VNS\Figure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000" y="2700000"/>
            <a:ext cx="6741702" cy="36166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Идентификация локальных минимумов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Выявление областей притяжения с использованием </a:t>
            </a:r>
            <a:r>
              <a:rPr lang="en-US" dirty="0"/>
              <a:t>ML</a:t>
            </a:r>
            <a:endParaRPr lang="en-US" dirty="0">
              <a:cs typeface="Times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/>
              <a:t>построить аппроксимацию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ru-RU" dirty="0"/>
              <a:t>целевой функции</a:t>
            </a:r>
            <a:r>
              <a:rPr lang="en-US" dirty="0"/>
              <a:t> </a:t>
            </a:r>
            <a:r>
              <a:rPr lang="en-US" i="1" dirty="0">
                <a:sym typeface="Symbol"/>
              </a:rPr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);</a:t>
            </a:r>
            <a:endParaRPr lang="ru-RU" dirty="0">
              <a:cs typeface="Times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/>
              <a:t>использовать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ru-RU" dirty="0"/>
              <a:t>вместо</a:t>
            </a:r>
            <a:r>
              <a:rPr lang="en-US" dirty="0"/>
              <a:t> </a:t>
            </a:r>
            <a:r>
              <a:rPr lang="en-US" i="1" dirty="0">
                <a:sym typeface="Symbol"/>
              </a:rPr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ru-RU" dirty="0"/>
              <a:t> для выявления локальных минимумов</a:t>
            </a:r>
            <a:r>
              <a:rPr lang="en-US" dirty="0"/>
              <a:t>.</a:t>
            </a:r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200" dirty="0">
              <a:cs typeface="Times" pitchFamily="18" charset="0"/>
            </a:endParaRPr>
          </a:p>
          <a:p>
            <a:pPr lvl="1">
              <a:buNone/>
            </a:pPr>
            <a:r>
              <a:rPr lang="ru-RU" dirty="0">
                <a:cs typeface="Times" pitchFamily="18" charset="0"/>
              </a:rPr>
              <a:t> </a:t>
            </a:r>
            <a:endParaRPr lang="en-US" dirty="0">
              <a:cs typeface="Times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480" y="234888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SzPct val="80000"/>
              <a:buFont typeface="Wingdings" pitchFamily="2" charset="2"/>
              <a:buChar char="q"/>
            </a:pPr>
            <a:r>
              <a:rPr lang="en-US" sz="2400" dirty="0"/>
              <a:t>Neural Network regression</a:t>
            </a:r>
            <a:endParaRPr lang="ru-RU" dirty="0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1E8135CB-CB31-429A-BF36-0901EF9A33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817B57E4-06BE-4C6C-B6DE-1D0C47971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A90086-1CC6-481D-9657-F5C741C4A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32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Идентификация локальных минимумов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Выявление областей притяжения с использованием </a:t>
            </a:r>
            <a:r>
              <a:rPr lang="en-US" dirty="0"/>
              <a:t>ML</a:t>
            </a:r>
            <a:endParaRPr lang="en-US" dirty="0">
              <a:cs typeface="Times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/>
              <a:t>построить аппроксимацию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ru-RU" dirty="0"/>
              <a:t>целевой функции</a:t>
            </a:r>
            <a:r>
              <a:rPr lang="en-US" dirty="0"/>
              <a:t> </a:t>
            </a:r>
            <a:r>
              <a:rPr lang="en-US" i="1" dirty="0">
                <a:sym typeface="Symbol"/>
              </a:rPr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);</a:t>
            </a:r>
            <a:endParaRPr lang="ru-RU" dirty="0">
              <a:cs typeface="Times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/>
              <a:t>использовать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ru-RU" dirty="0"/>
              <a:t>вместо</a:t>
            </a:r>
            <a:r>
              <a:rPr lang="en-US" dirty="0"/>
              <a:t> </a:t>
            </a:r>
            <a:r>
              <a:rPr lang="en-US" i="1" dirty="0">
                <a:sym typeface="Symbol"/>
              </a:rPr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ru-RU" dirty="0"/>
              <a:t> для выявления локальных минимумов</a:t>
            </a:r>
            <a:r>
              <a:rPr lang="en-US" dirty="0"/>
              <a:t>.</a:t>
            </a:r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200" dirty="0">
              <a:cs typeface="Times" pitchFamily="18" charset="0"/>
            </a:endParaRPr>
          </a:p>
          <a:p>
            <a:pPr lvl="1">
              <a:buNone/>
            </a:pPr>
            <a:r>
              <a:rPr lang="ru-RU" dirty="0">
                <a:cs typeface="Times" pitchFamily="18" charset="0"/>
              </a:rPr>
              <a:t> </a:t>
            </a:r>
            <a:endParaRPr lang="en-US" dirty="0">
              <a:cs typeface="Times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72480" y="2348881"/>
            <a:ext cx="7837222" cy="3967762"/>
            <a:chOff x="272480" y="2348881"/>
            <a:chExt cx="7837222" cy="3967762"/>
          </a:xfrm>
        </p:grpSpPr>
        <p:pic>
          <p:nvPicPr>
            <p:cNvPr id="17416" name="Picture 8" descr="D:\Barkalov\Публикации\2021 VNS\Figure_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68000" y="2700000"/>
              <a:ext cx="6741702" cy="3616643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272480" y="2348881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5113" indent="-265113">
                <a:buSzPct val="80000"/>
                <a:buFont typeface="Wingdings" pitchFamily="2" charset="2"/>
                <a:buChar char="q"/>
              </a:pPr>
              <a:r>
                <a:rPr lang="en-US" sz="2400" dirty="0"/>
                <a:t>Decision Tree regression</a:t>
              </a:r>
              <a:endParaRPr lang="ru-RU" dirty="0"/>
            </a:p>
          </p:txBody>
        </p:sp>
      </p:grpSp>
      <p:sp>
        <p:nvSpPr>
          <p:cNvPr id="9" name="Дата 8">
            <a:extLst>
              <a:ext uri="{FF2B5EF4-FFF2-40B4-BE49-F238E27FC236}">
                <a16:creationId xmlns:a16="http://schemas.microsoft.com/office/drawing/2014/main" id="{958EE63C-7711-4316-A920-247F8D26ED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280FB8E4-B69D-4D8F-9642-732A310F3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3FC12F-2168-4071-AA90-A1EC1F273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33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Accelerated global search algorithm (GSA-DT)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Правила</a:t>
            </a:r>
            <a:r>
              <a:rPr lang="en-US" dirty="0"/>
              <a:t> GSA-DT </a:t>
            </a:r>
            <a:r>
              <a:rPr lang="ru-RU" dirty="0"/>
              <a:t>в целом повторяют</a:t>
            </a:r>
            <a:r>
              <a:rPr lang="en-US" dirty="0"/>
              <a:t> GSA (</a:t>
            </a:r>
            <a:r>
              <a:rPr lang="ru-RU" dirty="0"/>
              <a:t>до шага вычисления точки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i="1" baseline="30000" dirty="0"/>
              <a:t>k</a:t>
            </a:r>
            <a:r>
              <a:rPr lang="en-US" baseline="30000" dirty="0"/>
              <a:t>+1</a:t>
            </a:r>
            <a:r>
              <a:rPr lang="en-US" dirty="0"/>
              <a:t> </a:t>
            </a:r>
            <a:r>
              <a:rPr lang="ru-RU" dirty="0"/>
              <a:t>очередного испытания</a:t>
            </a:r>
            <a:r>
              <a:rPr lang="en-US" dirty="0"/>
              <a:t>) </a:t>
            </a:r>
          </a:p>
          <a:p>
            <a:pPr>
              <a:buNone/>
            </a:pPr>
            <a:r>
              <a:rPr lang="ru-RU" dirty="0"/>
              <a:t>Модификации состоят в следующем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1. </a:t>
            </a:r>
            <a:r>
              <a:rPr lang="ru-RU" dirty="0"/>
              <a:t>Построить дерево решений на основе полученных результатов испытаний</a:t>
            </a:r>
          </a:p>
          <a:p>
            <a:pPr>
              <a:buNone/>
            </a:pPr>
            <a:r>
              <a:rPr lang="en-US" dirty="0"/>
              <a:t>2. </a:t>
            </a:r>
            <a:r>
              <a:rPr lang="ru-RU" dirty="0"/>
              <a:t>Получить кусочно-постоянную аппроксимацию целевой функции</a:t>
            </a:r>
            <a:r>
              <a:rPr lang="en-US" dirty="0"/>
              <a:t> (</a:t>
            </a:r>
            <a:r>
              <a:rPr lang="ru-RU" dirty="0"/>
              <a:t>для соответствующих подобластей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dirty="0"/>
              <a:t>, ..., </a:t>
            </a:r>
            <a:r>
              <a:rPr lang="en-US" i="1" dirty="0"/>
              <a:t>D</a:t>
            </a:r>
            <a:r>
              <a:rPr lang="en-US" i="1" baseline="-25000" dirty="0"/>
              <a:t>J</a:t>
            </a:r>
            <a:r>
              <a:rPr lang="en-US" dirty="0"/>
              <a:t>).</a:t>
            </a:r>
          </a:p>
          <a:p>
            <a:pPr>
              <a:buNone/>
            </a:pPr>
            <a:r>
              <a:rPr lang="en-US" dirty="0"/>
              <a:t>3. </a:t>
            </a:r>
            <a:r>
              <a:rPr lang="ru-RU" dirty="0"/>
              <a:t>Определить номер</a:t>
            </a:r>
            <a:r>
              <a:rPr lang="en-US" dirty="0"/>
              <a:t>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ru-RU" dirty="0"/>
              <a:t>такой, что </a:t>
            </a:r>
            <a:r>
              <a:rPr lang="en-US" i="1" dirty="0"/>
              <a:t>x</a:t>
            </a:r>
            <a:r>
              <a:rPr lang="en-US" i="1" baseline="30000" dirty="0"/>
              <a:t>k</a:t>
            </a:r>
            <a:r>
              <a:rPr lang="en-US" baseline="30000" dirty="0"/>
              <a:t>+1</a:t>
            </a:r>
            <a:r>
              <a:rPr lang="en-US" dirty="0">
                <a:sym typeface="Symbol"/>
              </a:rPr>
              <a:t></a:t>
            </a:r>
            <a:r>
              <a:rPr lang="en-US" i="1" dirty="0"/>
              <a:t>D</a:t>
            </a:r>
            <a:r>
              <a:rPr lang="en-US" i="1" baseline="-25000" dirty="0"/>
              <a:t>j</a:t>
            </a:r>
            <a:r>
              <a:rPr lang="en-US" dirty="0"/>
              <a:t>; </a:t>
            </a:r>
            <a:r>
              <a:rPr lang="ru-RU" dirty="0"/>
              <a:t>проверить условия области притяжения локального минимума в </a:t>
            </a:r>
            <a:r>
              <a:rPr lang="en-US" i="1" dirty="0" err="1"/>
              <a:t>D</a:t>
            </a:r>
            <a:r>
              <a:rPr lang="en-US" i="1" baseline="-25000" dirty="0" err="1"/>
              <a:t>j</a:t>
            </a:r>
            <a:r>
              <a:rPr lang="en-US" dirty="0"/>
              <a:t>.</a:t>
            </a:r>
            <a:br>
              <a:rPr lang="en-US" dirty="0"/>
            </a:br>
            <a:r>
              <a:rPr lang="ru-RU" dirty="0"/>
              <a:t>Если условия выполнены</a:t>
            </a:r>
            <a:r>
              <a:rPr lang="en-US" dirty="0"/>
              <a:t>, </a:t>
            </a:r>
            <a:r>
              <a:rPr lang="ru-RU" dirty="0"/>
              <a:t>запустить локальный поиск в</a:t>
            </a:r>
            <a:r>
              <a:rPr lang="en-US" dirty="0"/>
              <a:t> </a:t>
            </a:r>
            <a:r>
              <a:rPr lang="en-US" i="1" dirty="0" err="1"/>
              <a:t>D</a:t>
            </a:r>
            <a:r>
              <a:rPr lang="en-US" i="1" baseline="-25000" dirty="0" err="1"/>
              <a:t>j</a:t>
            </a:r>
            <a:endParaRPr lang="en-US" dirty="0"/>
          </a:p>
          <a:p>
            <a:pPr>
              <a:buNone/>
            </a:pPr>
            <a:r>
              <a:rPr lang="en-US" dirty="0"/>
              <a:t>4. </a:t>
            </a:r>
            <a:r>
              <a:rPr lang="ru-RU" dirty="0"/>
              <a:t>Результаты всех испытаний, выполненных во время локального поиска, сохраняются в поисковой информации</a:t>
            </a:r>
            <a:endParaRPr lang="en-US" sz="2000" dirty="0"/>
          </a:p>
          <a:p>
            <a:endParaRPr lang="en-US" sz="2000" dirty="0"/>
          </a:p>
          <a:p>
            <a:endParaRPr lang="en-US" sz="2200" dirty="0">
              <a:cs typeface="Times" pitchFamily="18" charset="0"/>
            </a:endParaRPr>
          </a:p>
          <a:p>
            <a:pPr lvl="1">
              <a:buNone/>
            </a:pPr>
            <a:r>
              <a:rPr lang="ru-RU" dirty="0">
                <a:cs typeface="Times" pitchFamily="18" charset="0"/>
              </a:rPr>
              <a:t> </a:t>
            </a:r>
            <a:endParaRPr lang="en-US" dirty="0">
              <a:cs typeface="Times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F4110334-0399-4E70-B5FE-06B5A30F6B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33F35697-D716-4728-9421-D71B2BB1E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D97F62-580C-46FD-849E-8DDA72082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34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экспериментов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200" dirty="0">
              <a:cs typeface="Times" pitchFamily="18" charset="0"/>
            </a:endParaRPr>
          </a:p>
          <a:p>
            <a:pPr lvl="1">
              <a:buNone/>
            </a:pPr>
            <a:r>
              <a:rPr lang="ru-RU" dirty="0">
                <a:cs typeface="Times" pitchFamily="18" charset="0"/>
              </a:rPr>
              <a:t> </a:t>
            </a:r>
            <a:endParaRPr lang="en-US" dirty="0">
              <a:cs typeface="Times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D:\Barkalov\Публикации\2021 VNS\HillAGP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07" y="980728"/>
            <a:ext cx="6620953" cy="2742857"/>
          </a:xfrm>
          <a:prstGeom prst="rect">
            <a:avLst/>
          </a:prstGeom>
          <a:noFill/>
        </p:spPr>
      </p:pic>
      <p:pic>
        <p:nvPicPr>
          <p:cNvPr id="18435" name="Picture 3" descr="D:\Barkalov\Публикации\2021 VNS\HillTree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3645024"/>
            <a:ext cx="6636191" cy="274285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185248" y="1196752"/>
            <a:ext cx="26555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Global Search Algorithm</a:t>
            </a:r>
            <a:endParaRPr lang="ru-RU" b="1" dirty="0"/>
          </a:p>
          <a:p>
            <a:r>
              <a:rPr lang="ru-RU" b="1" dirty="0"/>
              <a:t>(</a:t>
            </a:r>
            <a:r>
              <a:rPr lang="en-US" b="1" dirty="0"/>
              <a:t>GSA</a:t>
            </a:r>
            <a:r>
              <a:rPr lang="ru-RU" b="1" dirty="0"/>
              <a:t>)</a:t>
            </a:r>
            <a:endParaRPr lang="en-US" b="1" dirty="0"/>
          </a:p>
          <a:p>
            <a:endParaRPr lang="en-US" dirty="0"/>
          </a:p>
          <a:p>
            <a:r>
              <a:rPr lang="ru-RU" dirty="0"/>
              <a:t>Точность поиска</a:t>
            </a:r>
            <a:r>
              <a:rPr lang="en-US" dirty="0"/>
              <a:t> – 10</a:t>
            </a:r>
            <a:r>
              <a:rPr lang="en-US" baseline="30000" dirty="0"/>
              <a:t>–3</a:t>
            </a:r>
          </a:p>
          <a:p>
            <a:r>
              <a:rPr lang="ru-RU" dirty="0"/>
              <a:t>Число испытаний</a:t>
            </a:r>
            <a:r>
              <a:rPr lang="en-US" dirty="0"/>
              <a:t> – 71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257256" y="3779748"/>
            <a:ext cx="26805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Global Search Algorithm</a:t>
            </a:r>
          </a:p>
          <a:p>
            <a:r>
              <a:rPr lang="en-US" b="1" dirty="0"/>
              <a:t>with Decision Tree</a:t>
            </a:r>
          </a:p>
          <a:p>
            <a:r>
              <a:rPr lang="en-US" b="1" dirty="0"/>
              <a:t>(GSA-DT)</a:t>
            </a:r>
          </a:p>
          <a:p>
            <a:endParaRPr lang="en-US" dirty="0"/>
          </a:p>
          <a:p>
            <a:r>
              <a:rPr lang="ru-RU" dirty="0"/>
              <a:t>Точность поиска</a:t>
            </a:r>
            <a:r>
              <a:rPr lang="en-US" dirty="0"/>
              <a:t> – 10</a:t>
            </a:r>
            <a:r>
              <a:rPr lang="en-US" baseline="30000" dirty="0"/>
              <a:t>–3</a:t>
            </a:r>
          </a:p>
          <a:p>
            <a:r>
              <a:rPr lang="ru-RU" dirty="0"/>
              <a:t>Число испытаний</a:t>
            </a:r>
            <a:r>
              <a:rPr lang="en-US" dirty="0"/>
              <a:t> – 49</a:t>
            </a:r>
            <a:endParaRPr lang="ru-RU" dirty="0"/>
          </a:p>
          <a:p>
            <a:endParaRPr lang="en-US" dirty="0"/>
          </a:p>
          <a:p>
            <a:r>
              <a:rPr lang="ru-RU" dirty="0"/>
              <a:t>Выявлено три локальных</a:t>
            </a:r>
            <a:br>
              <a:rPr lang="ru-RU" dirty="0"/>
            </a:br>
            <a:r>
              <a:rPr lang="ru-RU" dirty="0"/>
              <a:t>минимума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97E62E25-8BAE-4E98-9123-C395930047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CC0CA3A5-D68F-499F-B659-08229CEDA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FDC566-3758-40B1-AD49-0505A402C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35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200" dirty="0">
              <a:cs typeface="Times" pitchFamily="18" charset="0"/>
            </a:endParaRPr>
          </a:p>
          <a:p>
            <a:pPr lvl="1">
              <a:buNone/>
            </a:pPr>
            <a:r>
              <a:rPr lang="ru-RU" dirty="0">
                <a:cs typeface="Times" pitchFamily="18" charset="0"/>
              </a:rPr>
              <a:t> </a:t>
            </a:r>
            <a:endParaRPr lang="en-US" dirty="0">
              <a:cs typeface="Times" pitchFamily="18" charset="0"/>
            </a:endParaRPr>
          </a:p>
          <a:p>
            <a:pPr>
              <a:buNone/>
            </a:pPr>
            <a:endParaRPr lang="en-US" sz="2200" dirty="0">
              <a:cs typeface="Times" pitchFamily="18" charset="0"/>
            </a:endParaRPr>
          </a:p>
          <a:p>
            <a:pPr>
              <a:buNone/>
            </a:pPr>
            <a:endParaRPr lang="en-US" sz="2200" dirty="0">
              <a:cs typeface="Times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экспериментов</a:t>
            </a:r>
            <a:endParaRPr lang="en-US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72008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2480" y="5661248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A312D1-5EA4-4DD9-8FF2-824AAA3E7C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AD989E-1D07-4F07-9FEB-5CA1549AB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1B2EAF-A2A8-4044-9F44-856DC697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2012512"/>
            <a:ext cx="4248472" cy="42594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65403C-030F-46EF-876A-FBC78C555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845" y="2017415"/>
            <a:ext cx="4248474" cy="42594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44AFEB-0214-40CE-BB2D-B2C92856A034}"/>
              </a:ext>
            </a:extLst>
          </p:cNvPr>
          <p:cNvSpPr/>
          <p:nvPr/>
        </p:nvSpPr>
        <p:spPr>
          <a:xfrm>
            <a:off x="1208584" y="1052736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Global Search Algorithm</a:t>
            </a:r>
          </a:p>
          <a:p>
            <a:pPr algn="ctr"/>
            <a:r>
              <a:rPr lang="ru-RU" dirty="0"/>
              <a:t>Точность поиска</a:t>
            </a:r>
            <a:r>
              <a:rPr lang="en-US" dirty="0"/>
              <a:t> – 10</a:t>
            </a:r>
            <a:r>
              <a:rPr lang="en-US" baseline="30000" dirty="0"/>
              <a:t>–2</a:t>
            </a:r>
          </a:p>
          <a:p>
            <a:pPr algn="ctr"/>
            <a:r>
              <a:rPr lang="ru-RU" dirty="0"/>
              <a:t>Число испытаний</a:t>
            </a:r>
            <a:r>
              <a:rPr lang="en-US" dirty="0"/>
              <a:t> – </a:t>
            </a:r>
            <a:r>
              <a:rPr lang="ru-RU" dirty="0"/>
              <a:t>247</a:t>
            </a:r>
            <a:endParaRPr lang="en-US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687C05-A18C-478A-A79F-8C15D7F89072}"/>
              </a:ext>
            </a:extLst>
          </p:cNvPr>
          <p:cNvSpPr/>
          <p:nvPr/>
        </p:nvSpPr>
        <p:spPr>
          <a:xfrm>
            <a:off x="5025010" y="1052736"/>
            <a:ext cx="4544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Global Search Algorithm with Decision Tree</a:t>
            </a:r>
          </a:p>
          <a:p>
            <a:pPr algn="ctr"/>
            <a:r>
              <a:rPr lang="ru-RU" dirty="0"/>
              <a:t>Точность поиска</a:t>
            </a:r>
            <a:r>
              <a:rPr lang="en-US" dirty="0"/>
              <a:t> – 10</a:t>
            </a:r>
            <a:r>
              <a:rPr lang="en-US" baseline="30000" dirty="0"/>
              <a:t>–2</a:t>
            </a:r>
          </a:p>
          <a:p>
            <a:pPr algn="ctr"/>
            <a:r>
              <a:rPr lang="ru-RU" dirty="0"/>
              <a:t>Число испытаний</a:t>
            </a:r>
            <a:r>
              <a:rPr lang="en-US" dirty="0"/>
              <a:t> – </a:t>
            </a:r>
            <a:r>
              <a:rPr lang="ru-RU" dirty="0"/>
              <a:t>138</a:t>
            </a:r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7A6FAF82-B60F-4D0F-86E0-F385D0C20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36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648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200" dirty="0">
              <a:cs typeface="Times" pitchFamily="18" charset="0"/>
            </a:endParaRPr>
          </a:p>
          <a:p>
            <a:pPr lvl="1">
              <a:buNone/>
            </a:pPr>
            <a:r>
              <a:rPr lang="ru-RU" dirty="0">
                <a:cs typeface="Times" pitchFamily="18" charset="0"/>
              </a:rPr>
              <a:t> </a:t>
            </a:r>
            <a:endParaRPr lang="en-US" dirty="0">
              <a:cs typeface="Times" pitchFamily="18" charset="0"/>
            </a:endParaRPr>
          </a:p>
          <a:p>
            <a:pPr>
              <a:buNone/>
            </a:pPr>
            <a:endParaRPr lang="en-US" sz="2200" dirty="0">
              <a:cs typeface="Times" pitchFamily="18" charset="0"/>
            </a:endParaRPr>
          </a:p>
          <a:p>
            <a:pPr>
              <a:buNone/>
            </a:pPr>
            <a:endParaRPr lang="en-US" sz="2200" dirty="0">
              <a:cs typeface="Times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экспериментов</a:t>
            </a:r>
            <a:endParaRPr lang="en-US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72008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2480" y="5661248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A312D1-5EA4-4DD9-8FF2-824AAA3E7C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AD989E-1D07-4F07-9FEB-5CA1549AB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Содержимое 2">
                <a:extLst>
                  <a:ext uri="{FF2B5EF4-FFF2-40B4-BE49-F238E27FC236}">
                    <a16:creationId xmlns:a16="http://schemas.microsoft.com/office/drawing/2014/main" id="{5DA1BDFA-131F-4C7B-80AD-1CDB6141990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0492" y="1052736"/>
                <a:ext cx="9383242" cy="4806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66700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542925" indent="-2762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809625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076325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1343025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tabLst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ru-RU" sz="2200" kern="0" dirty="0"/>
                  <a:t>Задачи </a:t>
                </a:r>
                <a:r>
                  <a:rPr lang="en-US" sz="2200" kern="0" dirty="0"/>
                  <a:t>GKLS, </a:t>
                </a:r>
                <a:r>
                  <a:rPr lang="ru-RU" sz="2200" kern="0" dirty="0"/>
                  <a:t>100 задач каждой размерности, всего – 300 задач</a:t>
                </a:r>
                <a:endParaRPr lang="en-US" sz="2200" kern="0" dirty="0"/>
              </a:p>
              <a:p>
                <a:r>
                  <a:rPr lang="ru-RU" sz="2200" kern="0" dirty="0"/>
                  <a:t>Редукция размерности – адаптивная схема вложенной оптимизации</a:t>
                </a:r>
                <a:endParaRPr lang="en-US" sz="2200" kern="0" dirty="0"/>
              </a:p>
              <a:p>
                <a:r>
                  <a:rPr lang="ru-RU" sz="2200" kern="0" dirty="0"/>
                  <a:t>В таблицах отражено число испытаний</a:t>
                </a:r>
                <a:r>
                  <a:rPr lang="en-US" sz="2200" kern="0" dirty="0"/>
                  <a:t> (</a:t>
                </a:r>
                <a:r>
                  <a:rPr lang="ru-RU" sz="2200" kern="0" dirty="0"/>
                  <a:t>тыс.</a:t>
                </a:r>
                <a:r>
                  <a:rPr lang="en-US" sz="2200" kern="0" dirty="0"/>
                  <a:t>)</a:t>
                </a:r>
                <a:r>
                  <a:rPr lang="ru-RU" sz="2200" kern="0" dirty="0"/>
                  <a:t>, выполненных методами до выполнения условия остановки</a:t>
                </a:r>
                <a:endParaRPr lang="en-US" sz="2200" kern="0" dirty="0"/>
              </a:p>
              <a:p>
                <a:pPr marL="0" indent="0" algn="ctr">
                  <a:buNone/>
                </a:pPr>
                <a:endParaRPr lang="ru-RU" sz="1000" kern="0" dirty="0"/>
              </a:p>
              <a:p>
                <a:pPr marL="0" indent="0" algn="ctr">
                  <a:buNone/>
                </a:pPr>
                <a:r>
                  <a:rPr lang="ru-RU" sz="2000" kern="0" dirty="0"/>
                  <a:t>Точность </a:t>
                </a:r>
                <a14:m>
                  <m:oMath xmlns:m="http://schemas.openxmlformats.org/officeDocument/2006/math">
                    <m:r>
                      <a:rPr lang="ru-RU" sz="2000" b="0" i="1" kern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000" kern="0" dirty="0"/>
                  <a:t>                                   </a:t>
                </a:r>
                <a:r>
                  <a:rPr lang="ru-RU" sz="2000" kern="0" dirty="0"/>
                  <a:t>Точность </a:t>
                </a:r>
                <a14:m>
                  <m:oMath xmlns:m="http://schemas.openxmlformats.org/officeDocument/2006/math">
                    <m:r>
                      <a:rPr lang="ru-RU" sz="2000" i="1" ker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000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r>
                  <a:rPr lang="en-US" sz="1800" kern="0" dirty="0">
                    <a:cs typeface="Times" pitchFamily="18" charset="0"/>
                  </a:rPr>
                  <a:t>Barkalov, K., Lebedev, I., Kozinov, E. Acceleration of global optimization algorithm by detecting local extrema based on machine learning (2021) Entropy, 23 (10), art. no.</a:t>
                </a:r>
                <a:r>
                  <a:rPr lang="ru-RU" sz="1800" kern="0" dirty="0">
                    <a:cs typeface="Times" pitchFamily="18" charset="0"/>
                  </a:rPr>
                  <a:t> 1272</a:t>
                </a:r>
                <a:r>
                  <a:rPr lang="en-US" sz="1800" kern="0" dirty="0">
                    <a:cs typeface="Times" pitchFamily="18" charset="0"/>
                  </a:rPr>
                  <a:t>.</a:t>
                </a:r>
                <a:r>
                  <a:rPr lang="en-US" sz="1800" kern="0" dirty="0"/>
                  <a:t> </a:t>
                </a:r>
              </a:p>
              <a:p>
                <a:endParaRPr lang="en-US" sz="2000" kern="0" dirty="0"/>
              </a:p>
              <a:p>
                <a:endParaRPr lang="en-US" sz="2200" kern="0" dirty="0">
                  <a:cs typeface="Times" pitchFamily="18" charset="0"/>
                </a:endParaRPr>
              </a:p>
              <a:p>
                <a:pPr lvl="1">
                  <a:buFontTx/>
                  <a:buNone/>
                </a:pPr>
                <a:r>
                  <a:rPr lang="ru-RU" kern="0" dirty="0">
                    <a:cs typeface="Times" pitchFamily="18" charset="0"/>
                  </a:rPr>
                  <a:t> </a:t>
                </a:r>
                <a:endParaRPr lang="en-US" kern="0" dirty="0"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8" name="Содержимое 2">
                <a:extLst>
                  <a:ext uri="{FF2B5EF4-FFF2-40B4-BE49-F238E27FC236}">
                    <a16:creationId xmlns:a16="http://schemas.microsoft.com/office/drawing/2014/main" id="{5DA1BDFA-131F-4C7B-80AD-1CDB61419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492" y="1052736"/>
                <a:ext cx="9383242" cy="4806628"/>
              </a:xfrm>
              <a:prstGeom prst="rect">
                <a:avLst/>
              </a:prstGeom>
              <a:blipFill>
                <a:blip r:embed="rId2"/>
                <a:stretch>
                  <a:fillRect l="-390" t="-888" r="-2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7C1D53D-71D0-478D-A32D-A20D04C79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053998"/>
              </p:ext>
            </p:extLst>
          </p:nvPr>
        </p:nvGraphicFramePr>
        <p:xfrm>
          <a:off x="704528" y="3206105"/>
          <a:ext cx="4105320" cy="942975"/>
        </p:xfrm>
        <a:graphic>
          <a:graphicData uri="http://schemas.openxmlformats.org/drawingml/2006/table">
            <a:tbl>
              <a:tblPr/>
              <a:tblGrid>
                <a:gridCol w="1026330">
                  <a:extLst>
                    <a:ext uri="{9D8B030D-6E8A-4147-A177-3AD203B41FA5}">
                      <a16:colId xmlns:a16="http://schemas.microsoft.com/office/drawing/2014/main" val="2889243267"/>
                    </a:ext>
                  </a:extLst>
                </a:gridCol>
                <a:gridCol w="1026330">
                  <a:extLst>
                    <a:ext uri="{9D8B030D-6E8A-4147-A177-3AD203B41FA5}">
                      <a16:colId xmlns:a16="http://schemas.microsoft.com/office/drawing/2014/main" val="1322164653"/>
                    </a:ext>
                  </a:extLst>
                </a:gridCol>
                <a:gridCol w="1026330">
                  <a:extLst>
                    <a:ext uri="{9D8B030D-6E8A-4147-A177-3AD203B41FA5}">
                      <a16:colId xmlns:a16="http://schemas.microsoft.com/office/drawing/2014/main" val="1193934353"/>
                    </a:ext>
                  </a:extLst>
                </a:gridCol>
                <a:gridCol w="1026330">
                  <a:extLst>
                    <a:ext uri="{9D8B030D-6E8A-4147-A177-3AD203B41FA5}">
                      <a16:colId xmlns:a16="http://schemas.microsoft.com/office/drawing/2014/main" val="34858624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4557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5042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GSA-DT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957663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BE6282BD-490C-4CE7-9B94-D956E5CF3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205110"/>
              </p:ext>
            </p:extLst>
          </p:nvPr>
        </p:nvGraphicFramePr>
        <p:xfrm>
          <a:off x="5159456" y="3206105"/>
          <a:ext cx="4105320" cy="942975"/>
        </p:xfrm>
        <a:graphic>
          <a:graphicData uri="http://schemas.openxmlformats.org/drawingml/2006/table">
            <a:tbl>
              <a:tblPr/>
              <a:tblGrid>
                <a:gridCol w="1026330">
                  <a:extLst>
                    <a:ext uri="{9D8B030D-6E8A-4147-A177-3AD203B41FA5}">
                      <a16:colId xmlns:a16="http://schemas.microsoft.com/office/drawing/2014/main" val="2889243267"/>
                    </a:ext>
                  </a:extLst>
                </a:gridCol>
                <a:gridCol w="1026330">
                  <a:extLst>
                    <a:ext uri="{9D8B030D-6E8A-4147-A177-3AD203B41FA5}">
                      <a16:colId xmlns:a16="http://schemas.microsoft.com/office/drawing/2014/main" val="1322164653"/>
                    </a:ext>
                  </a:extLst>
                </a:gridCol>
                <a:gridCol w="1026330">
                  <a:extLst>
                    <a:ext uri="{9D8B030D-6E8A-4147-A177-3AD203B41FA5}">
                      <a16:colId xmlns:a16="http://schemas.microsoft.com/office/drawing/2014/main" val="1193934353"/>
                    </a:ext>
                  </a:extLst>
                </a:gridCol>
                <a:gridCol w="1026330">
                  <a:extLst>
                    <a:ext uri="{9D8B030D-6E8A-4147-A177-3AD203B41FA5}">
                      <a16:colId xmlns:a16="http://schemas.microsoft.com/office/drawing/2014/main" val="34858624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4557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5042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GSA-DT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957663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34C0D7-3B47-470B-A384-A362D2EF6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37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052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>
              <a:cs typeface="Times" pitchFamily="18" charset="0"/>
            </a:endParaRPr>
          </a:p>
          <a:p>
            <a:endParaRPr lang="ru-RU" sz="1800" dirty="0">
              <a:cs typeface="Times" pitchFamily="18" charset="0"/>
            </a:endParaRPr>
          </a:p>
          <a:p>
            <a:endParaRPr lang="ru-RU" sz="1800" dirty="0">
              <a:cs typeface="Times" pitchFamily="18" charset="0"/>
            </a:endParaRPr>
          </a:p>
          <a:p>
            <a:endParaRPr lang="ru-RU" sz="1800" dirty="0">
              <a:cs typeface="Times" pitchFamily="18" charset="0"/>
            </a:endParaRPr>
          </a:p>
          <a:p>
            <a:endParaRPr lang="ru-RU" sz="1800" dirty="0">
              <a:cs typeface="Times" pitchFamily="18" charset="0"/>
            </a:endParaRPr>
          </a:p>
          <a:p>
            <a:pPr marL="0" indent="0" algn="ctr">
              <a:buNone/>
            </a:pPr>
            <a:r>
              <a:rPr lang="ru-RU" sz="3600" b="1" dirty="0"/>
              <a:t>Аппроксимация целевой функции</a:t>
            </a:r>
            <a:endParaRPr lang="en-US" sz="3600" b="1" dirty="0">
              <a:cs typeface="Times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C2AEAECF-514E-4FE8-9EC5-EF38A5D49B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395017A6-C6EA-408D-B639-5AFE6DE87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D71897-1E89-4421-A175-4F2859771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38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86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200" dirty="0">
              <a:cs typeface="Times" pitchFamily="18" charset="0"/>
            </a:endParaRPr>
          </a:p>
          <a:p>
            <a:pPr lvl="1">
              <a:buNone/>
            </a:pPr>
            <a:r>
              <a:rPr lang="ru-RU" dirty="0">
                <a:cs typeface="Times" pitchFamily="18" charset="0"/>
              </a:rPr>
              <a:t> </a:t>
            </a:r>
            <a:endParaRPr lang="en-US" dirty="0">
              <a:cs typeface="Times" pitchFamily="18" charset="0"/>
            </a:endParaRPr>
          </a:p>
          <a:p>
            <a:pPr>
              <a:buNone/>
            </a:pPr>
            <a:endParaRPr lang="en-US" sz="2200" dirty="0">
              <a:cs typeface="Times" pitchFamily="18" charset="0"/>
            </a:endParaRPr>
          </a:p>
          <a:p>
            <a:pPr>
              <a:buNone/>
            </a:pPr>
            <a:endParaRPr lang="en-US" sz="2200" dirty="0">
              <a:cs typeface="Times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аппроксимаций целевой функции</a:t>
            </a:r>
            <a:endParaRPr lang="en-US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72008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2480" y="5661248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A312D1-5EA4-4DD9-8FF2-824AAA3E7C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AD989E-1D07-4F07-9FEB-5CA1549AB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Содержимое 2">
                <a:extLst>
                  <a:ext uri="{FF2B5EF4-FFF2-40B4-BE49-F238E27FC236}">
                    <a16:creationId xmlns:a16="http://schemas.microsoft.com/office/drawing/2014/main" id="{5DA1BDFA-131F-4C7B-80AD-1CDB6141990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0492" y="1052736"/>
                <a:ext cx="9171020" cy="4806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66700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542925" indent="-2762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809625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076325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1343025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tabLst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ru-RU" kern="0" dirty="0"/>
                  <a:t>Пусть имеющиеся ресурсы позволяют провести</a:t>
                </a:r>
                <a:r>
                  <a:rPr lang="ru-RU" i="1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b="0" i="0" kern="0" dirty="0" smtClean="0"/>
                      <m:t> </m:t>
                    </m:r>
                  </m:oMath>
                </a14:m>
                <a:r>
                  <a:rPr lang="en-US" kern="0" dirty="0"/>
                  <a:t> </a:t>
                </a:r>
                <a:r>
                  <a:rPr lang="ru-RU" kern="0" dirty="0"/>
                  <a:t>испытаний</a:t>
                </a:r>
                <a:r>
                  <a:rPr lang="en-US" kern="0" dirty="0"/>
                  <a:t>.</a:t>
                </a:r>
              </a:p>
              <a:p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kern="0" dirty="0"/>
                  <a:t> испытаний</a:t>
                </a:r>
                <a:r>
                  <a:rPr lang="en-US" kern="0" dirty="0"/>
                  <a:t>: </a:t>
                </a:r>
                <a:r>
                  <a:rPr lang="ru-RU" kern="0" dirty="0"/>
                  <a:t>глобальный поиск, множество испытаний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b="0" i="0" kern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kern="0" dirty="0"/>
              </a:p>
              <a:p>
                <a:r>
                  <a:rPr lang="ru-RU" kern="0" dirty="0"/>
                  <a:t>Следующие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kern="0" dirty="0"/>
                  <a:t> испытаний</a:t>
                </a:r>
                <a:r>
                  <a:rPr lang="en-US" kern="0" dirty="0"/>
                  <a:t>:</a:t>
                </a:r>
                <a:endParaRPr lang="ru-RU" kern="0" dirty="0"/>
              </a:p>
              <a:p>
                <a:pPr lvl="1"/>
                <a:r>
                  <a:rPr lang="ru-RU" kern="0" dirty="0"/>
                  <a:t>построить аппроксимацию целевой функции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acc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kern="0" dirty="0"/>
              </a:p>
              <a:p>
                <a:pPr lvl="1"/>
                <a:r>
                  <a:rPr lang="ru-RU" kern="0" dirty="0"/>
                  <a:t>найти минимум аппроксимации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ru-RU" kern="0" dirty="0"/>
              </a:p>
              <a:p>
                <a:pPr lvl="1"/>
                <a:r>
                  <a:rPr lang="ru-RU" kern="0" dirty="0"/>
                  <a:t>провести испытание в точке минимума</a:t>
                </a:r>
              </a:p>
              <a:p>
                <a:pPr lvl="1"/>
                <a:r>
                  <a:rPr lang="ru-RU" kern="0" dirty="0"/>
                  <a:t>добавить результаты испытания в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ker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ru-RU" kern="0" dirty="0"/>
              </a:p>
              <a:p>
                <a:pPr lvl="1"/>
                <a:r>
                  <a:rPr lang="ru-RU" kern="0" dirty="0"/>
                  <a:t>повторить до исчерпания вычислительного ресурса или достижения сходимости.</a:t>
                </a:r>
              </a:p>
              <a:p>
                <a:endParaRPr lang="en-US" kern="0" dirty="0"/>
              </a:p>
              <a:p>
                <a:endParaRPr lang="en-US" sz="2000" kern="0" dirty="0"/>
              </a:p>
              <a:p>
                <a:endParaRPr lang="en-US" sz="2200" kern="0" dirty="0">
                  <a:cs typeface="Times" pitchFamily="18" charset="0"/>
                </a:endParaRPr>
              </a:p>
              <a:p>
                <a:pPr lvl="1">
                  <a:buFontTx/>
                  <a:buNone/>
                </a:pPr>
                <a:r>
                  <a:rPr lang="ru-RU" kern="0" dirty="0">
                    <a:cs typeface="Times" pitchFamily="18" charset="0"/>
                  </a:rPr>
                  <a:t> </a:t>
                </a:r>
                <a:endParaRPr lang="en-US" kern="0" dirty="0"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8" name="Содержимое 2">
                <a:extLst>
                  <a:ext uri="{FF2B5EF4-FFF2-40B4-BE49-F238E27FC236}">
                    <a16:creationId xmlns:a16="http://schemas.microsoft.com/office/drawing/2014/main" id="{5DA1BDFA-131F-4C7B-80AD-1CDB61419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492" y="1052736"/>
                <a:ext cx="9171020" cy="4806628"/>
              </a:xfrm>
              <a:prstGeom prst="rect">
                <a:avLst/>
              </a:prstGeom>
              <a:blipFill>
                <a:blip r:embed="rId2"/>
                <a:stretch>
                  <a:fillRect l="-465" t="-10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933DE8-6C4E-4507-8F38-1DFEA7781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39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5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93525FB-7402-4A4A-B2C4-03A082FE83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t="4326"/>
          <a:stretch/>
        </p:blipFill>
        <p:spPr>
          <a:xfrm>
            <a:off x="5443341" y="1988840"/>
            <a:ext cx="3860741" cy="308972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1EFB7C7-7404-430B-ADD8-66DA3F3882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88" y="2136303"/>
            <a:ext cx="4663589" cy="27377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A9782-37A1-4ABF-A2C0-85586DDF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Постановка задачи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525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572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8096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одержимое 2"/>
          <p:cNvSpPr>
            <a:spLocks noGrp="1"/>
          </p:cNvSpPr>
          <p:nvPr>
            <p:ph idx="1"/>
          </p:nvPr>
        </p:nvSpPr>
        <p:spPr>
          <a:xfrm>
            <a:off x="238092" y="1071546"/>
            <a:ext cx="9501254" cy="5214974"/>
          </a:xfrm>
        </p:spPr>
        <p:txBody>
          <a:bodyPr/>
          <a:lstStyle/>
          <a:p>
            <a:pPr eaLnBrk="1" hangingPunct="1"/>
            <a:r>
              <a:rPr lang="ru-RU" altLang="ru-RU" dirty="0">
                <a:cs typeface="Arial" pitchFamily="34" charset="0"/>
                <a:sym typeface="Symbol"/>
              </a:rPr>
              <a:t>Найти точку глобального минимума</a:t>
            </a:r>
            <a:r>
              <a:rPr lang="en-US" altLang="ru-RU" dirty="0">
                <a:cs typeface="Arial" pitchFamily="34" charset="0"/>
                <a:sym typeface="Symbol"/>
              </a:rPr>
              <a:t> </a:t>
            </a:r>
            <a:r>
              <a:rPr lang="en-US" i="1" dirty="0">
                <a:cs typeface="Arial" pitchFamily="34" charset="0"/>
                <a:sym typeface="Symbol"/>
              </a:rPr>
              <a:t>y</a:t>
            </a:r>
            <a:r>
              <a:rPr lang="en-US" i="1" baseline="30000" dirty="0">
                <a:cs typeface="Arial" pitchFamily="34" charset="0"/>
                <a:sym typeface="Symbol"/>
              </a:rPr>
              <a:t>* </a:t>
            </a:r>
            <a:r>
              <a:rPr lang="ru-RU" altLang="ru-RU" dirty="0">
                <a:cs typeface="Arial" pitchFamily="34" charset="0"/>
                <a:sym typeface="Symbol"/>
              </a:rPr>
              <a:t>функции</a:t>
            </a:r>
            <a:r>
              <a:rPr lang="en-US" altLang="ru-RU" dirty="0">
                <a:cs typeface="Arial" pitchFamily="34" charset="0"/>
                <a:sym typeface="Symbol"/>
              </a:rPr>
              <a:t> </a:t>
            </a:r>
            <a:r>
              <a:rPr lang="en-US" i="1" dirty="0">
                <a:cs typeface="Arial" pitchFamily="34" charset="0"/>
                <a:sym typeface="Symbol"/>
              </a:rPr>
              <a:t></a:t>
            </a:r>
            <a:r>
              <a:rPr lang="en-US" dirty="0">
                <a:cs typeface="Arial" pitchFamily="34" charset="0"/>
                <a:sym typeface="Symbol"/>
              </a:rPr>
              <a:t>(</a:t>
            </a:r>
            <a:r>
              <a:rPr lang="en-US" i="1" dirty="0">
                <a:cs typeface="Arial" pitchFamily="34" charset="0"/>
                <a:sym typeface="Symbol"/>
              </a:rPr>
              <a:t>y</a:t>
            </a:r>
            <a:r>
              <a:rPr lang="en-US" dirty="0">
                <a:cs typeface="Arial" pitchFamily="34" charset="0"/>
                <a:sym typeface="Symbol"/>
              </a:rPr>
              <a:t>)</a:t>
            </a:r>
            <a:endParaRPr lang="en-US" altLang="ru-RU" dirty="0">
              <a:cs typeface="Arial" pitchFamily="34" charset="0"/>
              <a:sym typeface="Symbol"/>
            </a:endParaRPr>
          </a:p>
          <a:p>
            <a:pPr algn="ctr" eaLnBrk="1" hangingPunct="1">
              <a:buNone/>
            </a:pPr>
            <a:r>
              <a:rPr lang="en-US" i="1" dirty="0">
                <a:cs typeface="Arial" pitchFamily="34" charset="0"/>
                <a:sym typeface="Symbol"/>
              </a:rPr>
              <a:t></a:t>
            </a:r>
            <a:r>
              <a:rPr lang="en-US" dirty="0">
                <a:cs typeface="Arial" pitchFamily="34" charset="0"/>
                <a:sym typeface="Symbol"/>
              </a:rPr>
              <a:t>(</a:t>
            </a:r>
            <a:r>
              <a:rPr lang="en-US" i="1" dirty="0">
                <a:cs typeface="Arial" pitchFamily="34" charset="0"/>
                <a:sym typeface="Symbol"/>
              </a:rPr>
              <a:t>y</a:t>
            </a:r>
            <a:r>
              <a:rPr lang="en-US" i="1" baseline="30000" dirty="0">
                <a:cs typeface="Arial" pitchFamily="34" charset="0"/>
                <a:sym typeface="Symbol"/>
              </a:rPr>
              <a:t>*</a:t>
            </a:r>
            <a:r>
              <a:rPr lang="en-US" dirty="0">
                <a:cs typeface="Arial" pitchFamily="34" charset="0"/>
                <a:sym typeface="Symbol"/>
              </a:rPr>
              <a:t>)</a:t>
            </a:r>
            <a:r>
              <a:rPr lang="en-US" i="1" dirty="0">
                <a:cs typeface="Arial" pitchFamily="34" charset="0"/>
                <a:sym typeface="Symbol"/>
              </a:rPr>
              <a:t> </a:t>
            </a:r>
            <a:r>
              <a:rPr lang="en-US" dirty="0">
                <a:cs typeface="Arial" pitchFamily="34" charset="0"/>
                <a:sym typeface="Symbol"/>
              </a:rPr>
              <a:t> min {</a:t>
            </a:r>
            <a:r>
              <a:rPr lang="en-US" i="1" dirty="0">
                <a:cs typeface="Arial" pitchFamily="34" charset="0"/>
                <a:sym typeface="Symbol"/>
              </a:rPr>
              <a:t></a:t>
            </a:r>
            <a:r>
              <a:rPr lang="en-US" dirty="0">
                <a:cs typeface="Arial" pitchFamily="34" charset="0"/>
                <a:sym typeface="Symbol"/>
              </a:rPr>
              <a:t>(</a:t>
            </a:r>
            <a:r>
              <a:rPr lang="en-US" i="1" dirty="0">
                <a:cs typeface="Arial" pitchFamily="34" charset="0"/>
                <a:sym typeface="Symbol"/>
              </a:rPr>
              <a:t>y</a:t>
            </a:r>
            <a:r>
              <a:rPr lang="en-US" dirty="0">
                <a:cs typeface="Arial" pitchFamily="34" charset="0"/>
                <a:sym typeface="Symbol"/>
              </a:rPr>
              <a:t>): </a:t>
            </a:r>
            <a:r>
              <a:rPr lang="en-US" i="1" dirty="0" err="1">
                <a:cs typeface="Arial" pitchFamily="34" charset="0"/>
              </a:rPr>
              <a:t>y</a:t>
            </a:r>
            <a:r>
              <a:rPr lang="en-US" dirty="0" err="1">
                <a:cs typeface="Arial" pitchFamily="34" charset="0"/>
                <a:sym typeface="Symbol"/>
              </a:rPr>
              <a:t></a:t>
            </a:r>
            <a:r>
              <a:rPr lang="en-US" i="1" dirty="0" err="1">
                <a:cs typeface="Arial" pitchFamily="34" charset="0"/>
                <a:sym typeface="Symbol"/>
              </a:rPr>
              <a:t>D</a:t>
            </a:r>
            <a:r>
              <a:rPr lang="en-US" i="1" dirty="0">
                <a:cs typeface="Arial" pitchFamily="34" charset="0"/>
                <a:sym typeface="Symbol"/>
              </a:rPr>
              <a:t> </a:t>
            </a:r>
            <a:r>
              <a:rPr lang="en-US" dirty="0">
                <a:cs typeface="Arial" pitchFamily="34" charset="0"/>
                <a:sym typeface="Symbol"/>
              </a:rPr>
              <a:t>},</a:t>
            </a:r>
            <a:r>
              <a:rPr lang="ru-RU" dirty="0">
                <a:cs typeface="Arial" pitchFamily="34" charset="0"/>
                <a:sym typeface="Symbol"/>
              </a:rPr>
              <a:t> </a:t>
            </a:r>
            <a:r>
              <a:rPr lang="en-US" i="1" dirty="0"/>
              <a:t>D</a:t>
            </a:r>
            <a:r>
              <a:rPr lang="en-US" dirty="0"/>
              <a:t> ={</a:t>
            </a:r>
            <a:r>
              <a:rPr lang="en-US" i="1" dirty="0" err="1"/>
              <a:t>y</a:t>
            </a:r>
            <a:r>
              <a:rPr lang="en-US" dirty="0" err="1">
                <a:sym typeface="Symbol"/>
              </a:rPr>
              <a:t></a:t>
            </a:r>
            <a:r>
              <a:rPr lang="en-US" i="1" dirty="0" err="1">
                <a:sym typeface="Symbol"/>
              </a:rPr>
              <a:t>R</a:t>
            </a:r>
            <a:r>
              <a:rPr lang="en-US" i="1" baseline="30000" dirty="0" err="1">
                <a:sym typeface="Symbol"/>
              </a:rPr>
              <a:t>N</a:t>
            </a:r>
            <a:r>
              <a:rPr lang="en-US" i="1" baseline="30000" dirty="0">
                <a:sym typeface="Symbol"/>
              </a:rPr>
              <a:t> </a:t>
            </a:r>
            <a:r>
              <a:rPr lang="en-US" dirty="0">
                <a:sym typeface="Symbol"/>
              </a:rPr>
              <a:t>: </a:t>
            </a:r>
            <a:r>
              <a:rPr lang="en-US" i="1" dirty="0" err="1">
                <a:sym typeface="Symbol"/>
              </a:rPr>
              <a:t>a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dirty="0" err="1">
                <a:sym typeface="Symbol"/>
              </a:rPr>
              <a:t></a:t>
            </a:r>
            <a:r>
              <a:rPr lang="en-US" i="1" dirty="0" err="1">
                <a:sym typeface="Symbol"/>
              </a:rPr>
              <a:t>y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dirty="0" err="1">
                <a:sym typeface="Symbol"/>
              </a:rPr>
              <a:t></a:t>
            </a:r>
            <a:r>
              <a:rPr lang="en-US" i="1" dirty="0" err="1">
                <a:sym typeface="Symbol"/>
              </a:rPr>
              <a:t>b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dirty="0"/>
              <a:t>, 1</a:t>
            </a:r>
            <a:r>
              <a:rPr lang="en-US" dirty="0">
                <a:sym typeface="Symbol"/>
              </a:rPr>
              <a:t></a:t>
            </a:r>
            <a:r>
              <a:rPr lang="en-US" i="1" dirty="0">
                <a:sym typeface="Symbol"/>
              </a:rPr>
              <a:t>i</a:t>
            </a:r>
            <a:r>
              <a:rPr lang="en-US" dirty="0">
                <a:sym typeface="Symbol"/>
              </a:rPr>
              <a:t></a:t>
            </a:r>
            <a:r>
              <a:rPr lang="en-US" i="1" dirty="0">
                <a:sym typeface="Symbol"/>
              </a:rPr>
              <a:t>n</a:t>
            </a:r>
            <a:r>
              <a:rPr lang="en-US" dirty="0"/>
              <a:t>}.</a:t>
            </a:r>
            <a:endParaRPr lang="en-US" dirty="0">
              <a:cs typeface="Arial" pitchFamily="34" charset="0"/>
              <a:sym typeface="Symbol"/>
            </a:endParaRPr>
          </a:p>
          <a:p>
            <a:pPr marL="342900" indent="-342900">
              <a:buNone/>
            </a:pPr>
            <a:r>
              <a:rPr lang="en-US" dirty="0"/>
              <a:t> </a:t>
            </a:r>
            <a:endParaRPr lang="en-US" sz="2200" dirty="0">
              <a:sym typeface="Symbol" pitchFamily="18" charset="2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241032" y="5301208"/>
            <a:ext cx="3528392" cy="864096"/>
            <a:chOff x="4572000" y="2636912"/>
            <a:chExt cx="3528392" cy="86409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5796136" y="2636912"/>
              <a:ext cx="1080120" cy="86409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1" name="Прямая со стрелкой 30"/>
            <p:cNvCxnSpPr>
              <a:endCxn id="30" idx="1"/>
            </p:cNvCxnSpPr>
            <p:nvPr/>
          </p:nvCxnSpPr>
          <p:spPr>
            <a:xfrm>
              <a:off x="4572000" y="3068960"/>
              <a:ext cx="122413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stCxn id="30" idx="3"/>
            </p:cNvCxnSpPr>
            <p:nvPr/>
          </p:nvCxnSpPr>
          <p:spPr>
            <a:xfrm>
              <a:off x="6876256" y="3068960"/>
              <a:ext cx="122413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716016" y="2780928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input, </a:t>
              </a:r>
              <a:r>
                <a:rPr lang="en-US" sz="1600" i="1" dirty="0"/>
                <a:t>y</a:t>
              </a:r>
              <a:endParaRPr lang="ru-RU" sz="1600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76256" y="2780928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output, </a:t>
              </a:r>
              <a:r>
                <a:rPr lang="en-US" sz="1600" i="1" dirty="0">
                  <a:sym typeface="Symbol"/>
                </a:rPr>
                <a:t></a:t>
              </a:r>
              <a:r>
                <a:rPr lang="en-US" sz="1600" dirty="0">
                  <a:sym typeface="Symbol"/>
                </a:rPr>
                <a:t>(</a:t>
              </a:r>
              <a:r>
                <a:rPr lang="en-US" sz="1600" i="1" dirty="0"/>
                <a:t>y</a:t>
              </a:r>
              <a:r>
                <a:rPr lang="en-US" sz="1600" dirty="0"/>
                <a:t>)</a:t>
              </a:r>
              <a:endParaRPr lang="ru-RU" sz="16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352600" y="5301208"/>
            <a:ext cx="3528392" cy="864096"/>
            <a:chOff x="683568" y="4725144"/>
            <a:chExt cx="3528392" cy="86409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691680" y="4725144"/>
              <a:ext cx="1296144" cy="864096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72000" rtlCol="0" anchor="t" anchorCtr="0"/>
            <a:lstStyle/>
            <a:p>
              <a:pPr algn="ctr"/>
              <a:r>
                <a:rPr lang="en-US" sz="26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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(</a:t>
              </a:r>
              <a:r>
                <a:rPr lang="en-US" sz="26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)=...</a:t>
              </a:r>
              <a:endPara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 стрелкой 35"/>
            <p:cNvCxnSpPr>
              <a:endCxn id="35" idx="1"/>
            </p:cNvCxnSpPr>
            <p:nvPr/>
          </p:nvCxnSpPr>
          <p:spPr>
            <a:xfrm>
              <a:off x="683568" y="5157192"/>
              <a:ext cx="100811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>
              <a:stCxn id="35" idx="3"/>
            </p:cNvCxnSpPr>
            <p:nvPr/>
          </p:nvCxnSpPr>
          <p:spPr>
            <a:xfrm>
              <a:off x="2987824" y="5157192"/>
              <a:ext cx="122413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827584" y="486916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input, </a:t>
              </a:r>
              <a:r>
                <a:rPr lang="en-US" sz="1600" i="1" dirty="0"/>
                <a:t>y</a:t>
              </a:r>
              <a:endParaRPr lang="ru-RU" sz="1600" i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87824" y="4869160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output, </a:t>
              </a:r>
              <a:r>
                <a:rPr lang="en-US" sz="1600" i="1" dirty="0">
                  <a:sym typeface="Symbol"/>
                </a:rPr>
                <a:t></a:t>
              </a:r>
              <a:r>
                <a:rPr lang="en-US" sz="1600" dirty="0">
                  <a:sym typeface="Symbol"/>
                </a:rPr>
                <a:t>(</a:t>
              </a:r>
              <a:r>
                <a:rPr lang="en-US" sz="1600" i="1" dirty="0"/>
                <a:t>y</a:t>
              </a:r>
              <a:r>
                <a:rPr lang="en-US" sz="1600" dirty="0"/>
                <a:t>)</a:t>
              </a:r>
              <a:endParaRPr lang="ru-RU" sz="1600" dirty="0"/>
            </a:p>
          </p:txBody>
        </p:sp>
      </p:grpSp>
      <p:sp>
        <p:nvSpPr>
          <p:cNvPr id="40" name="Умножение 39"/>
          <p:cNvSpPr/>
          <p:nvPr/>
        </p:nvSpPr>
        <p:spPr>
          <a:xfrm>
            <a:off x="1136576" y="4581128"/>
            <a:ext cx="3600400" cy="2232248"/>
          </a:xfrm>
          <a:prstGeom prst="mathMultiply">
            <a:avLst>
              <a:gd name="adj1" fmla="val 6714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600CFED5-578B-4EB4-8A1F-9BDF954ECE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E8E9AAD5-8EDE-4830-BF35-E2265A7F0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2A958E-4A4F-4C97-B1AB-7B929AA96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7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200" dirty="0">
              <a:cs typeface="Times" pitchFamily="18" charset="0"/>
            </a:endParaRPr>
          </a:p>
          <a:p>
            <a:pPr lvl="1">
              <a:buNone/>
            </a:pPr>
            <a:r>
              <a:rPr lang="ru-RU" dirty="0">
                <a:cs typeface="Times" pitchFamily="18" charset="0"/>
              </a:rPr>
              <a:t> </a:t>
            </a:r>
            <a:endParaRPr lang="en-US" dirty="0">
              <a:cs typeface="Times" pitchFamily="18" charset="0"/>
            </a:endParaRPr>
          </a:p>
          <a:p>
            <a:pPr>
              <a:buNone/>
            </a:pPr>
            <a:endParaRPr lang="en-US" sz="2200" dirty="0">
              <a:cs typeface="Times" pitchFamily="18" charset="0"/>
            </a:endParaRPr>
          </a:p>
          <a:p>
            <a:pPr>
              <a:buNone/>
            </a:pPr>
            <a:endParaRPr lang="en-US" sz="2200" dirty="0">
              <a:cs typeface="Times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аппроксимации целевой функции</a:t>
            </a:r>
            <a:endParaRPr lang="en-US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72008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2480" y="5661248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A312D1-5EA4-4DD9-8FF2-824AAA3E7C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AD989E-1D07-4F07-9FEB-5CA1549AB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Содержимое 2">
                <a:extLst>
                  <a:ext uri="{FF2B5EF4-FFF2-40B4-BE49-F238E27FC236}">
                    <a16:creationId xmlns:a16="http://schemas.microsoft.com/office/drawing/2014/main" id="{5DA1BDFA-131F-4C7B-80AD-1CDB6141990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0492" y="1052736"/>
                <a:ext cx="9171020" cy="4806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66700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542925" indent="-2762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809625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076325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1343025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tabLst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ru-RU" kern="0" dirty="0"/>
                  <a:t>Проведено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b="0" i="0" kern="0" dirty="0" smtClean="0">
                        <a:latin typeface="Cambria Math" panose="02040503050406030204" pitchFamily="18" charset="0"/>
                      </a:rPr>
                      <m:t>=70</m:t>
                    </m:r>
                    <m:r>
                      <m:rPr>
                        <m:nor/>
                      </m:rPr>
                      <a:rPr lang="en-US" b="0" i="0" kern="0" dirty="0" smtClean="0"/>
                      <m:t> </m:t>
                    </m:r>
                  </m:oMath>
                </a14:m>
                <a:r>
                  <a:rPr lang="ru-RU" kern="0" dirty="0"/>
                  <a:t>испытаний</a:t>
                </a:r>
                <a:endParaRPr lang="en-US" kern="0" dirty="0"/>
              </a:p>
              <a:p>
                <a:pPr marL="0" indent="0">
                  <a:buNone/>
                </a:pPr>
                <a:endParaRPr lang="en-US" kern="0" dirty="0"/>
              </a:p>
              <a:p>
                <a:pPr marL="0" indent="0">
                  <a:buNone/>
                </a:pPr>
                <a:r>
                  <a:rPr lang="ru-RU" kern="0" dirty="0"/>
                  <a:t>             </a:t>
                </a:r>
                <a:r>
                  <a:rPr lang="en-US" sz="2200" kern="0" dirty="0"/>
                  <a:t>SVR </a:t>
                </a:r>
                <a:r>
                  <a:rPr lang="ru-RU" sz="2200" kern="0" dirty="0"/>
                  <a:t>аппроксимация	</a:t>
                </a:r>
                <a:r>
                  <a:rPr lang="en-US" sz="2200" kern="0" dirty="0"/>
                  <a:t>   	        NN </a:t>
                </a:r>
                <a:r>
                  <a:rPr lang="ru-RU" sz="2200" kern="0" dirty="0"/>
                  <a:t>аппроксимация </a:t>
                </a:r>
                <a:r>
                  <a:rPr lang="ru-RU" kern="0" dirty="0"/>
                  <a:t>		</a:t>
                </a:r>
                <a:endParaRPr lang="en-US" kern="0" dirty="0"/>
              </a:p>
              <a:p>
                <a:pPr marL="0" indent="0">
                  <a:buNone/>
                </a:pPr>
                <a:endParaRPr lang="en-US" kern="0" dirty="0"/>
              </a:p>
              <a:p>
                <a:endParaRPr lang="en-US" sz="2000" kern="0" dirty="0"/>
              </a:p>
              <a:p>
                <a:endParaRPr lang="en-US" sz="2200" kern="0" dirty="0">
                  <a:cs typeface="Times" pitchFamily="18" charset="0"/>
                </a:endParaRPr>
              </a:p>
              <a:p>
                <a:pPr lvl="1">
                  <a:buFontTx/>
                  <a:buNone/>
                </a:pPr>
                <a:r>
                  <a:rPr lang="ru-RU" kern="0" dirty="0">
                    <a:cs typeface="Times" pitchFamily="18" charset="0"/>
                  </a:rPr>
                  <a:t> </a:t>
                </a:r>
                <a:endParaRPr lang="en-US" kern="0" dirty="0"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8" name="Содержимое 2">
                <a:extLst>
                  <a:ext uri="{FF2B5EF4-FFF2-40B4-BE49-F238E27FC236}">
                    <a16:creationId xmlns:a16="http://schemas.microsoft.com/office/drawing/2014/main" id="{5DA1BDFA-131F-4C7B-80AD-1CDB61419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492" y="1052736"/>
                <a:ext cx="9171020" cy="4806628"/>
              </a:xfrm>
              <a:prstGeom prst="rect">
                <a:avLst/>
              </a:prstGeom>
              <a:blipFill>
                <a:blip r:embed="rId2"/>
                <a:stretch>
                  <a:fillRect l="-465" t="-10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308E7A-60CD-47F2-A0F8-E425FFF49B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7" t="24309" r="14563" b="16055"/>
          <a:stretch/>
        </p:blipFill>
        <p:spPr>
          <a:xfrm>
            <a:off x="417335" y="2441187"/>
            <a:ext cx="4753392" cy="38444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5BFDA6-57D8-40B9-B2C4-0C974DE121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t="18458" r="10625" b="12088"/>
          <a:stretch/>
        </p:blipFill>
        <p:spPr>
          <a:xfrm>
            <a:off x="5072925" y="2441187"/>
            <a:ext cx="4356769" cy="3970720"/>
          </a:xfrm>
          <a:prstGeom prst="rect">
            <a:avLst/>
          </a:prstGeom>
        </p:spPr>
      </p:pic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835D01E-5385-4FB0-8F5D-D156024BF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40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293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DC66D-24CA-40C6-AB4E-B94BC4E9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Подбор параметров модели склонового потока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A6D37EE-DA26-40CF-8FE0-9BAEC5FA77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ru-RU" sz="2000" i="1" dirty="0"/>
                  <a:t>Совместная работа с научной группой ИСП РАН</a:t>
                </a:r>
              </a:p>
              <a:p>
                <a:pPr marL="0" indent="0" algn="ctr">
                  <a:buNone/>
                </a:pPr>
                <a:endParaRPr lang="ru-RU" sz="2000" i="1" dirty="0"/>
              </a:p>
              <a:p>
                <a:pPr marL="0" indent="0" algn="ctr">
                  <a:buNone/>
                </a:pPr>
                <a:endParaRPr lang="ru-RU" sz="2000" i="1" dirty="0"/>
              </a:p>
              <a:p>
                <a:pPr marL="0" indent="0" algn="ctr">
                  <a:buNone/>
                </a:pPr>
                <a:endParaRPr lang="ru-RU" sz="2000" i="1" dirty="0"/>
              </a:p>
              <a:p>
                <a:pPr marL="0" indent="0" algn="ctr">
                  <a:buNone/>
                </a:pPr>
                <a:endParaRPr lang="ru-RU" sz="2000" i="1" dirty="0"/>
              </a:p>
              <a:p>
                <a:pPr marL="0" indent="0" algn="ctr">
                  <a:buNone/>
                </a:pPr>
                <a:endParaRPr lang="ru-RU" sz="2000" i="1" dirty="0"/>
              </a:p>
              <a:p>
                <a:pPr marL="0" indent="0" algn="ctr">
                  <a:buNone/>
                </a:pPr>
                <a:endParaRPr lang="ru-RU" sz="2000" i="1" dirty="0"/>
              </a:p>
              <a:p>
                <a:pPr marL="0" indent="0" algn="ctr">
                  <a:buNone/>
                </a:pPr>
                <a:endParaRPr lang="ru-RU" sz="2000" i="1" dirty="0"/>
              </a:p>
              <a:p>
                <a:pPr marL="0" indent="0" algn="ctr">
                  <a:buNone/>
                </a:pPr>
                <a:endParaRPr lang="ru-RU" sz="2000" i="1" dirty="0"/>
              </a:p>
              <a:p>
                <a:pPr marL="0" indent="0">
                  <a:buNone/>
                </a:pPr>
                <a:r>
                  <a:rPr lang="ru-RU" sz="2000" dirty="0"/>
                  <a:t>Модель зависит от 12 параметров</a:t>
                </a:r>
                <a:r>
                  <a:rPr lang="en-US" sz="2000" dirty="0"/>
                  <a:t>;</a:t>
                </a:r>
                <a:r>
                  <a:rPr lang="ru-RU" sz="2000" dirty="0"/>
                  <a:t> выбрано 2 наиболее важных </a:t>
                </a:r>
                <a:r>
                  <a:rPr lang="ru-RU" sz="2000" dirty="0">
                    <a:sym typeface="Symbol" panose="05050102010706020507" pitchFamily="18" charset="2"/>
                  </a:rPr>
                  <a:t>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ru-RU" sz="2000" dirty="0"/>
                  <a:t>Минимизировалась среднеквадратичная ошибка отклонения профиля скорости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A6D37EE-DA26-40CF-8FE0-9BAEC5FA7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1" t="-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3DEB8C09-84BD-42A6-8C63-54DEFDACA7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7D4360-5029-44FC-92C1-79518FB77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891F12-28D7-4FEE-B834-9827485FA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284" y="1556792"/>
            <a:ext cx="4575624" cy="26192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C3DB89-A029-4A2B-896A-5D424A08B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67" y="1721346"/>
            <a:ext cx="4362450" cy="25717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1BB1D7-6C51-4349-80F2-33C4C3DB7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622" y="5157191"/>
            <a:ext cx="3763586" cy="1148805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E9BB9-034A-4858-8AEB-F2569CCAD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41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636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DC66D-24CA-40C6-AB4E-B94BC4E9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Подбор параметров модели склонового потока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6D37EE-DA26-40CF-8FE0-9BAEC5FA7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Аппроксимация целевой функции с использованием нейросети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B8C09-84BD-42A6-8C63-54DEFDACA7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7D4360-5029-44FC-92C1-79518FB77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486A76-15E0-4021-91E9-99D4FAD7C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5" y="1628800"/>
            <a:ext cx="4176464" cy="3830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113FE7F7-0A68-495A-8F1F-22D542FEB36D}"/>
                  </a:ext>
                </a:extLst>
              </p:cNvPr>
              <p:cNvSpPr/>
              <p:nvPr/>
            </p:nvSpPr>
            <p:spPr>
              <a:xfrm>
                <a:off x="4808984" y="1412776"/>
                <a:ext cx="4953000" cy="42473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/>
                  <a:t>Библиотека </a:t>
                </a:r>
                <a:r>
                  <a:rPr lang="en-US" dirty="0" err="1"/>
                  <a:t>scikit</a:t>
                </a:r>
                <a:r>
                  <a:rPr lang="en-US" dirty="0"/>
                  <a:t>-learn, Python 3.9</a:t>
                </a:r>
              </a:p>
              <a:p>
                <a:endParaRPr lang="en-US" dirty="0"/>
              </a:p>
              <a:p>
                <a:r>
                  <a:rPr lang="ru-RU" dirty="0" err="1"/>
                  <a:t>model</a:t>
                </a:r>
                <a:r>
                  <a:rPr lang="ru-RU" dirty="0"/>
                  <a:t> = </a:t>
                </a:r>
                <a:r>
                  <a:rPr lang="ru-RU" dirty="0" err="1"/>
                  <a:t>MLPRegressor</a:t>
                </a:r>
                <a:r>
                  <a:rPr lang="ru-RU" dirty="0"/>
                  <a:t>(</a:t>
                </a:r>
                <a:r>
                  <a:rPr lang="ru-RU" dirty="0" err="1"/>
                  <a:t>activation</a:t>
                </a:r>
                <a:r>
                  <a:rPr lang="ru-RU" dirty="0"/>
                  <a:t>='</a:t>
                </a:r>
                <a:r>
                  <a:rPr lang="ru-RU" dirty="0" err="1"/>
                  <a:t>logistic</a:t>
                </a:r>
                <a:r>
                  <a:rPr lang="ru-RU" dirty="0"/>
                  <a:t>',</a:t>
                </a:r>
              </a:p>
              <a:p>
                <a:r>
                  <a:rPr lang="ru-RU" dirty="0"/>
                  <a:t>	</a:t>
                </a:r>
                <a:r>
                  <a:rPr lang="ru-RU" dirty="0" err="1"/>
                  <a:t>solver</a:t>
                </a:r>
                <a:r>
                  <a:rPr lang="ru-RU" dirty="0"/>
                  <a:t>='</a:t>
                </a:r>
                <a:r>
                  <a:rPr lang="ru-RU" dirty="0" err="1"/>
                  <a:t>lbfgs</a:t>
                </a:r>
                <a:r>
                  <a:rPr lang="ru-RU" dirty="0"/>
                  <a:t>’,</a:t>
                </a:r>
                <a:r>
                  <a:rPr lang="en-US" dirty="0"/>
                  <a:t> </a:t>
                </a:r>
                <a:r>
                  <a:rPr lang="ru-RU" dirty="0" err="1"/>
                  <a:t>alpha</a:t>
                </a:r>
                <a:r>
                  <a:rPr lang="ru-RU" dirty="0"/>
                  <a:t>= 10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baseline="30000" dirty="0">
                    <a:sym typeface="Symbol" panose="05050102010706020507" pitchFamily="18" charset="2"/>
                  </a:rPr>
                  <a:t>3</a:t>
                </a:r>
                <a:r>
                  <a:rPr lang="ru-RU" dirty="0"/>
                  <a:t>,</a:t>
                </a:r>
              </a:p>
              <a:p>
                <a:r>
                  <a:rPr lang="ru-RU" dirty="0"/>
                  <a:t>	</a:t>
                </a:r>
                <a:r>
                  <a:rPr lang="ru-RU" dirty="0" err="1"/>
                  <a:t>hidden_layer_sizes</a:t>
                </a:r>
                <a:r>
                  <a:rPr lang="ru-RU" dirty="0"/>
                  <a:t>=(20),</a:t>
                </a:r>
              </a:p>
              <a:p>
                <a:r>
                  <a:rPr lang="ru-RU" dirty="0"/>
                  <a:t>	</a:t>
                </a:r>
                <a:r>
                  <a:rPr lang="ru-RU" dirty="0" err="1"/>
                  <a:t>max_iter</a:t>
                </a:r>
                <a:r>
                  <a:rPr lang="ru-RU" dirty="0"/>
                  <a:t>=5000,</a:t>
                </a:r>
                <a:r>
                  <a:rPr lang="en-US" dirty="0"/>
                  <a:t> </a:t>
                </a:r>
                <a:r>
                  <a:rPr lang="ru-RU" dirty="0" err="1"/>
                  <a:t>tol</a:t>
                </a:r>
                <a:r>
                  <a:rPr lang="ru-RU" dirty="0"/>
                  <a:t>=10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ru-RU" baseline="30000" dirty="0"/>
                  <a:t>6</a:t>
                </a:r>
                <a:r>
                  <a:rPr lang="ru-RU" dirty="0"/>
                  <a:t>,</a:t>
                </a:r>
              </a:p>
              <a:p>
                <a:r>
                  <a:rPr lang="ru-RU" dirty="0"/>
                  <a:t>	</a:t>
                </a:r>
                <a:r>
                  <a:rPr lang="ru-RU" dirty="0" err="1"/>
                  <a:t>random_state</a:t>
                </a:r>
                <a:r>
                  <a:rPr lang="ru-RU" dirty="0"/>
                  <a:t>=10)</a:t>
                </a:r>
                <a:endParaRPr lang="en-US" dirty="0"/>
              </a:p>
              <a:p>
                <a:endParaRPr lang="en-US" dirty="0"/>
              </a:p>
              <a:p>
                <a:r>
                  <a:rPr lang="ru-RU" dirty="0"/>
                  <a:t>Вычисление 1 значения функции – 15 минут</a:t>
                </a:r>
              </a:p>
              <a:p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=30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число итераций АГП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ru-RU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=30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– </a:t>
                </a:r>
                <a:r>
                  <a:rPr lang="ru-RU" dirty="0"/>
                  <a:t>число итераций с использованием аппроксимации</a:t>
                </a:r>
              </a:p>
              <a:p>
                <a:r>
                  <a:rPr lang="ru-RU" dirty="0"/>
                  <a:t>Решение найдено с точностью 10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baseline="30000" dirty="0">
                    <a:sym typeface="Symbol" panose="05050102010706020507" pitchFamily="18" charset="2"/>
                  </a:rPr>
                  <a:t>3</a:t>
                </a:r>
                <a:r>
                  <a:rPr lang="ru-RU" dirty="0"/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113FE7F7-0A68-495A-8F1F-22D542FEB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984" y="1412776"/>
                <a:ext cx="4953000" cy="4247317"/>
              </a:xfrm>
              <a:prstGeom prst="rect">
                <a:avLst/>
              </a:prstGeom>
              <a:blipFill>
                <a:blip r:embed="rId3"/>
                <a:stretch>
                  <a:fillRect l="-1108" t="-8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8D82AF-8A44-4B70-B3F2-42A5F90E5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42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559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>
              <a:cs typeface="Times" pitchFamily="18" charset="0"/>
            </a:endParaRPr>
          </a:p>
          <a:p>
            <a:endParaRPr lang="ru-RU" sz="1800" dirty="0">
              <a:cs typeface="Times" pitchFamily="18" charset="0"/>
            </a:endParaRPr>
          </a:p>
          <a:p>
            <a:endParaRPr lang="ru-RU" sz="1800" dirty="0">
              <a:cs typeface="Times" pitchFamily="18" charset="0"/>
            </a:endParaRPr>
          </a:p>
          <a:p>
            <a:endParaRPr lang="ru-RU" sz="1800" dirty="0">
              <a:cs typeface="Times" pitchFamily="18" charset="0"/>
            </a:endParaRPr>
          </a:p>
          <a:p>
            <a:endParaRPr lang="ru-RU" sz="1800" dirty="0">
              <a:cs typeface="Times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cs typeface="Times" pitchFamily="18" charset="0"/>
              </a:rPr>
              <a:t>Дальнейшие исследования в рамках КНП</a:t>
            </a:r>
            <a:endParaRPr lang="en-US" sz="3600" b="1" dirty="0">
              <a:cs typeface="Times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C2AEAECF-514E-4FE8-9EC5-EF38A5D49B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395017A6-C6EA-408D-B639-5AFE6DE87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FF73AF-EF08-4D64-A9C2-46B283699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43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876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200" dirty="0">
              <a:cs typeface="Times" pitchFamily="18" charset="0"/>
            </a:endParaRPr>
          </a:p>
          <a:p>
            <a:pPr lvl="1">
              <a:buNone/>
            </a:pPr>
            <a:r>
              <a:rPr lang="ru-RU" dirty="0">
                <a:cs typeface="Times" pitchFamily="18" charset="0"/>
              </a:rPr>
              <a:t> </a:t>
            </a:r>
            <a:endParaRPr lang="en-US" dirty="0">
              <a:cs typeface="Times" pitchFamily="18" charset="0"/>
            </a:endParaRPr>
          </a:p>
          <a:p>
            <a:pPr>
              <a:buNone/>
            </a:pPr>
            <a:endParaRPr lang="en-US" sz="2200" dirty="0">
              <a:cs typeface="Times" pitchFamily="18" charset="0"/>
            </a:endParaRPr>
          </a:p>
          <a:p>
            <a:pPr>
              <a:buNone/>
            </a:pPr>
            <a:endParaRPr lang="en-US" sz="2200" dirty="0">
              <a:cs typeface="Times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дальнейших исследований</a:t>
            </a:r>
            <a:endParaRPr lang="en-US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72008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2480" y="5661248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A312D1-5EA4-4DD9-8FF2-824AAA3E7C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AD989E-1D07-4F07-9FEB-5CA1549AB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18" name="Содержимое 2">
            <a:extLst>
              <a:ext uri="{FF2B5EF4-FFF2-40B4-BE49-F238E27FC236}">
                <a16:creationId xmlns:a16="http://schemas.microsoft.com/office/drawing/2014/main" id="{5DA1BDFA-131F-4C7B-80AD-1CDB61419904}"/>
              </a:ext>
            </a:extLst>
          </p:cNvPr>
          <p:cNvSpPr txBox="1">
            <a:spLocks/>
          </p:cNvSpPr>
          <p:nvPr/>
        </p:nvSpPr>
        <p:spPr bwMode="auto">
          <a:xfrm>
            <a:off x="390492" y="1052736"/>
            <a:ext cx="9171020" cy="480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Метод </a:t>
            </a:r>
            <a:r>
              <a:rPr lang="en-US" b="1" i="1" dirty="0"/>
              <a:t>k</a:t>
            </a:r>
            <a:r>
              <a:rPr lang="en-US" b="1" dirty="0"/>
              <a:t>-</a:t>
            </a:r>
            <a:r>
              <a:rPr lang="ru-RU" b="1" dirty="0"/>
              <a:t>ближайших соседей</a:t>
            </a:r>
          </a:p>
          <a:p>
            <a:pPr marL="0" indent="0">
              <a:buNone/>
            </a:pPr>
            <a:r>
              <a:rPr lang="ru-RU" sz="2200" kern="0" dirty="0"/>
              <a:t>Использование кривых, заполняющих пространство</a:t>
            </a:r>
          </a:p>
          <a:p>
            <a:pPr lvl="2"/>
            <a:r>
              <a:rPr lang="ru-RU" sz="1800" kern="0" dirty="0"/>
              <a:t>Не требуется использования сложных структур хранения (</a:t>
            </a:r>
            <a:r>
              <a:rPr lang="en-US" sz="1800" kern="0" dirty="0"/>
              <a:t>K-D tree</a:t>
            </a:r>
            <a:r>
              <a:rPr lang="ru-RU" sz="1800" kern="0" dirty="0"/>
              <a:t>, </a:t>
            </a:r>
            <a:r>
              <a:rPr lang="en-US" sz="1800" kern="0" dirty="0"/>
              <a:t>ball tree</a:t>
            </a:r>
            <a:r>
              <a:rPr lang="ru-RU" sz="1800" kern="0" dirty="0"/>
              <a:t>)</a:t>
            </a:r>
            <a:endParaRPr lang="en-US" sz="1800" kern="0" dirty="0"/>
          </a:p>
          <a:p>
            <a:pPr lvl="2"/>
            <a:r>
              <a:rPr lang="ru-RU" sz="1800" kern="0" dirty="0"/>
              <a:t>Быстрый поиск соседей</a:t>
            </a:r>
            <a:endParaRPr lang="en-US" sz="1800" kern="0" dirty="0"/>
          </a:p>
          <a:p>
            <a:endParaRPr lang="en-US" sz="2000" kern="0" dirty="0"/>
          </a:p>
          <a:p>
            <a:endParaRPr lang="en-US" sz="2200" kern="0" dirty="0">
              <a:cs typeface="Times" pitchFamily="18" charset="0"/>
            </a:endParaRPr>
          </a:p>
          <a:p>
            <a:pPr lvl="1">
              <a:buFontTx/>
              <a:buNone/>
            </a:pPr>
            <a:r>
              <a:rPr lang="ru-RU" kern="0" dirty="0">
                <a:cs typeface="Times" pitchFamily="18" charset="0"/>
              </a:rPr>
              <a:t> </a:t>
            </a:r>
            <a:endParaRPr lang="en-US" kern="0" dirty="0">
              <a:cs typeface="Times" pitchFamily="18" charset="0"/>
            </a:endParaRPr>
          </a:p>
        </p:txBody>
      </p:sp>
      <p:pic>
        <p:nvPicPr>
          <p:cNvPr id="38" name="Picture 2" descr="https://steptosleep.ru/wp-content/uploads/2018/06/73064.jpg">
            <a:extLst>
              <a:ext uri="{FF2B5EF4-FFF2-40B4-BE49-F238E27FC236}">
                <a16:creationId xmlns:a16="http://schemas.microsoft.com/office/drawing/2014/main" id="{5CC23EFB-BACD-46F4-B3A4-773E4738A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05" y="2612850"/>
            <a:ext cx="4423978" cy="3048398"/>
          </a:xfrm>
          <a:prstGeom prst="rect">
            <a:avLst/>
          </a:prstGeom>
          <a:noFill/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8BB231F-C2C6-40D8-9C82-7C8B2ED24794}"/>
              </a:ext>
            </a:extLst>
          </p:cNvPr>
          <p:cNvGrpSpPr/>
          <p:nvPr/>
        </p:nvGrpSpPr>
        <p:grpSpPr>
          <a:xfrm>
            <a:off x="992560" y="2828874"/>
            <a:ext cx="8268220" cy="2622030"/>
            <a:chOff x="933252" y="2420888"/>
            <a:chExt cx="8268220" cy="2622030"/>
          </a:xfrm>
        </p:grpSpPr>
        <p:pic>
          <p:nvPicPr>
            <p:cNvPr id="40" name="Picture 6">
              <a:extLst>
                <a:ext uri="{FF2B5EF4-FFF2-40B4-BE49-F238E27FC236}">
                  <a16:creationId xmlns:a16="http://schemas.microsoft.com/office/drawing/2014/main" id="{182ADD61-6474-4D3B-9E45-17F54EF4E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0000"/>
            </a:blip>
            <a:srcRect/>
            <a:stretch>
              <a:fillRect/>
            </a:stretch>
          </p:blipFill>
          <p:spPr bwMode="auto">
            <a:xfrm>
              <a:off x="933252" y="2420888"/>
              <a:ext cx="2744019" cy="2478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F98123ED-268E-42FC-B024-8DE986302896}"/>
                </a:ext>
              </a:extLst>
            </p:cNvPr>
            <p:cNvGrpSpPr/>
            <p:nvPr/>
          </p:nvGrpSpPr>
          <p:grpSpPr>
            <a:xfrm>
              <a:off x="5147816" y="4772249"/>
              <a:ext cx="4053656" cy="270669"/>
              <a:chOff x="5147816" y="4772249"/>
              <a:chExt cx="4053656" cy="270669"/>
            </a:xfrm>
          </p:grpSpPr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C2E232CA-F108-484C-8EB3-06594087988D}"/>
                  </a:ext>
                </a:extLst>
              </p:cNvPr>
              <p:cNvCxnSpPr/>
              <p:nvPr/>
            </p:nvCxnSpPr>
            <p:spPr>
              <a:xfrm flipV="1">
                <a:off x="5147816" y="4953868"/>
                <a:ext cx="4053656" cy="419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5F91292E-03E0-4D2A-8523-71AB8315F4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60683" y="4894561"/>
                <a:ext cx="124365" cy="12436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3FBC5794-6954-472B-8FC1-3E27929EAA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40041" y="4894560"/>
                <a:ext cx="124365" cy="1243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58D246BA-DF84-43A8-9366-2BC5795B71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6988" y="4890368"/>
                <a:ext cx="124365" cy="12436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B9722D3D-B12C-446F-8B68-C371C7BB04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96302" y="4894560"/>
                <a:ext cx="124365" cy="12436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510FD7E3-1AE4-4B30-881F-5015B8287D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65718" y="4888811"/>
                <a:ext cx="124365" cy="1243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775063DD-28AC-44C2-8866-A1D2DD205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12811" y="4894560"/>
                <a:ext cx="124365" cy="12436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308472C1-A00C-4843-8074-55B0EE9D2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85448" y="4894560"/>
                <a:ext cx="124365" cy="1243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BCEFB572-89C7-4062-BDF0-557527B7E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94092" y="4894560"/>
                <a:ext cx="124365" cy="1243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8F8B61E5-3939-4D70-9F0E-0145805A03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50944" y="4894560"/>
                <a:ext cx="124365" cy="1243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88772669-69BB-4754-B63B-330CA23114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33320" y="4894560"/>
                <a:ext cx="124365" cy="1243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452FB1FC-AAC1-4A04-8FB4-BB51A08716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29264" y="4894560"/>
                <a:ext cx="124365" cy="1243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7138F5A1-FEE1-47E6-984E-D7F422B04A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8835" y="4894560"/>
                <a:ext cx="124365" cy="12436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F1C4C88F-0B48-4825-81F8-39CD84D216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0259" y="4894560"/>
                <a:ext cx="124365" cy="12436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7" name="Равнобедренный треугольник 56">
                <a:extLst>
                  <a:ext uri="{FF2B5EF4-FFF2-40B4-BE49-F238E27FC236}">
                    <a16:creationId xmlns:a16="http://schemas.microsoft.com/office/drawing/2014/main" id="{BB76497E-6ED3-49AB-92A6-AB7817B6B81A}"/>
                  </a:ext>
                </a:extLst>
              </p:cNvPr>
              <p:cNvSpPr/>
              <p:nvPr/>
            </p:nvSpPr>
            <p:spPr>
              <a:xfrm rot="10800000">
                <a:off x="5486772" y="4831555"/>
                <a:ext cx="196608" cy="194320"/>
              </a:xfrm>
              <a:prstGeom prst="triangle">
                <a:avLst>
                  <a:gd name="adj" fmla="val 48803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1D60E29B-8716-4FDB-95C1-781019A16D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35849" y="4772249"/>
                <a:ext cx="270669" cy="270669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42" name="Стрелка углом 13">
              <a:extLst>
                <a:ext uri="{FF2B5EF4-FFF2-40B4-BE49-F238E27FC236}">
                  <a16:creationId xmlns:a16="http://schemas.microsoft.com/office/drawing/2014/main" id="{8B2B5C4E-D2AC-41E3-AF5D-D17FDAD8D91F}"/>
                </a:ext>
              </a:extLst>
            </p:cNvPr>
            <p:cNvSpPr/>
            <p:nvPr/>
          </p:nvSpPr>
          <p:spPr>
            <a:xfrm rot="5400000">
              <a:off x="4520952" y="2708920"/>
              <a:ext cx="1224136" cy="1800200"/>
            </a:xfrm>
            <a:prstGeom prst="bentArrow">
              <a:avLst>
                <a:gd name="adj1" fmla="val 14688"/>
                <a:gd name="adj2" fmla="val 20489"/>
                <a:gd name="adj3" fmla="val 25000"/>
                <a:gd name="adj4" fmla="val 43750"/>
              </a:avLst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9F2BDD-1525-4B40-8616-EFEC5F8DF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44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6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lnSpc>
                <a:spcPct val="80000"/>
              </a:lnSpc>
              <a:spcBef>
                <a:spcPct val="50000"/>
              </a:spcBef>
              <a:buNone/>
              <a:defRPr/>
            </a:pPr>
            <a:endParaRPr lang="ru-RU" dirty="0"/>
          </a:p>
          <a:p>
            <a:pPr algn="ctr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ru-RU" dirty="0"/>
              <a:t>Баркалов Константин Александрович</a:t>
            </a:r>
            <a:br>
              <a:rPr lang="ru-RU" dirty="0"/>
            </a:br>
            <a:r>
              <a:rPr lang="en-US" u="sng" dirty="0">
                <a:solidFill>
                  <a:schemeClr val="accent2"/>
                </a:solidFill>
                <a:hlinkClick r:id="rId2"/>
              </a:rPr>
              <a:t>konstantin.barkalov@itmm.unn.ru </a:t>
            </a:r>
            <a:r>
              <a:rPr lang="ru-RU" dirty="0"/>
              <a:t> </a:t>
            </a:r>
            <a:endParaRPr lang="en-US" dirty="0"/>
          </a:p>
          <a:p>
            <a:pPr lvl="0" algn="ctr">
              <a:lnSpc>
                <a:spcPct val="80000"/>
              </a:lnSpc>
              <a:spcBef>
                <a:spcPct val="50000"/>
              </a:spcBef>
              <a:buNone/>
              <a:defRPr/>
            </a:pPr>
            <a:endParaRPr lang="ru-RU" dirty="0"/>
          </a:p>
          <a:p>
            <a:pPr lvl="0" algn="ctr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ru-RU" dirty="0"/>
              <a:t>Нижегородский государственный университет </a:t>
            </a:r>
            <a:br>
              <a:rPr lang="ru-RU" dirty="0"/>
            </a:br>
            <a:r>
              <a:rPr lang="ru-RU" dirty="0"/>
              <a:t>им. Н.И. Лобачевского (</a:t>
            </a:r>
            <a:r>
              <a:rPr lang="en-US" u="sng" dirty="0">
                <a:solidFill>
                  <a:schemeClr val="accent2"/>
                </a:solidFill>
                <a:hlinkClick r:id="rId3"/>
              </a:rPr>
              <a:t>www.unn.ru</a:t>
            </a:r>
            <a:r>
              <a:rPr lang="en-US" dirty="0"/>
              <a:t>)</a:t>
            </a:r>
            <a:endParaRPr lang="ru-RU" dirty="0"/>
          </a:p>
          <a:p>
            <a:pPr lvl="0" algn="ctr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ru-RU" dirty="0"/>
              <a:t>Институт информационных технологий, математики и механики (</a:t>
            </a:r>
            <a:r>
              <a:rPr lang="en-US" u="sng" dirty="0">
                <a:solidFill>
                  <a:schemeClr val="accent2"/>
                </a:solidFill>
                <a:hlinkClick r:id="rId4"/>
              </a:rPr>
              <a:t>www.itmm.unn.ru</a:t>
            </a:r>
            <a:r>
              <a:rPr lang="en-US" dirty="0"/>
              <a:t>) </a:t>
            </a:r>
            <a:endParaRPr lang="ru-RU" dirty="0"/>
          </a:p>
          <a:p>
            <a:pPr marL="0" indent="0" algn="ctr">
              <a:spcBef>
                <a:spcPts val="1400"/>
              </a:spcBef>
              <a:buNone/>
            </a:pPr>
            <a:r>
              <a:rPr lang="ru-RU" dirty="0">
                <a:solidFill>
                  <a:schemeClr val="tx2"/>
                </a:solidFill>
              </a:rPr>
              <a:t>603950, Нижний Новгород, пр. Гагарина, 23</a:t>
            </a:r>
            <a:r>
              <a:rPr lang="en-US" dirty="0">
                <a:solidFill>
                  <a:schemeClr val="tx2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</a:rPr>
              <a:t>тел.</a:t>
            </a:r>
            <a:r>
              <a:rPr lang="en-US" dirty="0">
                <a:solidFill>
                  <a:schemeClr val="tx2"/>
                </a:solidFill>
              </a:rPr>
              <a:t>: (831) </a:t>
            </a:r>
            <a:r>
              <a:rPr lang="ru-RU" dirty="0">
                <a:solidFill>
                  <a:schemeClr val="tx2"/>
                </a:solidFill>
              </a:rPr>
              <a:t>4</a:t>
            </a:r>
            <a:r>
              <a:rPr lang="en-US" dirty="0">
                <a:solidFill>
                  <a:schemeClr val="tx2"/>
                </a:solidFill>
              </a:rPr>
              <a:t>6</a:t>
            </a:r>
            <a:r>
              <a:rPr lang="ru-RU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-</a:t>
            </a:r>
            <a:r>
              <a:rPr lang="ru-RU" dirty="0">
                <a:solidFill>
                  <a:schemeClr val="tx2"/>
                </a:solidFill>
              </a:rPr>
              <a:t>33-56</a:t>
            </a:r>
          </a:p>
          <a:p>
            <a:pPr lvl="1"/>
            <a:endParaRPr lang="en-US" sz="2400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D5F40BC2-5943-47F4-9623-265F990BC5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906EE04A-E5F4-4226-B87B-1F48D7E56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350260-10DE-40B4-91EB-BAAC79803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45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1640" y="188640"/>
            <a:ext cx="9465896" cy="561975"/>
          </a:xfrm>
        </p:spPr>
        <p:txBody>
          <a:bodyPr/>
          <a:lstStyle/>
          <a:p>
            <a:r>
              <a:rPr lang="ru-RU" dirty="0"/>
              <a:t>Постановка задачи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5" descr="se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2" y="2451098"/>
            <a:ext cx="3841447" cy="376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80346" y="2776954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Oval 52"/>
          <p:cNvSpPr>
            <a:spLocks noChangeArrowheads="1"/>
          </p:cNvSpPr>
          <p:nvPr/>
        </p:nvSpPr>
        <p:spPr bwMode="auto">
          <a:xfrm>
            <a:off x="922600" y="2776954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Oval 53"/>
          <p:cNvSpPr>
            <a:spLocks noChangeArrowheads="1"/>
          </p:cNvSpPr>
          <p:nvPr/>
        </p:nvSpPr>
        <p:spPr bwMode="auto">
          <a:xfrm>
            <a:off x="1264855" y="2776954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Oval 54"/>
          <p:cNvSpPr>
            <a:spLocks noChangeArrowheads="1"/>
          </p:cNvSpPr>
          <p:nvPr/>
        </p:nvSpPr>
        <p:spPr bwMode="auto">
          <a:xfrm>
            <a:off x="1607109" y="2776954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Oval 55"/>
          <p:cNvSpPr>
            <a:spLocks noChangeArrowheads="1"/>
          </p:cNvSpPr>
          <p:nvPr/>
        </p:nvSpPr>
        <p:spPr bwMode="auto">
          <a:xfrm>
            <a:off x="1949363" y="2766771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Oval 56"/>
          <p:cNvSpPr>
            <a:spLocks noChangeArrowheads="1"/>
          </p:cNvSpPr>
          <p:nvPr/>
        </p:nvSpPr>
        <p:spPr bwMode="auto">
          <a:xfrm>
            <a:off x="2291617" y="2766771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Oval 57"/>
          <p:cNvSpPr>
            <a:spLocks noChangeArrowheads="1"/>
          </p:cNvSpPr>
          <p:nvPr/>
        </p:nvSpPr>
        <p:spPr bwMode="auto">
          <a:xfrm>
            <a:off x="2633871" y="2766771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Oval 58"/>
          <p:cNvSpPr>
            <a:spLocks noChangeArrowheads="1"/>
          </p:cNvSpPr>
          <p:nvPr/>
        </p:nvSpPr>
        <p:spPr bwMode="auto">
          <a:xfrm>
            <a:off x="2976126" y="2776954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Oval 59"/>
          <p:cNvSpPr>
            <a:spLocks noChangeArrowheads="1"/>
          </p:cNvSpPr>
          <p:nvPr/>
        </p:nvSpPr>
        <p:spPr bwMode="auto">
          <a:xfrm>
            <a:off x="3318380" y="2776954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Oval 60"/>
          <p:cNvSpPr>
            <a:spLocks noChangeArrowheads="1"/>
          </p:cNvSpPr>
          <p:nvPr/>
        </p:nvSpPr>
        <p:spPr bwMode="auto">
          <a:xfrm>
            <a:off x="3660634" y="2776954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61"/>
          <p:cNvSpPr>
            <a:spLocks noChangeArrowheads="1"/>
          </p:cNvSpPr>
          <p:nvPr/>
        </p:nvSpPr>
        <p:spPr bwMode="auto">
          <a:xfrm>
            <a:off x="580346" y="3092627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62"/>
          <p:cNvSpPr>
            <a:spLocks noChangeArrowheads="1"/>
          </p:cNvSpPr>
          <p:nvPr/>
        </p:nvSpPr>
        <p:spPr bwMode="auto">
          <a:xfrm>
            <a:off x="922600" y="3092627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Oval 63"/>
          <p:cNvSpPr>
            <a:spLocks noChangeArrowheads="1"/>
          </p:cNvSpPr>
          <p:nvPr/>
        </p:nvSpPr>
        <p:spPr bwMode="auto">
          <a:xfrm>
            <a:off x="1264855" y="3092627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64"/>
          <p:cNvSpPr>
            <a:spLocks noChangeArrowheads="1"/>
          </p:cNvSpPr>
          <p:nvPr/>
        </p:nvSpPr>
        <p:spPr bwMode="auto">
          <a:xfrm>
            <a:off x="1607109" y="3092627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Oval 65"/>
          <p:cNvSpPr>
            <a:spLocks noChangeArrowheads="1"/>
          </p:cNvSpPr>
          <p:nvPr/>
        </p:nvSpPr>
        <p:spPr bwMode="auto">
          <a:xfrm>
            <a:off x="1949363" y="3082444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Oval 66"/>
          <p:cNvSpPr>
            <a:spLocks noChangeArrowheads="1"/>
          </p:cNvSpPr>
          <p:nvPr/>
        </p:nvSpPr>
        <p:spPr bwMode="auto">
          <a:xfrm>
            <a:off x="2291617" y="3082444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Oval 67"/>
          <p:cNvSpPr>
            <a:spLocks noChangeArrowheads="1"/>
          </p:cNvSpPr>
          <p:nvPr/>
        </p:nvSpPr>
        <p:spPr bwMode="auto">
          <a:xfrm>
            <a:off x="2633871" y="3082444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68"/>
          <p:cNvSpPr>
            <a:spLocks noChangeArrowheads="1"/>
          </p:cNvSpPr>
          <p:nvPr/>
        </p:nvSpPr>
        <p:spPr bwMode="auto">
          <a:xfrm>
            <a:off x="2976126" y="3092627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69"/>
          <p:cNvSpPr>
            <a:spLocks noChangeArrowheads="1"/>
          </p:cNvSpPr>
          <p:nvPr/>
        </p:nvSpPr>
        <p:spPr bwMode="auto">
          <a:xfrm>
            <a:off x="3318380" y="3092627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Oval 70"/>
          <p:cNvSpPr>
            <a:spLocks noChangeArrowheads="1"/>
          </p:cNvSpPr>
          <p:nvPr/>
        </p:nvSpPr>
        <p:spPr bwMode="auto">
          <a:xfrm>
            <a:off x="3660634" y="3092627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Oval 71"/>
          <p:cNvSpPr>
            <a:spLocks noChangeArrowheads="1"/>
          </p:cNvSpPr>
          <p:nvPr/>
        </p:nvSpPr>
        <p:spPr bwMode="auto">
          <a:xfrm>
            <a:off x="580346" y="341848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Oval 72"/>
          <p:cNvSpPr>
            <a:spLocks noChangeArrowheads="1"/>
          </p:cNvSpPr>
          <p:nvPr/>
        </p:nvSpPr>
        <p:spPr bwMode="auto">
          <a:xfrm>
            <a:off x="922600" y="341848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Oval 73"/>
          <p:cNvSpPr>
            <a:spLocks noChangeArrowheads="1"/>
          </p:cNvSpPr>
          <p:nvPr/>
        </p:nvSpPr>
        <p:spPr bwMode="auto">
          <a:xfrm>
            <a:off x="1264855" y="341848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Oval 74"/>
          <p:cNvSpPr>
            <a:spLocks noChangeArrowheads="1"/>
          </p:cNvSpPr>
          <p:nvPr/>
        </p:nvSpPr>
        <p:spPr bwMode="auto">
          <a:xfrm>
            <a:off x="1607109" y="341848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Oval 75"/>
          <p:cNvSpPr>
            <a:spLocks noChangeArrowheads="1"/>
          </p:cNvSpPr>
          <p:nvPr/>
        </p:nvSpPr>
        <p:spPr bwMode="auto">
          <a:xfrm>
            <a:off x="1949363" y="3408299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Oval 76"/>
          <p:cNvSpPr>
            <a:spLocks noChangeArrowheads="1"/>
          </p:cNvSpPr>
          <p:nvPr/>
        </p:nvSpPr>
        <p:spPr bwMode="auto">
          <a:xfrm>
            <a:off x="2291617" y="3408299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Oval 77"/>
          <p:cNvSpPr>
            <a:spLocks noChangeArrowheads="1"/>
          </p:cNvSpPr>
          <p:nvPr/>
        </p:nvSpPr>
        <p:spPr bwMode="auto">
          <a:xfrm>
            <a:off x="2633871" y="3408299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Oval 78"/>
          <p:cNvSpPr>
            <a:spLocks noChangeArrowheads="1"/>
          </p:cNvSpPr>
          <p:nvPr/>
        </p:nvSpPr>
        <p:spPr bwMode="auto">
          <a:xfrm>
            <a:off x="2976126" y="341848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Oval 79"/>
          <p:cNvSpPr>
            <a:spLocks noChangeArrowheads="1"/>
          </p:cNvSpPr>
          <p:nvPr/>
        </p:nvSpPr>
        <p:spPr bwMode="auto">
          <a:xfrm>
            <a:off x="3318380" y="341848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Oval 80"/>
          <p:cNvSpPr>
            <a:spLocks noChangeArrowheads="1"/>
          </p:cNvSpPr>
          <p:nvPr/>
        </p:nvSpPr>
        <p:spPr bwMode="auto">
          <a:xfrm>
            <a:off x="3660634" y="341848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Oval 81"/>
          <p:cNvSpPr>
            <a:spLocks noChangeArrowheads="1"/>
          </p:cNvSpPr>
          <p:nvPr/>
        </p:nvSpPr>
        <p:spPr bwMode="auto">
          <a:xfrm>
            <a:off x="580346" y="3744338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Oval 82"/>
          <p:cNvSpPr>
            <a:spLocks noChangeArrowheads="1"/>
          </p:cNvSpPr>
          <p:nvPr/>
        </p:nvSpPr>
        <p:spPr bwMode="auto">
          <a:xfrm>
            <a:off x="922600" y="3744338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Oval 83"/>
          <p:cNvSpPr>
            <a:spLocks noChangeArrowheads="1"/>
          </p:cNvSpPr>
          <p:nvPr/>
        </p:nvSpPr>
        <p:spPr bwMode="auto">
          <a:xfrm>
            <a:off x="1264855" y="3744338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Oval 84"/>
          <p:cNvSpPr>
            <a:spLocks noChangeArrowheads="1"/>
          </p:cNvSpPr>
          <p:nvPr/>
        </p:nvSpPr>
        <p:spPr bwMode="auto">
          <a:xfrm>
            <a:off x="1607109" y="3744338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Oval 85"/>
          <p:cNvSpPr>
            <a:spLocks noChangeArrowheads="1"/>
          </p:cNvSpPr>
          <p:nvPr/>
        </p:nvSpPr>
        <p:spPr bwMode="auto">
          <a:xfrm>
            <a:off x="1949363" y="3734155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Oval 86"/>
          <p:cNvSpPr>
            <a:spLocks noChangeArrowheads="1"/>
          </p:cNvSpPr>
          <p:nvPr/>
        </p:nvSpPr>
        <p:spPr bwMode="auto">
          <a:xfrm>
            <a:off x="2291617" y="3734155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Oval 87"/>
          <p:cNvSpPr>
            <a:spLocks noChangeArrowheads="1"/>
          </p:cNvSpPr>
          <p:nvPr/>
        </p:nvSpPr>
        <p:spPr bwMode="auto">
          <a:xfrm>
            <a:off x="2633871" y="3734155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Oval 88"/>
          <p:cNvSpPr>
            <a:spLocks noChangeArrowheads="1"/>
          </p:cNvSpPr>
          <p:nvPr/>
        </p:nvSpPr>
        <p:spPr bwMode="auto">
          <a:xfrm>
            <a:off x="2976126" y="3744338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Oval 89"/>
          <p:cNvSpPr>
            <a:spLocks noChangeArrowheads="1"/>
          </p:cNvSpPr>
          <p:nvPr/>
        </p:nvSpPr>
        <p:spPr bwMode="auto">
          <a:xfrm>
            <a:off x="3318380" y="3744338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Oval 90"/>
          <p:cNvSpPr>
            <a:spLocks noChangeArrowheads="1"/>
          </p:cNvSpPr>
          <p:nvPr/>
        </p:nvSpPr>
        <p:spPr bwMode="auto">
          <a:xfrm>
            <a:off x="3660634" y="3744338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Oval 91"/>
          <p:cNvSpPr>
            <a:spLocks noChangeArrowheads="1"/>
          </p:cNvSpPr>
          <p:nvPr/>
        </p:nvSpPr>
        <p:spPr bwMode="auto">
          <a:xfrm>
            <a:off x="580346" y="4070193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Oval 92"/>
          <p:cNvSpPr>
            <a:spLocks noChangeArrowheads="1"/>
          </p:cNvSpPr>
          <p:nvPr/>
        </p:nvSpPr>
        <p:spPr bwMode="auto">
          <a:xfrm>
            <a:off x="922600" y="4070193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Oval 93"/>
          <p:cNvSpPr>
            <a:spLocks noChangeArrowheads="1"/>
          </p:cNvSpPr>
          <p:nvPr/>
        </p:nvSpPr>
        <p:spPr bwMode="auto">
          <a:xfrm>
            <a:off x="1264855" y="4070193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Oval 94"/>
          <p:cNvSpPr>
            <a:spLocks noChangeArrowheads="1"/>
          </p:cNvSpPr>
          <p:nvPr/>
        </p:nvSpPr>
        <p:spPr bwMode="auto">
          <a:xfrm>
            <a:off x="1607109" y="4070193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Oval 95"/>
          <p:cNvSpPr>
            <a:spLocks noChangeArrowheads="1"/>
          </p:cNvSpPr>
          <p:nvPr/>
        </p:nvSpPr>
        <p:spPr bwMode="auto">
          <a:xfrm>
            <a:off x="1949363" y="4060010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" name="Oval 96"/>
          <p:cNvSpPr>
            <a:spLocks noChangeArrowheads="1"/>
          </p:cNvSpPr>
          <p:nvPr/>
        </p:nvSpPr>
        <p:spPr bwMode="auto">
          <a:xfrm>
            <a:off x="2291617" y="4060010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Oval 97"/>
          <p:cNvSpPr>
            <a:spLocks noChangeArrowheads="1"/>
          </p:cNvSpPr>
          <p:nvPr/>
        </p:nvSpPr>
        <p:spPr bwMode="auto">
          <a:xfrm>
            <a:off x="2633871" y="4060010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Oval 98"/>
          <p:cNvSpPr>
            <a:spLocks noChangeArrowheads="1"/>
          </p:cNvSpPr>
          <p:nvPr/>
        </p:nvSpPr>
        <p:spPr bwMode="auto">
          <a:xfrm>
            <a:off x="2976126" y="4070193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Oval 99"/>
          <p:cNvSpPr>
            <a:spLocks noChangeArrowheads="1"/>
          </p:cNvSpPr>
          <p:nvPr/>
        </p:nvSpPr>
        <p:spPr bwMode="auto">
          <a:xfrm>
            <a:off x="3318380" y="4070193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Oval 100"/>
          <p:cNvSpPr>
            <a:spLocks noChangeArrowheads="1"/>
          </p:cNvSpPr>
          <p:nvPr/>
        </p:nvSpPr>
        <p:spPr bwMode="auto">
          <a:xfrm>
            <a:off x="3660634" y="4070193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Oval 101"/>
          <p:cNvSpPr>
            <a:spLocks noChangeArrowheads="1"/>
          </p:cNvSpPr>
          <p:nvPr/>
        </p:nvSpPr>
        <p:spPr bwMode="auto">
          <a:xfrm>
            <a:off x="580346" y="4436780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Oval 102"/>
          <p:cNvSpPr>
            <a:spLocks noChangeArrowheads="1"/>
          </p:cNvSpPr>
          <p:nvPr/>
        </p:nvSpPr>
        <p:spPr bwMode="auto">
          <a:xfrm>
            <a:off x="922600" y="4436780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Oval 103"/>
          <p:cNvSpPr>
            <a:spLocks noChangeArrowheads="1"/>
          </p:cNvSpPr>
          <p:nvPr/>
        </p:nvSpPr>
        <p:spPr bwMode="auto">
          <a:xfrm>
            <a:off x="1264855" y="4436780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" name="Oval 104"/>
          <p:cNvSpPr>
            <a:spLocks noChangeArrowheads="1"/>
          </p:cNvSpPr>
          <p:nvPr/>
        </p:nvSpPr>
        <p:spPr bwMode="auto">
          <a:xfrm>
            <a:off x="1607109" y="4436780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Oval 105"/>
          <p:cNvSpPr>
            <a:spLocks noChangeArrowheads="1"/>
          </p:cNvSpPr>
          <p:nvPr/>
        </p:nvSpPr>
        <p:spPr bwMode="auto">
          <a:xfrm>
            <a:off x="1949363" y="4426597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Oval 106"/>
          <p:cNvSpPr>
            <a:spLocks noChangeArrowheads="1"/>
          </p:cNvSpPr>
          <p:nvPr/>
        </p:nvSpPr>
        <p:spPr bwMode="auto">
          <a:xfrm>
            <a:off x="2291617" y="4426597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Oval 107"/>
          <p:cNvSpPr>
            <a:spLocks noChangeArrowheads="1"/>
          </p:cNvSpPr>
          <p:nvPr/>
        </p:nvSpPr>
        <p:spPr bwMode="auto">
          <a:xfrm>
            <a:off x="2633871" y="4426597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Oval 108"/>
          <p:cNvSpPr>
            <a:spLocks noChangeArrowheads="1"/>
          </p:cNvSpPr>
          <p:nvPr/>
        </p:nvSpPr>
        <p:spPr bwMode="auto">
          <a:xfrm>
            <a:off x="2976126" y="4436780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Oval 109"/>
          <p:cNvSpPr>
            <a:spLocks noChangeArrowheads="1"/>
          </p:cNvSpPr>
          <p:nvPr/>
        </p:nvSpPr>
        <p:spPr bwMode="auto">
          <a:xfrm>
            <a:off x="3318380" y="4436780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Oval 110"/>
          <p:cNvSpPr>
            <a:spLocks noChangeArrowheads="1"/>
          </p:cNvSpPr>
          <p:nvPr/>
        </p:nvSpPr>
        <p:spPr bwMode="auto">
          <a:xfrm>
            <a:off x="3660634" y="4436780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Oval 111"/>
          <p:cNvSpPr>
            <a:spLocks noChangeArrowheads="1"/>
          </p:cNvSpPr>
          <p:nvPr/>
        </p:nvSpPr>
        <p:spPr bwMode="auto">
          <a:xfrm>
            <a:off x="580346" y="4793185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" name="Oval 112"/>
          <p:cNvSpPr>
            <a:spLocks noChangeArrowheads="1"/>
          </p:cNvSpPr>
          <p:nvPr/>
        </p:nvSpPr>
        <p:spPr bwMode="auto">
          <a:xfrm>
            <a:off x="922600" y="4793185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" name="Oval 113"/>
          <p:cNvSpPr>
            <a:spLocks noChangeArrowheads="1"/>
          </p:cNvSpPr>
          <p:nvPr/>
        </p:nvSpPr>
        <p:spPr bwMode="auto">
          <a:xfrm>
            <a:off x="1264855" y="4793185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" name="Oval 114"/>
          <p:cNvSpPr>
            <a:spLocks noChangeArrowheads="1"/>
          </p:cNvSpPr>
          <p:nvPr/>
        </p:nvSpPr>
        <p:spPr bwMode="auto">
          <a:xfrm>
            <a:off x="1607109" y="4793185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" name="Oval 115"/>
          <p:cNvSpPr>
            <a:spLocks noChangeArrowheads="1"/>
          </p:cNvSpPr>
          <p:nvPr/>
        </p:nvSpPr>
        <p:spPr bwMode="auto">
          <a:xfrm>
            <a:off x="1949363" y="478300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" name="Oval 116"/>
          <p:cNvSpPr>
            <a:spLocks noChangeArrowheads="1"/>
          </p:cNvSpPr>
          <p:nvPr/>
        </p:nvSpPr>
        <p:spPr bwMode="auto">
          <a:xfrm>
            <a:off x="2291617" y="478300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Oval 117"/>
          <p:cNvSpPr>
            <a:spLocks noChangeArrowheads="1"/>
          </p:cNvSpPr>
          <p:nvPr/>
        </p:nvSpPr>
        <p:spPr bwMode="auto">
          <a:xfrm>
            <a:off x="2633871" y="478300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Oval 118"/>
          <p:cNvSpPr>
            <a:spLocks noChangeArrowheads="1"/>
          </p:cNvSpPr>
          <p:nvPr/>
        </p:nvSpPr>
        <p:spPr bwMode="auto">
          <a:xfrm>
            <a:off x="2976126" y="4793185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" name="Oval 119"/>
          <p:cNvSpPr>
            <a:spLocks noChangeArrowheads="1"/>
          </p:cNvSpPr>
          <p:nvPr/>
        </p:nvSpPr>
        <p:spPr bwMode="auto">
          <a:xfrm>
            <a:off x="3318380" y="4793185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" name="Oval 120"/>
          <p:cNvSpPr>
            <a:spLocks noChangeArrowheads="1"/>
          </p:cNvSpPr>
          <p:nvPr/>
        </p:nvSpPr>
        <p:spPr bwMode="auto">
          <a:xfrm>
            <a:off x="3660634" y="4793185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" name="Oval 121"/>
          <p:cNvSpPr>
            <a:spLocks noChangeArrowheads="1"/>
          </p:cNvSpPr>
          <p:nvPr/>
        </p:nvSpPr>
        <p:spPr bwMode="auto">
          <a:xfrm>
            <a:off x="580346" y="515977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" name="Oval 122"/>
          <p:cNvSpPr>
            <a:spLocks noChangeArrowheads="1"/>
          </p:cNvSpPr>
          <p:nvPr/>
        </p:nvSpPr>
        <p:spPr bwMode="auto">
          <a:xfrm>
            <a:off x="922600" y="515977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" name="Oval 123"/>
          <p:cNvSpPr>
            <a:spLocks noChangeArrowheads="1"/>
          </p:cNvSpPr>
          <p:nvPr/>
        </p:nvSpPr>
        <p:spPr bwMode="auto">
          <a:xfrm>
            <a:off x="1264855" y="515977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1" name="Oval 124"/>
          <p:cNvSpPr>
            <a:spLocks noChangeArrowheads="1"/>
          </p:cNvSpPr>
          <p:nvPr/>
        </p:nvSpPr>
        <p:spPr bwMode="auto">
          <a:xfrm>
            <a:off x="1607109" y="515977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" name="Oval 125"/>
          <p:cNvSpPr>
            <a:spLocks noChangeArrowheads="1"/>
          </p:cNvSpPr>
          <p:nvPr/>
        </p:nvSpPr>
        <p:spPr bwMode="auto">
          <a:xfrm>
            <a:off x="1949363" y="5149589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" name="Oval 126"/>
          <p:cNvSpPr>
            <a:spLocks noChangeArrowheads="1"/>
          </p:cNvSpPr>
          <p:nvPr/>
        </p:nvSpPr>
        <p:spPr bwMode="auto">
          <a:xfrm>
            <a:off x="2291617" y="5149589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" name="Oval 127"/>
          <p:cNvSpPr>
            <a:spLocks noChangeArrowheads="1"/>
          </p:cNvSpPr>
          <p:nvPr/>
        </p:nvSpPr>
        <p:spPr bwMode="auto">
          <a:xfrm>
            <a:off x="2633871" y="5149589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" name="Oval 128"/>
          <p:cNvSpPr>
            <a:spLocks noChangeArrowheads="1"/>
          </p:cNvSpPr>
          <p:nvPr/>
        </p:nvSpPr>
        <p:spPr bwMode="auto">
          <a:xfrm>
            <a:off x="2976126" y="515977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6" name="Oval 129"/>
          <p:cNvSpPr>
            <a:spLocks noChangeArrowheads="1"/>
          </p:cNvSpPr>
          <p:nvPr/>
        </p:nvSpPr>
        <p:spPr bwMode="auto">
          <a:xfrm>
            <a:off x="3318380" y="515977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" name="Oval 130"/>
          <p:cNvSpPr>
            <a:spLocks noChangeArrowheads="1"/>
          </p:cNvSpPr>
          <p:nvPr/>
        </p:nvSpPr>
        <p:spPr bwMode="auto">
          <a:xfrm>
            <a:off x="3660634" y="5159772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" name="Oval 131"/>
          <p:cNvSpPr>
            <a:spLocks noChangeArrowheads="1"/>
          </p:cNvSpPr>
          <p:nvPr/>
        </p:nvSpPr>
        <p:spPr bwMode="auto">
          <a:xfrm>
            <a:off x="580346" y="5505993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" name="Oval 132"/>
          <p:cNvSpPr>
            <a:spLocks noChangeArrowheads="1"/>
          </p:cNvSpPr>
          <p:nvPr/>
        </p:nvSpPr>
        <p:spPr bwMode="auto">
          <a:xfrm>
            <a:off x="922600" y="5505993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" name="Oval 133"/>
          <p:cNvSpPr>
            <a:spLocks noChangeArrowheads="1"/>
          </p:cNvSpPr>
          <p:nvPr/>
        </p:nvSpPr>
        <p:spPr bwMode="auto">
          <a:xfrm>
            <a:off x="1264855" y="5505993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" name="Oval 134"/>
          <p:cNvSpPr>
            <a:spLocks noChangeArrowheads="1"/>
          </p:cNvSpPr>
          <p:nvPr/>
        </p:nvSpPr>
        <p:spPr bwMode="auto">
          <a:xfrm>
            <a:off x="1607109" y="5505993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" name="Oval 135"/>
          <p:cNvSpPr>
            <a:spLocks noChangeArrowheads="1"/>
          </p:cNvSpPr>
          <p:nvPr/>
        </p:nvSpPr>
        <p:spPr bwMode="auto">
          <a:xfrm>
            <a:off x="1949363" y="5495810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" name="Oval 136"/>
          <p:cNvSpPr>
            <a:spLocks noChangeArrowheads="1"/>
          </p:cNvSpPr>
          <p:nvPr/>
        </p:nvSpPr>
        <p:spPr bwMode="auto">
          <a:xfrm>
            <a:off x="2291617" y="5495810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" name="Oval 137"/>
          <p:cNvSpPr>
            <a:spLocks noChangeArrowheads="1"/>
          </p:cNvSpPr>
          <p:nvPr/>
        </p:nvSpPr>
        <p:spPr bwMode="auto">
          <a:xfrm>
            <a:off x="2633871" y="5495810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" name="Oval 138"/>
          <p:cNvSpPr>
            <a:spLocks noChangeArrowheads="1"/>
          </p:cNvSpPr>
          <p:nvPr/>
        </p:nvSpPr>
        <p:spPr bwMode="auto">
          <a:xfrm>
            <a:off x="2976126" y="5505993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" name="Oval 139"/>
          <p:cNvSpPr>
            <a:spLocks noChangeArrowheads="1"/>
          </p:cNvSpPr>
          <p:nvPr/>
        </p:nvSpPr>
        <p:spPr bwMode="auto">
          <a:xfrm>
            <a:off x="3318380" y="5505993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7" name="Oval 140"/>
          <p:cNvSpPr>
            <a:spLocks noChangeArrowheads="1"/>
          </p:cNvSpPr>
          <p:nvPr/>
        </p:nvSpPr>
        <p:spPr bwMode="auto">
          <a:xfrm>
            <a:off x="3660634" y="5505993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" name="Oval 141"/>
          <p:cNvSpPr>
            <a:spLocks noChangeArrowheads="1"/>
          </p:cNvSpPr>
          <p:nvPr/>
        </p:nvSpPr>
        <p:spPr bwMode="auto">
          <a:xfrm>
            <a:off x="580346" y="5831849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9" name="Oval 142"/>
          <p:cNvSpPr>
            <a:spLocks noChangeArrowheads="1"/>
          </p:cNvSpPr>
          <p:nvPr/>
        </p:nvSpPr>
        <p:spPr bwMode="auto">
          <a:xfrm>
            <a:off x="922600" y="5831849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0" name="Oval 143"/>
          <p:cNvSpPr>
            <a:spLocks noChangeArrowheads="1"/>
          </p:cNvSpPr>
          <p:nvPr/>
        </p:nvSpPr>
        <p:spPr bwMode="auto">
          <a:xfrm>
            <a:off x="1264855" y="5831849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1" name="Oval 144"/>
          <p:cNvSpPr>
            <a:spLocks noChangeArrowheads="1"/>
          </p:cNvSpPr>
          <p:nvPr/>
        </p:nvSpPr>
        <p:spPr bwMode="auto">
          <a:xfrm>
            <a:off x="1607109" y="5831849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" name="Oval 145"/>
          <p:cNvSpPr>
            <a:spLocks noChangeArrowheads="1"/>
          </p:cNvSpPr>
          <p:nvPr/>
        </p:nvSpPr>
        <p:spPr bwMode="auto">
          <a:xfrm>
            <a:off x="1949363" y="5821666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" name="Oval 146"/>
          <p:cNvSpPr>
            <a:spLocks noChangeArrowheads="1"/>
          </p:cNvSpPr>
          <p:nvPr/>
        </p:nvSpPr>
        <p:spPr bwMode="auto">
          <a:xfrm>
            <a:off x="2291617" y="5821666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" name="Oval 147"/>
          <p:cNvSpPr>
            <a:spLocks noChangeArrowheads="1"/>
          </p:cNvSpPr>
          <p:nvPr/>
        </p:nvSpPr>
        <p:spPr bwMode="auto">
          <a:xfrm>
            <a:off x="2633871" y="5821666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5" name="Oval 148"/>
          <p:cNvSpPr>
            <a:spLocks noChangeArrowheads="1"/>
          </p:cNvSpPr>
          <p:nvPr/>
        </p:nvSpPr>
        <p:spPr bwMode="auto">
          <a:xfrm>
            <a:off x="2976126" y="5831849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6" name="Oval 149"/>
          <p:cNvSpPr>
            <a:spLocks noChangeArrowheads="1"/>
          </p:cNvSpPr>
          <p:nvPr/>
        </p:nvSpPr>
        <p:spPr bwMode="auto">
          <a:xfrm>
            <a:off x="3318380" y="5831849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" name="Oval 150"/>
          <p:cNvSpPr>
            <a:spLocks noChangeArrowheads="1"/>
          </p:cNvSpPr>
          <p:nvPr/>
        </p:nvSpPr>
        <p:spPr bwMode="auto">
          <a:xfrm>
            <a:off x="3660634" y="5831849"/>
            <a:ext cx="42782" cy="407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8" name="Group 4"/>
          <p:cNvGrpSpPr>
            <a:grpSpLocks/>
          </p:cNvGrpSpPr>
          <p:nvPr/>
        </p:nvGrpSpPr>
        <p:grpSpPr bwMode="auto">
          <a:xfrm>
            <a:off x="4524372" y="2503512"/>
            <a:ext cx="5257800" cy="3733800"/>
            <a:chOff x="700" y="1200"/>
            <a:chExt cx="2694" cy="1944"/>
          </a:xfrm>
        </p:grpSpPr>
        <p:pic>
          <p:nvPicPr>
            <p:cNvPr id="119" name="Picture 5" descr="example2_parallel_6_ep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2" y="1200"/>
              <a:ext cx="1950" cy="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" name="Text Box 6"/>
            <p:cNvSpPr txBox="1">
              <a:spLocks noChangeArrowheads="1"/>
            </p:cNvSpPr>
            <p:nvPr/>
          </p:nvSpPr>
          <p:spPr bwMode="auto">
            <a:xfrm>
              <a:off x="700" y="1926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400" baseline="30000">
                  <a:latin typeface="Times New Roman" pitchFamily="18" charset="0"/>
                  <a:cs typeface="Times New Roman" pitchFamily="18" charset="0"/>
                </a:rPr>
                <a:t>*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Line 7"/>
            <p:cNvSpPr>
              <a:spLocks noChangeShapeType="1"/>
            </p:cNvSpPr>
            <p:nvPr/>
          </p:nvSpPr>
          <p:spPr bwMode="auto">
            <a:xfrm>
              <a:off x="772" y="1998"/>
              <a:ext cx="576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Text Box 8"/>
            <p:cNvSpPr txBox="1">
              <a:spLocks noChangeArrowheads="1"/>
            </p:cNvSpPr>
            <p:nvPr/>
          </p:nvSpPr>
          <p:spPr bwMode="auto">
            <a:xfrm>
              <a:off x="1698" y="2778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1400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)=0</a:t>
              </a:r>
            </a:p>
          </p:txBody>
        </p:sp>
        <p:sp>
          <p:nvSpPr>
            <p:cNvPr id="123" name="Text Box 9"/>
            <p:cNvSpPr txBox="1">
              <a:spLocks noChangeArrowheads="1"/>
            </p:cNvSpPr>
            <p:nvPr/>
          </p:nvSpPr>
          <p:spPr bwMode="auto">
            <a:xfrm>
              <a:off x="1018" y="2828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1400" baseline="-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)=0</a:t>
              </a:r>
            </a:p>
          </p:txBody>
        </p:sp>
        <p:sp>
          <p:nvSpPr>
            <p:cNvPr id="124" name="Text Box 10"/>
            <p:cNvSpPr txBox="1">
              <a:spLocks noChangeArrowheads="1"/>
            </p:cNvSpPr>
            <p:nvPr/>
          </p:nvSpPr>
          <p:spPr bwMode="auto">
            <a:xfrm>
              <a:off x="982" y="13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1400" baseline="-30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)=0</a:t>
              </a:r>
            </a:p>
          </p:txBody>
        </p:sp>
        <p:sp>
          <p:nvSpPr>
            <p:cNvPr id="125" name="Text Box 11"/>
            <p:cNvSpPr txBox="1">
              <a:spLocks noChangeArrowheads="1"/>
            </p:cNvSpPr>
            <p:nvPr/>
          </p:nvSpPr>
          <p:spPr bwMode="auto">
            <a:xfrm>
              <a:off x="2962" y="2036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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y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)=const</a:t>
              </a:r>
              <a:endParaRPr lang="en-US" sz="1400" i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6" name="Line 12"/>
            <p:cNvSpPr>
              <a:spLocks noChangeShapeType="1"/>
            </p:cNvSpPr>
            <p:nvPr/>
          </p:nvSpPr>
          <p:spPr bwMode="auto">
            <a:xfrm flipH="1">
              <a:off x="2746" y="2180"/>
              <a:ext cx="216" cy="5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Line 13"/>
            <p:cNvSpPr>
              <a:spLocks noChangeShapeType="1"/>
            </p:cNvSpPr>
            <p:nvPr/>
          </p:nvSpPr>
          <p:spPr bwMode="auto">
            <a:xfrm flipH="1" flipV="1">
              <a:off x="2602" y="1676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8" name="Прямоугольник 127"/>
          <p:cNvSpPr/>
          <p:nvPr/>
        </p:nvSpPr>
        <p:spPr>
          <a:xfrm>
            <a:off x="344870" y="918299"/>
            <a:ext cx="907262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cs typeface="Times New Roman" pitchFamily="18" charset="0"/>
              </a:rPr>
              <a:t>Количество узлов равномерной сетки увеличивается экспоненциально с увеличением размерности задачи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cs typeface="Times New Roman" pitchFamily="18" charset="0"/>
              </a:rPr>
              <a:t>Сетка в области параметров должна быть </a:t>
            </a:r>
            <a:r>
              <a:rPr lang="ru-RU" sz="2400" i="1" dirty="0">
                <a:cs typeface="Times New Roman" pitchFamily="18" charset="0"/>
              </a:rPr>
              <a:t>адаптивной</a:t>
            </a:r>
            <a:r>
              <a:rPr lang="ru-RU" sz="2400" dirty="0">
                <a:cs typeface="Times New Roman" pitchFamily="18" charset="0"/>
              </a:rPr>
              <a:t> и </a:t>
            </a:r>
            <a:r>
              <a:rPr lang="ru-RU" sz="2400" i="1" dirty="0">
                <a:cs typeface="Times New Roman" pitchFamily="18" charset="0"/>
              </a:rPr>
              <a:t>неравномерной</a:t>
            </a:r>
            <a:endParaRPr lang="ru-RU" sz="2400" i="1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65E90B-AAD6-46F9-831E-D83A463014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F6B65C83-A6D5-4B7A-A464-D64C8C91B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76FB005-6A4E-4AD2-A375-8683B51A0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5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20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A9782-37A1-4ABF-A2C0-85586DDF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Методы глобальной оптимизации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525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572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8096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одержимое 2"/>
          <p:cNvSpPr>
            <a:spLocks noGrp="1"/>
          </p:cNvSpPr>
          <p:nvPr>
            <p:ph idx="1"/>
          </p:nvPr>
        </p:nvSpPr>
        <p:spPr>
          <a:xfrm>
            <a:off x="238092" y="1071546"/>
            <a:ext cx="9501254" cy="5214974"/>
          </a:xfrm>
        </p:spPr>
        <p:txBody>
          <a:bodyPr/>
          <a:lstStyle/>
          <a:p>
            <a:pPr marL="265113" indent="-265113"/>
            <a:r>
              <a:rPr lang="en-US" b="1" dirty="0"/>
              <a:t>Randomized algorithms</a:t>
            </a:r>
            <a:endParaRPr lang="en-US" b="1" dirty="0">
              <a:latin typeface="Times" pitchFamily="18" charset="0"/>
              <a:cs typeface="Times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Random search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Multi-start methods</a:t>
            </a:r>
          </a:p>
          <a:p>
            <a:r>
              <a:rPr lang="en-US" b="1" dirty="0"/>
              <a:t>Nature-inspired </a:t>
            </a:r>
            <a:r>
              <a:rPr lang="en-US" b="1" dirty="0" err="1"/>
              <a:t>metaheuristic</a:t>
            </a:r>
            <a:r>
              <a:rPr lang="en-US" b="1" dirty="0"/>
              <a:t> algorithms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Simulated annealing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Evolutionary and genetic algorithms 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Swarm-based optimization (particle swarm, ant colony)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…</a:t>
            </a:r>
          </a:p>
          <a:p>
            <a:r>
              <a:rPr lang="en-US" b="1" dirty="0"/>
              <a:t>Deterministic global optimization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ym typeface="Symbol" pitchFamily="18" charset="2"/>
              </a:rPr>
              <a:t>DC-optimization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ym typeface="Symbol" pitchFamily="18" charset="2"/>
              </a:rPr>
              <a:t>Interval analysis optimization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Cutting methods</a:t>
            </a:r>
          </a:p>
        </p:txBody>
      </p:sp>
      <p:sp>
        <p:nvSpPr>
          <p:cNvPr id="12" name="Дата 11">
            <a:extLst>
              <a:ext uri="{FF2B5EF4-FFF2-40B4-BE49-F238E27FC236}">
                <a16:creationId xmlns:a16="http://schemas.microsoft.com/office/drawing/2014/main" id="{899F168D-F0FF-4561-AA4F-0639E7ED59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5BAA378-6025-48FB-B9C5-9731A99C1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AE4526-0B01-4E1A-A75A-6C26AAE16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6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79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A9782-37A1-4ABF-A2C0-85586DDF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 pitchFamily="18" charset="2"/>
              </a:rPr>
              <a:t>DC-</a:t>
            </a:r>
            <a:r>
              <a:rPr lang="ru-RU" dirty="0">
                <a:sym typeface="Symbol" pitchFamily="18" charset="2"/>
              </a:rPr>
              <a:t>оптимизация</a:t>
            </a:r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525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572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8096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238092" y="1071546"/>
                <a:ext cx="9501254" cy="521497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𝜑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" pitchFamily="18" charset="0"/>
                  <a:cs typeface="Times" pitchFamily="18" charset="0"/>
                </a:endParaRPr>
              </a:p>
              <a:p>
                <a:pPr marL="0" indent="0">
                  <a:buNone/>
                </a:pPr>
                <a:r>
                  <a:rPr lang="ru-RU" sz="2200" dirty="0"/>
                  <a:t>А.Д. Александров</a:t>
                </a:r>
                <a:r>
                  <a:rPr lang="en-US" sz="2200" dirty="0"/>
                  <a:t>, </a:t>
                </a:r>
                <a:r>
                  <a:rPr lang="ru-RU" sz="2200" dirty="0"/>
                  <a:t>А.С. </a:t>
                </a:r>
                <a:r>
                  <a:rPr lang="ru-RU" sz="2200" dirty="0" err="1"/>
                  <a:t>Стрекаловский</a:t>
                </a:r>
                <a:r>
                  <a:rPr lang="ru-RU" sz="2200" dirty="0"/>
                  <a:t>, </a:t>
                </a:r>
                <a:r>
                  <a:rPr lang="en-US" sz="2200" dirty="0"/>
                  <a:t>J.-B. </a:t>
                </a:r>
                <a:r>
                  <a:rPr lang="en-US" sz="2200" dirty="0" err="1"/>
                  <a:t>Hirriart-Urruty</a:t>
                </a:r>
                <a:r>
                  <a:rPr lang="en-US" sz="2200" dirty="0"/>
                  <a:t>, H. </a:t>
                </a:r>
                <a:r>
                  <a:rPr lang="en-US" sz="2200" dirty="0" err="1"/>
                  <a:t>Tuy</a:t>
                </a:r>
                <a:r>
                  <a:rPr lang="en-US" sz="2200" dirty="0"/>
                  <a:t>, </a:t>
                </a:r>
                <a:br>
                  <a:rPr lang="en-US" sz="2200" dirty="0"/>
                </a:br>
                <a:r>
                  <a:rPr lang="en-US" sz="2200" dirty="0"/>
                  <a:t>N.</a:t>
                </a:r>
                <a:r>
                  <a:rPr lang="ru-RU" sz="2200" dirty="0"/>
                  <a:t> </a:t>
                </a:r>
                <a:r>
                  <a:rPr lang="en-US" sz="2200" dirty="0" err="1"/>
                  <a:t>Sahinidis</a:t>
                </a:r>
                <a:r>
                  <a:rPr lang="en-US" sz="2200" dirty="0"/>
                  <a:t>, C. </a:t>
                </a:r>
                <a:r>
                  <a:rPr lang="en-US" sz="2200" dirty="0" err="1"/>
                  <a:t>Floudas</a:t>
                </a:r>
                <a:r>
                  <a:rPr lang="en-US" sz="2200" dirty="0"/>
                  <a:t>,</a:t>
                </a:r>
                <a:r>
                  <a:rPr lang="ru-RU" sz="2200" dirty="0"/>
                  <a:t>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092" y="1071546"/>
                <a:ext cx="9501254" cy="5214974"/>
              </a:xfrm>
              <a:blipFill>
                <a:blip r:embed="rId2"/>
                <a:stretch>
                  <a:fillRect l="-8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CAC1EA6-9B97-42EC-BB87-336A588C58EE}"/>
                  </a:ext>
                </a:extLst>
              </p:cNvPr>
              <p:cNvSpPr/>
              <p:nvPr/>
            </p:nvSpPr>
            <p:spPr>
              <a:xfrm>
                <a:off x="273450" y="2504464"/>
                <a:ext cx="4036646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cs typeface="Times New Roman" panose="02020603050405020304" pitchFamily="18" charset="0"/>
                  </a:rPr>
                  <a:t>Невыпуклая непрерывная функция</a:t>
                </a:r>
                <a:br>
                  <a:rPr lang="ru-RU" sz="2000" dirty="0">
                    <a:cs typeface="Times New Roman" panose="02020603050405020304" pitchFamily="18" charset="0"/>
                  </a:rPr>
                </a:br>
                <a:r>
                  <a:rPr lang="ru-RU" sz="2000" dirty="0">
                    <a:cs typeface="Times New Roman" panose="02020603050405020304" pitchFamily="18" charset="0"/>
                  </a:rPr>
                  <a:t>«почти всегда» может быть </a:t>
                </a:r>
                <a:br>
                  <a:rPr lang="ru-RU" sz="2000" dirty="0">
                    <a:cs typeface="Times New Roman" panose="02020603050405020304" pitchFamily="18" charset="0"/>
                  </a:rPr>
                </a:br>
                <a:r>
                  <a:rPr lang="ru-RU" sz="2000" dirty="0">
                    <a:cs typeface="Times New Roman" panose="02020603050405020304" pitchFamily="18" charset="0"/>
                  </a:rPr>
                  <a:t>представлена как разность двух</a:t>
                </a:r>
                <a:br>
                  <a:rPr lang="ru-RU" sz="2000" dirty="0">
                    <a:cs typeface="Times New Roman" panose="02020603050405020304" pitchFamily="18" charset="0"/>
                  </a:rPr>
                </a:br>
                <a:r>
                  <a:rPr lang="ru-RU" sz="2000" dirty="0">
                    <a:cs typeface="Times New Roman" panose="02020603050405020304" pitchFamily="18" charset="0"/>
                  </a:rPr>
                  <a:t>выпуклых функций</a:t>
                </a:r>
              </a:p>
              <a:p>
                <a:endParaRPr lang="ru-RU" sz="2000" dirty="0"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cs typeface="Times New Roman" panose="02020603050405020304" pitchFamily="18" charset="0"/>
                  </a:rPr>
                  <a:t>Редукция к задаче вогнутого </a:t>
                </a:r>
                <a:br>
                  <a:rPr lang="ru-RU" sz="2000" dirty="0">
                    <a:cs typeface="Times New Roman" panose="02020603050405020304" pitchFamily="18" charset="0"/>
                  </a:rPr>
                </a:br>
                <a:r>
                  <a:rPr lang="ru-RU" sz="2000" dirty="0">
                    <a:cs typeface="Times New Roman" panose="02020603050405020304" pitchFamily="18" charset="0"/>
                  </a:rPr>
                  <a:t>программирования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sym typeface="Symbol" pitchFamily="18" charset="2"/>
                        </a:rPr>
                        <m:t>𝑞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𝑚𝑖𝑛</m:t>
                      </m:r>
                    </m:oMath>
                  </m:oMathPara>
                </a14:m>
                <a:endParaRPr lang="en-US" sz="2000" b="0" dirty="0">
                  <a:sym typeface="Symbol" pitchFamily="18" charset="2"/>
                </a:endParaRPr>
              </a:p>
              <a:p>
                <a:pPr algn="ctr"/>
                <a:endParaRPr lang="en-US" sz="2000" dirty="0">
                  <a:cs typeface="Times New Roman" panose="02020603050405020304" pitchFamily="18" charset="0"/>
                </a:endParaRPr>
              </a:p>
              <a:p>
                <a:pPr algn="ctr"/>
                <a:endParaRPr lang="en-US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𝑚𝑖𝑛</m:t>
                      </m:r>
                    </m:oMath>
                  </m:oMathPara>
                </a14:m>
                <a:endParaRPr lang="en-US" sz="2000" b="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ru-RU" sz="2000" dirty="0">
                  <a:cs typeface="Times New Roman" panose="02020603050405020304" pitchFamily="18" charset="0"/>
                </a:endParaRPr>
              </a:p>
              <a:p>
                <a:endParaRPr lang="ru-RU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CAC1EA6-9B97-42EC-BB87-336A588C5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50" y="2504464"/>
                <a:ext cx="4036646" cy="4093428"/>
              </a:xfrm>
              <a:prstGeom prst="rect">
                <a:avLst/>
              </a:prstGeom>
              <a:blipFill>
                <a:blip r:embed="rId3"/>
                <a:stretch>
                  <a:fillRect l="-1662" t="-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Дата 14">
            <a:extLst>
              <a:ext uri="{FF2B5EF4-FFF2-40B4-BE49-F238E27FC236}">
                <a16:creationId xmlns:a16="http://schemas.microsoft.com/office/drawing/2014/main" id="{8E5BA560-5292-47C8-AA9C-FAFEB1EBE1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6" name="Нижний колонтитул 15">
            <a:extLst>
              <a:ext uri="{FF2B5EF4-FFF2-40B4-BE49-F238E27FC236}">
                <a16:creationId xmlns:a16="http://schemas.microsoft.com/office/drawing/2014/main" id="{E19A2C6C-C335-4269-9883-1EB003514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DBB0D1-8482-46A8-BA3C-81023E042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096" y="2281254"/>
            <a:ext cx="5429250" cy="3505200"/>
          </a:xfrm>
          <a:prstGeom prst="rect">
            <a:avLst/>
          </a:prstGeom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B7BD74A2-29B9-49F5-9664-618EBCDC3608}"/>
              </a:ext>
            </a:extLst>
          </p:cNvPr>
          <p:cNvSpPr/>
          <p:nvPr/>
        </p:nvSpPr>
        <p:spPr bwMode="auto">
          <a:xfrm>
            <a:off x="2072680" y="5085184"/>
            <a:ext cx="216024" cy="504056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97BFB9-2060-487C-A606-30D87BB02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7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16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A9782-37A1-4ABF-A2C0-85586DDF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Липшицева</a:t>
            </a:r>
            <a:r>
              <a:rPr lang="ru-RU" dirty="0"/>
              <a:t> глобальная оптимизация</a:t>
            </a:r>
            <a:endParaRPr 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525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572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8096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одержимое 2"/>
          <p:cNvSpPr>
            <a:spLocks noGrp="1"/>
          </p:cNvSpPr>
          <p:nvPr>
            <p:ph idx="1"/>
          </p:nvPr>
        </p:nvSpPr>
        <p:spPr>
          <a:xfrm>
            <a:off x="238092" y="1071546"/>
            <a:ext cx="9501254" cy="5214974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ru-RU" dirty="0"/>
              <a:t>Предположение</a:t>
            </a:r>
            <a:r>
              <a:rPr lang="en-US" dirty="0"/>
              <a:t>:</a:t>
            </a:r>
            <a:r>
              <a:rPr lang="ru-RU" dirty="0"/>
              <a:t> ограниченное изменение аргумента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i="1" dirty="0"/>
              <a:t>y</a:t>
            </a:r>
            <a:r>
              <a:rPr lang="ru-RU" dirty="0"/>
              <a:t> порождает ограниченное изменение значений функции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l-GR" i="1" dirty="0">
                <a:sym typeface="Symbol"/>
              </a:rPr>
              <a:t></a:t>
            </a:r>
            <a:endParaRPr lang="ru-RU" i="1" dirty="0"/>
          </a:p>
          <a:p>
            <a:pPr algn="just">
              <a:spcBef>
                <a:spcPct val="50000"/>
              </a:spcBef>
            </a:pPr>
            <a:r>
              <a:rPr lang="ru-RU" dirty="0"/>
              <a:t>Математическая модель</a:t>
            </a:r>
            <a:r>
              <a:rPr lang="en-US" dirty="0"/>
              <a:t>:</a:t>
            </a:r>
            <a:r>
              <a:rPr lang="ru-RU" dirty="0"/>
              <a:t> условие Липшица</a:t>
            </a:r>
            <a:endParaRPr lang="en-US" dirty="0"/>
          </a:p>
          <a:p>
            <a:pPr algn="ctr">
              <a:spcBef>
                <a:spcPts val="0"/>
              </a:spcBef>
              <a:buNone/>
            </a:pPr>
            <a:r>
              <a:rPr lang="ru-RU" dirty="0"/>
              <a:t>|</a:t>
            </a:r>
            <a:r>
              <a:rPr lang="el-GR" i="1" dirty="0">
                <a:sym typeface="Symbol"/>
              </a:rPr>
              <a:t></a:t>
            </a:r>
            <a:r>
              <a:rPr lang="ru-RU" dirty="0"/>
              <a:t>(</a:t>
            </a:r>
            <a:r>
              <a:rPr lang="en-US" i="1" dirty="0"/>
              <a:t>y</a:t>
            </a:r>
            <a:r>
              <a:rPr lang="en-US" dirty="0">
                <a:sym typeface="Symbol"/>
              </a:rPr>
              <a:t></a:t>
            </a:r>
            <a:r>
              <a:rPr lang="ru-RU" dirty="0"/>
              <a:t>) – </a:t>
            </a:r>
            <a:r>
              <a:rPr lang="el-GR" i="1" dirty="0">
                <a:sym typeface="Symbol"/>
              </a:rPr>
              <a:t></a:t>
            </a:r>
            <a:r>
              <a:rPr lang="ru-RU" dirty="0"/>
              <a:t>(</a:t>
            </a:r>
            <a:r>
              <a:rPr lang="en-US" i="1" dirty="0"/>
              <a:t>y</a:t>
            </a:r>
            <a:r>
              <a:rPr lang="en-US" dirty="0">
                <a:sym typeface="Symbol"/>
              </a:rPr>
              <a:t></a:t>
            </a:r>
            <a:r>
              <a:rPr lang="ru-RU" dirty="0"/>
              <a:t>)| ≤ </a:t>
            </a:r>
            <a:r>
              <a:rPr lang="en-US" i="1" dirty="0"/>
              <a:t>L</a:t>
            </a:r>
            <a:r>
              <a:rPr lang="ru-RU" dirty="0"/>
              <a:t> || </a:t>
            </a:r>
            <a:r>
              <a:rPr lang="en-US" i="1" dirty="0"/>
              <a:t>y</a:t>
            </a:r>
            <a:r>
              <a:rPr lang="en-US" dirty="0">
                <a:sym typeface="Symbol"/>
              </a:rPr>
              <a:t></a:t>
            </a:r>
            <a:r>
              <a:rPr lang="ru-RU" dirty="0"/>
              <a:t>– </a:t>
            </a:r>
            <a:r>
              <a:rPr lang="en-US" i="1" dirty="0"/>
              <a:t>y</a:t>
            </a:r>
            <a:r>
              <a:rPr lang="en-US" dirty="0">
                <a:sym typeface="Symbol"/>
              </a:rPr>
              <a:t></a:t>
            </a:r>
            <a:r>
              <a:rPr lang="ru-RU" dirty="0"/>
              <a:t>||,   </a:t>
            </a:r>
            <a:r>
              <a:rPr lang="en-US" i="1" dirty="0"/>
              <a:t>y</a:t>
            </a:r>
            <a:r>
              <a:rPr lang="en-US" dirty="0">
                <a:sym typeface="Symbol"/>
              </a:rPr>
              <a:t></a:t>
            </a:r>
            <a:r>
              <a:rPr lang="ru-RU" dirty="0"/>
              <a:t>,</a:t>
            </a:r>
            <a:r>
              <a:rPr lang="en-US" i="1" dirty="0"/>
              <a:t>y</a:t>
            </a:r>
            <a:r>
              <a:rPr lang="en-US" dirty="0">
                <a:sym typeface="Symbol"/>
              </a:rPr>
              <a:t></a:t>
            </a:r>
            <a:r>
              <a:rPr lang="en-US" i="1" dirty="0"/>
              <a:t>D</a:t>
            </a:r>
            <a:r>
              <a:rPr lang="en-US" dirty="0">
                <a:sym typeface="Symbol"/>
              </a:rPr>
              <a:t>.</a:t>
            </a:r>
            <a:r>
              <a:rPr lang="en-US" i="1" dirty="0"/>
              <a:t> </a:t>
            </a:r>
          </a:p>
          <a:p>
            <a:pPr marL="265113" indent="-265113"/>
            <a:endParaRPr lang="en-US" dirty="0"/>
          </a:p>
          <a:p>
            <a:pPr marL="265113" indent="-265113"/>
            <a:r>
              <a:rPr lang="ru-RU" dirty="0" err="1"/>
              <a:t>Липшицева</a:t>
            </a:r>
            <a:r>
              <a:rPr lang="ru-RU" dirty="0"/>
              <a:t> оптимизация</a:t>
            </a:r>
            <a:r>
              <a:rPr lang="en-US" dirty="0"/>
              <a:t>: </a:t>
            </a:r>
          </a:p>
          <a:p>
            <a:pPr marL="541338" lvl="1" indent="-265113">
              <a:buFont typeface="Wingdings" pitchFamily="2" charset="2"/>
              <a:buChar char="§"/>
            </a:pPr>
            <a:r>
              <a:rPr lang="ru-RU" dirty="0"/>
              <a:t>С.А. </a:t>
            </a:r>
            <a:r>
              <a:rPr lang="ru-RU" dirty="0" err="1"/>
              <a:t>Пиявский</a:t>
            </a:r>
            <a:r>
              <a:rPr lang="en-US" dirty="0"/>
              <a:t>, </a:t>
            </a:r>
            <a:r>
              <a:rPr lang="ru-RU" dirty="0"/>
              <a:t>Ю.Г. Евтушенко</a:t>
            </a:r>
            <a:r>
              <a:rPr lang="en-US" dirty="0"/>
              <a:t>,</a:t>
            </a:r>
            <a:br>
              <a:rPr lang="en-US" dirty="0"/>
            </a:br>
            <a:r>
              <a:rPr lang="ru-RU" dirty="0"/>
              <a:t>М.А. </a:t>
            </a:r>
            <a:r>
              <a:rPr lang="ru-RU" dirty="0" err="1"/>
              <a:t>Посыпкин</a:t>
            </a:r>
            <a:r>
              <a:rPr lang="en-US" dirty="0"/>
              <a:t>, </a:t>
            </a:r>
            <a:r>
              <a:rPr lang="ru-RU" dirty="0" err="1"/>
              <a:t>Я.Д.Сергеев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J. Pinter</a:t>
            </a:r>
            <a:r>
              <a:rPr lang="ru-RU" dirty="0"/>
              <a:t>, </a:t>
            </a:r>
            <a:r>
              <a:rPr lang="en-US" dirty="0"/>
              <a:t>P. Hansen</a:t>
            </a:r>
            <a:r>
              <a:rPr lang="ru-RU" dirty="0"/>
              <a:t>, </a:t>
            </a:r>
            <a:r>
              <a:rPr lang="en-US" dirty="0"/>
              <a:t>D. Jones</a:t>
            </a:r>
            <a:r>
              <a:rPr lang="ru-RU" dirty="0"/>
              <a:t>, </a:t>
            </a:r>
            <a:br>
              <a:rPr lang="en-US" dirty="0"/>
            </a:br>
            <a:r>
              <a:rPr lang="en-US" dirty="0"/>
              <a:t>J. Žilinskas, …</a:t>
            </a:r>
          </a:p>
          <a:p>
            <a:pPr marL="541338" lvl="1" indent="-265113">
              <a:buFont typeface="Wingdings" pitchFamily="2" charset="2"/>
              <a:buChar char="§"/>
            </a:pPr>
            <a:r>
              <a:rPr lang="ru-RU" dirty="0"/>
              <a:t>Р.Г. </a:t>
            </a:r>
            <a:r>
              <a:rPr lang="ru-RU" dirty="0" err="1"/>
              <a:t>Стронгин</a:t>
            </a:r>
            <a:r>
              <a:rPr lang="ru-RU" dirty="0"/>
              <a:t> </a:t>
            </a:r>
            <a:r>
              <a:rPr lang="en-US" dirty="0">
                <a:sym typeface="Symbol"/>
              </a:rPr>
              <a:t> </a:t>
            </a:r>
            <a:r>
              <a:rPr lang="ru-RU" dirty="0"/>
              <a:t>Нижегородская школа</a:t>
            </a:r>
            <a:br>
              <a:rPr lang="ru-RU" dirty="0"/>
            </a:br>
            <a:r>
              <a:rPr lang="ru-RU" dirty="0"/>
              <a:t>глобальной оптимизации</a:t>
            </a:r>
            <a:endParaRPr lang="en-US" dirty="0"/>
          </a:p>
          <a:p>
            <a:pPr marL="541338" lvl="1" indent="-265113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88" y="2871598"/>
            <a:ext cx="4331656" cy="3464267"/>
          </a:xfrm>
          <a:prstGeom prst="rect">
            <a:avLst/>
          </a:prstGeom>
        </p:spPr>
      </p:pic>
      <p:sp>
        <p:nvSpPr>
          <p:cNvPr id="12" name="Дата 11">
            <a:extLst>
              <a:ext uri="{FF2B5EF4-FFF2-40B4-BE49-F238E27FC236}">
                <a16:creationId xmlns:a16="http://schemas.microsoft.com/office/drawing/2014/main" id="{CFE4D78F-7C0E-40C2-BEBD-1831B9B52D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07BE0178-55E5-4C78-A5FB-AA3C53593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F0148A-745B-451D-94C0-FE7022A8D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8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79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Редукция размерности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Существует несколько способов использования одномерных алгоритмов для решения многомерных задач</a:t>
            </a:r>
            <a:r>
              <a:rPr lang="en-US" dirty="0"/>
              <a:t>: </a:t>
            </a:r>
            <a:r>
              <a:rPr lang="ru-RU" dirty="0"/>
              <a:t>диагональные разбиения</a:t>
            </a:r>
            <a:r>
              <a:rPr lang="en-US" dirty="0"/>
              <a:t> (Sergeyev, Kvasov 2017 ); </a:t>
            </a:r>
            <a:r>
              <a:rPr lang="ru-RU" dirty="0"/>
              <a:t>симплексные разбиения</a:t>
            </a:r>
            <a:r>
              <a:rPr lang="en-US" dirty="0"/>
              <a:t> (</a:t>
            </a:r>
            <a:r>
              <a:rPr lang="en-US" dirty="0" err="1"/>
              <a:t>Žilinskas</a:t>
            </a:r>
            <a:r>
              <a:rPr lang="en-US" dirty="0"/>
              <a:t>, </a:t>
            </a:r>
            <a:r>
              <a:rPr lang="en-US" dirty="0" err="1"/>
              <a:t>Paulavičius</a:t>
            </a:r>
            <a:r>
              <a:rPr lang="en-US" dirty="0"/>
              <a:t> 2014); …</a:t>
            </a:r>
            <a:r>
              <a:rPr lang="ru-RU" dirty="0">
                <a:cs typeface="Times" pitchFamily="18" charset="0"/>
              </a:rPr>
              <a:t> </a:t>
            </a:r>
            <a:endParaRPr lang="en-US" dirty="0">
              <a:cs typeface="Times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7810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E74E9462-DD5C-441A-81F4-CCB7BD32B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422" y="3156743"/>
            <a:ext cx="2800350" cy="230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0FD6BB20-D26A-471F-BD1D-D72E29C1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54" y="3156743"/>
            <a:ext cx="32004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>
            <a:extLst>
              <a:ext uri="{FF2B5EF4-FFF2-40B4-BE49-F238E27FC236}">
                <a16:creationId xmlns:a16="http://schemas.microsoft.com/office/drawing/2014/main" id="{72612086-9032-4DA8-B495-4889FE85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5766" y="3228751"/>
            <a:ext cx="2583180" cy="218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8">
            <a:extLst>
              <a:ext uri="{FF2B5EF4-FFF2-40B4-BE49-F238E27FC236}">
                <a16:creationId xmlns:a16="http://schemas.microsoft.com/office/drawing/2014/main" id="{FFBDCC46-3A91-4B5D-A10E-7ACD2E8CAF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Семинар КНП</a:t>
            </a:r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F6AEED41-160A-4F5A-8182-7A76F3539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Поиск глобального оптимума: машинное обучение ускоряет решение задачи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08D091-4087-4E34-8F0D-DD983E75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9</a:t>
            </a:fld>
            <a:r>
              <a:rPr lang="en-US"/>
              <a:t>/</a:t>
            </a:r>
            <a:r>
              <a:rPr lang="ru-RU"/>
              <a:t>45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itlab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2298</Words>
  <Application>Microsoft Office PowerPoint</Application>
  <PresentationFormat>Лист A4 (210x297 мм)</PresentationFormat>
  <Paragraphs>622</Paragraphs>
  <Slides>45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6" baseType="lpstr">
      <vt:lpstr>Arial</vt:lpstr>
      <vt:lpstr>Bernard MT Condensed</vt:lpstr>
      <vt:lpstr>Calibri</vt:lpstr>
      <vt:lpstr>Cambria Math</vt:lpstr>
      <vt:lpstr>Math1</vt:lpstr>
      <vt:lpstr>Symbol</vt:lpstr>
      <vt:lpstr>Times</vt:lpstr>
      <vt:lpstr>Times New Roman</vt:lpstr>
      <vt:lpstr>Verdana</vt:lpstr>
      <vt:lpstr>Wingdings</vt:lpstr>
      <vt:lpstr>1_itlab</vt:lpstr>
      <vt:lpstr>Поиск глобального оптимума:  машинное обучение ускоряет решение задачи</vt:lpstr>
      <vt:lpstr>Виктор Павлович Гергель</vt:lpstr>
      <vt:lpstr>Содержание</vt:lpstr>
      <vt:lpstr>Постановка задачи</vt:lpstr>
      <vt:lpstr>Постановка задачи</vt:lpstr>
      <vt:lpstr>Методы глобальной оптимизации</vt:lpstr>
      <vt:lpstr>DC-оптимизация</vt:lpstr>
      <vt:lpstr>Липшицева глобальная оптимизация</vt:lpstr>
      <vt:lpstr>Редукция размерности</vt:lpstr>
      <vt:lpstr>Редукция размерности: кривые Пеано</vt:lpstr>
      <vt:lpstr>Редукция размерности: кривые Пеано</vt:lpstr>
      <vt:lpstr>Редукция размерности: рекурсивная оптимизация </vt:lpstr>
      <vt:lpstr>Редукция размерности: рекурсивная оптимизация</vt:lpstr>
      <vt:lpstr>Редукция размерности: адаптивная оптимизация</vt:lpstr>
      <vt:lpstr>Алгоритм глобального поиска (АГП, GSA) </vt:lpstr>
      <vt:lpstr>Презентация PowerPoint</vt:lpstr>
      <vt:lpstr>Классификация целевых функций</vt:lpstr>
      <vt:lpstr>Классификация с помощью CNN</vt:lpstr>
      <vt:lpstr>Классификация с помощью CNN</vt:lpstr>
      <vt:lpstr>Обучающая выборка</vt:lpstr>
      <vt:lpstr>Тестовая выборка</vt:lpstr>
      <vt:lpstr>Результаты экспериментов</vt:lpstr>
      <vt:lpstr>Классификация с помощью RNN</vt:lpstr>
      <vt:lpstr>Классификация с помощью RNN</vt:lpstr>
      <vt:lpstr>Обучающая выборка</vt:lpstr>
      <vt:lpstr>Обучающая выборка. Унимодальные функции</vt:lpstr>
      <vt:lpstr>Тестовая выборка</vt:lpstr>
      <vt:lpstr>Результаты экспериментов</vt:lpstr>
      <vt:lpstr>Презентация PowerPoint</vt:lpstr>
      <vt:lpstr>Идентификация локальных минимумов</vt:lpstr>
      <vt:lpstr>Идентификация локальных минимумов</vt:lpstr>
      <vt:lpstr>Идентификация локальных минимумов</vt:lpstr>
      <vt:lpstr>Идентификация локальных минимумов</vt:lpstr>
      <vt:lpstr>Accelerated global search algorithm (GSA-DT)</vt:lpstr>
      <vt:lpstr>Результаты экспериментов</vt:lpstr>
      <vt:lpstr>Результаты экспериментов</vt:lpstr>
      <vt:lpstr>Результаты экспериментов</vt:lpstr>
      <vt:lpstr>Презентация PowerPoint</vt:lpstr>
      <vt:lpstr>Использование аппроксимаций целевой функции</vt:lpstr>
      <vt:lpstr>Построение аппроксимации целевой функции</vt:lpstr>
      <vt:lpstr>Подбор параметров модели склонового потока</vt:lpstr>
      <vt:lpstr>Подбор параметров модели склонового потока</vt:lpstr>
      <vt:lpstr>Презентация PowerPoint</vt:lpstr>
      <vt:lpstr>Направления дальнейших исследований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программирования.  Курс на базе  Microsoft Solutions Framework</dc:title>
  <dc:creator/>
  <cp:lastModifiedBy/>
  <cp:revision>16</cp:revision>
  <cp:lastPrinted>1900-12-31T20:00:00Z</cp:lastPrinted>
  <dcterms:created xsi:type="dcterms:W3CDTF">1900-12-31T20:00:00Z</dcterms:created>
  <dcterms:modified xsi:type="dcterms:W3CDTF">2021-10-29T15:59:51Z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