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96" r:id="rId1"/>
  </p:sldMasterIdLst>
  <p:notesMasterIdLst>
    <p:notesMasterId r:id="rId32"/>
  </p:notesMasterIdLst>
  <p:sldIdLst>
    <p:sldId id="307" r:id="rId2"/>
    <p:sldId id="333" r:id="rId3"/>
    <p:sldId id="308" r:id="rId4"/>
    <p:sldId id="310" r:id="rId5"/>
    <p:sldId id="311" r:id="rId6"/>
    <p:sldId id="312" r:id="rId7"/>
    <p:sldId id="335" r:id="rId8"/>
    <p:sldId id="313" r:id="rId9"/>
    <p:sldId id="314" r:id="rId10"/>
    <p:sldId id="315" r:id="rId11"/>
    <p:sldId id="336" r:id="rId12"/>
    <p:sldId id="316" r:id="rId13"/>
    <p:sldId id="317" r:id="rId14"/>
    <p:sldId id="318" r:id="rId15"/>
    <p:sldId id="319" r:id="rId16"/>
    <p:sldId id="324" r:id="rId17"/>
    <p:sldId id="320" r:id="rId18"/>
    <p:sldId id="321" r:id="rId19"/>
    <p:sldId id="337" r:id="rId20"/>
    <p:sldId id="322" r:id="rId21"/>
    <p:sldId id="323" r:id="rId22"/>
    <p:sldId id="325" r:id="rId23"/>
    <p:sldId id="327" r:id="rId24"/>
    <p:sldId id="326" r:id="rId25"/>
    <p:sldId id="328" r:id="rId26"/>
    <p:sldId id="329" r:id="rId27"/>
    <p:sldId id="330" r:id="rId28"/>
    <p:sldId id="331" r:id="rId29"/>
    <p:sldId id="332" r:id="rId30"/>
    <p:sldId id="338" r:id="rId31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33"/>
    </p:embeddedFont>
    <p:embeddedFont>
      <p:font typeface="Didact Gothic" panose="020B0604020202020204" charset="0"/>
      <p:regular r:id="rId34"/>
    </p:embeddedFont>
    <p:embeddedFont>
      <p:font typeface="Libre Baskerville" panose="020B0604020202020204" charset="0"/>
      <p:regular r:id="rId35"/>
      <p:bold r:id="rId36"/>
      <p:italic r:id="rId37"/>
    </p:embeddedFont>
    <p:embeddedFont>
      <p:font typeface="Nunito" panose="020B0604020202020204" charset="0"/>
      <p:regular r:id="rId38"/>
      <p:bold r:id="rId39"/>
      <p:italic r:id="rId40"/>
      <p:boldItalic r:id="rId41"/>
    </p:embeddedFont>
    <p:embeddedFont>
      <p:font typeface="Raleway" panose="020B0604020202020204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6C8FABD-9266-46C9-BAFD-7D3947F2EA07}">
  <a:tblStyle styleId="{E6C8FABD-9266-46C9-BAFD-7D3947F2EA0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4" d="100"/>
          <a:sy n="134" d="100"/>
        </p:scale>
        <p:origin x="174" y="4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YandexDisk\Work\pydnameth\datasets\GPL13534\TCGA\statuses\descriptio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58159797667696611"/>
          <c:y val="2.34260614934114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Лист1!$E$1</c:f>
              <c:strCache>
                <c:ptCount val="1"/>
                <c:pt idx="0">
                  <c:v>Number Of Subjects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Лист1!$B$2:$B$33</c:f>
              <c:strCache>
                <c:ptCount val="32"/>
                <c:pt idx="0">
                  <c:v>Adrenocortical Carcinoma</c:v>
                </c:pt>
                <c:pt idx="1">
                  <c:v>Bladder Urothelial Carcinoma</c:v>
                </c:pt>
                <c:pt idx="2">
                  <c:v>Breast Invasive Carcinoma</c:v>
                </c:pt>
                <c:pt idx="3">
                  <c:v>Cervical Squamous Cell Carcinoma and Endocervical Adenocarcinoma</c:v>
                </c:pt>
                <c:pt idx="4">
                  <c:v>Cholangiocarcinoma</c:v>
                </c:pt>
                <c:pt idx="5">
                  <c:v>Colon Adenocarcinoma</c:v>
                </c:pt>
                <c:pt idx="6">
                  <c:v>Lymphoid Neoplasm Diffuse Large B-cell Lymphoma</c:v>
                </c:pt>
                <c:pt idx="7">
                  <c:v>Esophageal Carcinoma</c:v>
                </c:pt>
                <c:pt idx="8">
                  <c:v>Glioblastoma multiforme</c:v>
                </c:pt>
                <c:pt idx="9">
                  <c:v>Head and Neck squamous cell carcinoma</c:v>
                </c:pt>
                <c:pt idx="10">
                  <c:v>Kidney Chromophobe</c:v>
                </c:pt>
                <c:pt idx="11">
                  <c:v>Kidney Renal Clear Cell Carcinoma</c:v>
                </c:pt>
                <c:pt idx="12">
                  <c:v>Kidney Renal Papillary Cell Carcinoma</c:v>
                </c:pt>
                <c:pt idx="13">
                  <c:v>Acute Myeloid Leukemia</c:v>
                </c:pt>
                <c:pt idx="14">
                  <c:v>Brain Lower Grade Glioma</c:v>
                </c:pt>
                <c:pt idx="15">
                  <c:v>Liver Hepatocellular Carcinoma</c:v>
                </c:pt>
                <c:pt idx="16">
                  <c:v>Lung Adenocarcinoma</c:v>
                </c:pt>
                <c:pt idx="17">
                  <c:v>Lung Squamous Cell Carcinoma</c:v>
                </c:pt>
                <c:pt idx="18">
                  <c:v>Mesothelioma</c:v>
                </c:pt>
                <c:pt idx="19">
                  <c:v>Pancreatic Adenocarcinoma</c:v>
                </c:pt>
                <c:pt idx="20">
                  <c:v>Pheochromocytoma and Paraganglioma</c:v>
                </c:pt>
                <c:pt idx="21">
                  <c:v>Prostate Adenocarcinoma</c:v>
                </c:pt>
                <c:pt idx="22">
                  <c:v>Rectum Adenocarcinoma</c:v>
                </c:pt>
                <c:pt idx="23">
                  <c:v>Sarcoma</c:v>
                </c:pt>
                <c:pt idx="24">
                  <c:v>Skin Cutaneous Melanoma</c:v>
                </c:pt>
                <c:pt idx="25">
                  <c:v>Stomach Adenocarcinoma</c:v>
                </c:pt>
                <c:pt idx="26">
                  <c:v>Testicular Germ Cell Tumors</c:v>
                </c:pt>
                <c:pt idx="27">
                  <c:v>Thyroid Carcinoma</c:v>
                </c:pt>
                <c:pt idx="28">
                  <c:v>Thymoma</c:v>
                </c:pt>
                <c:pt idx="29">
                  <c:v>Uterine Corpus Endometrial Carcinoma</c:v>
                </c:pt>
                <c:pt idx="30">
                  <c:v>Uterine Carcinosarcoma</c:v>
                </c:pt>
                <c:pt idx="31">
                  <c:v>Uveal Melanoma</c:v>
                </c:pt>
              </c:strCache>
            </c:strRef>
          </c:cat>
          <c:val>
            <c:numRef>
              <c:f>Лист1!$E$2:$E$33</c:f>
              <c:numCache>
                <c:formatCode>General</c:formatCode>
                <c:ptCount val="32"/>
                <c:pt idx="0">
                  <c:v>80</c:v>
                </c:pt>
                <c:pt idx="1">
                  <c:v>440</c:v>
                </c:pt>
                <c:pt idx="2">
                  <c:v>894</c:v>
                </c:pt>
                <c:pt idx="3">
                  <c:v>312</c:v>
                </c:pt>
                <c:pt idx="4">
                  <c:v>45</c:v>
                </c:pt>
                <c:pt idx="5">
                  <c:v>351</c:v>
                </c:pt>
                <c:pt idx="6">
                  <c:v>47</c:v>
                </c:pt>
                <c:pt idx="7">
                  <c:v>202</c:v>
                </c:pt>
                <c:pt idx="8">
                  <c:v>152</c:v>
                </c:pt>
                <c:pt idx="9">
                  <c:v>580</c:v>
                </c:pt>
                <c:pt idx="10">
                  <c:v>66</c:v>
                </c:pt>
                <c:pt idx="11">
                  <c:v>485</c:v>
                </c:pt>
                <c:pt idx="12">
                  <c:v>321</c:v>
                </c:pt>
                <c:pt idx="13">
                  <c:v>194</c:v>
                </c:pt>
                <c:pt idx="14">
                  <c:v>533</c:v>
                </c:pt>
                <c:pt idx="15">
                  <c:v>414</c:v>
                </c:pt>
                <c:pt idx="16">
                  <c:v>507</c:v>
                </c:pt>
                <c:pt idx="17">
                  <c:v>412</c:v>
                </c:pt>
                <c:pt idx="18">
                  <c:v>87</c:v>
                </c:pt>
                <c:pt idx="19">
                  <c:v>195</c:v>
                </c:pt>
                <c:pt idx="20">
                  <c:v>187</c:v>
                </c:pt>
                <c:pt idx="21">
                  <c:v>552</c:v>
                </c:pt>
                <c:pt idx="22">
                  <c:v>105</c:v>
                </c:pt>
                <c:pt idx="23">
                  <c:v>269</c:v>
                </c:pt>
                <c:pt idx="24">
                  <c:v>475</c:v>
                </c:pt>
                <c:pt idx="25">
                  <c:v>397</c:v>
                </c:pt>
                <c:pt idx="26">
                  <c:v>139</c:v>
                </c:pt>
                <c:pt idx="27">
                  <c:v>571</c:v>
                </c:pt>
                <c:pt idx="28">
                  <c:v>126</c:v>
                </c:pt>
                <c:pt idx="29">
                  <c:v>473</c:v>
                </c:pt>
                <c:pt idx="30">
                  <c:v>57</c:v>
                </c:pt>
                <c:pt idx="31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14-4CCE-915B-296EA746AB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57769695"/>
        <c:axId val="357765535"/>
      </c:barChart>
      <c:catAx>
        <c:axId val="35776969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7765535"/>
        <c:crosses val="autoZero"/>
        <c:auto val="1"/>
        <c:lblAlgn val="ctr"/>
        <c:lblOffset val="100"/>
        <c:noMultiLvlLbl val="0"/>
      </c:catAx>
      <c:valAx>
        <c:axId val="35776553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77696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c7389ce05c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c7389ce05c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3565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c7389ce05c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c7389ce05c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942239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c7389ce05c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c7389ce05c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110665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c7389ce05c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c7389ce05c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994582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c7389ce05c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c7389ce05c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696343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c7389ce05c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c7389ce05c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77290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c7389ce05c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c7389ce05c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275523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c7389ce05c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c7389ce05c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103911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c7389ce05c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c7389ce05c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855636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c7389ce05c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c7389ce05c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914107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c7389ce05c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c7389ce05c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31307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c7389ce05c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c7389ce05c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804521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c7389ce05c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c7389ce05c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908893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c7389ce05c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c7389ce05c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808490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c7389ce05c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c7389ce05c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722196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c7389ce05c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c7389ce05c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00979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c7389ce05c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c7389ce05c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874560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c7389ce05c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c7389ce05c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804832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c7389ce05c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c7389ce05c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18934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c7389ce05c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c7389ce05c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202058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c7389ce05c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c7389ce05c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444888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c7389ce05c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c7389ce05c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5322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c7389ce05c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c7389ce05c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264589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c7389ce05c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c7389ce05c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0564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c7389ce05c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c7389ce05c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0536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c7389ce05c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c7389ce05c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31591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c7389ce05c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c7389ce05c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473876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c7389ce05c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c7389ce05c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82567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c7389ce05c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c7389ce05c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051234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c7389ce05c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c7389ce05c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50338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758775" y="358218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body" idx="1"/>
          </p:nvPr>
        </p:nvSpPr>
        <p:spPr>
          <a:xfrm>
            <a:off x="1437488" y="2671500"/>
            <a:ext cx="2633700" cy="14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2"/>
          </p:nvPr>
        </p:nvSpPr>
        <p:spPr>
          <a:xfrm>
            <a:off x="5072663" y="2671500"/>
            <a:ext cx="2633700" cy="14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title" idx="3"/>
          </p:nvPr>
        </p:nvSpPr>
        <p:spPr>
          <a:xfrm>
            <a:off x="1437487" y="2139900"/>
            <a:ext cx="26337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 idx="4"/>
          </p:nvPr>
        </p:nvSpPr>
        <p:spPr>
          <a:xfrm>
            <a:off x="5072662" y="2139900"/>
            <a:ext cx="26337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C32B7B-0FE3-44A0-A55D-61C54B0678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3AE0D8CC-4F01-4B4F-AEA1-9C54002754FD}" type="slidenum">
              <a:rPr lang="en-US" smtClean="0"/>
              <a:pPr algn="l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12_1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 txBox="1">
            <a:spLocks noGrp="1"/>
          </p:cNvSpPr>
          <p:nvPr>
            <p:ph type="title"/>
          </p:nvPr>
        </p:nvSpPr>
        <p:spPr>
          <a:xfrm>
            <a:off x="2428350" y="2275501"/>
            <a:ext cx="4287300" cy="64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8" name="Google Shape;108;p18"/>
          <p:cNvSpPr txBox="1">
            <a:spLocks noGrp="1"/>
          </p:cNvSpPr>
          <p:nvPr>
            <p:ph type="subTitle" idx="1"/>
          </p:nvPr>
        </p:nvSpPr>
        <p:spPr>
          <a:xfrm>
            <a:off x="2428350" y="2858578"/>
            <a:ext cx="4287300" cy="5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8"/>
          <p:cNvSpPr txBox="1">
            <a:spLocks noGrp="1"/>
          </p:cNvSpPr>
          <p:nvPr>
            <p:ph type="title" idx="2" hasCustomPrompt="1"/>
          </p:nvPr>
        </p:nvSpPr>
        <p:spPr>
          <a:xfrm>
            <a:off x="3393150" y="1271750"/>
            <a:ext cx="2357700" cy="9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7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7D5DCB-92DB-42E0-B1D9-BFB9DE90A4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3AE0D8CC-4F01-4B4F-AEA1-9C54002754FD}" type="slidenum">
              <a:rPr lang="en-US" smtClean="0"/>
              <a:pPr algn="l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idea 2">
  <p:cSld name="CUSTOM_13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 txBox="1">
            <a:spLocks noGrp="1"/>
          </p:cNvSpPr>
          <p:nvPr>
            <p:ph type="title"/>
          </p:nvPr>
        </p:nvSpPr>
        <p:spPr>
          <a:xfrm>
            <a:off x="1612025" y="1371600"/>
            <a:ext cx="4284300" cy="25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53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0F24C6-279F-490E-A2E5-93217C0509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3AE0D8CC-4F01-4B4F-AEA1-9C54002754FD}" type="slidenum">
              <a:rPr lang="en-US" smtClean="0"/>
              <a:pPr algn="l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idea 3">
  <p:cSld name="CUSTOM_13_1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 txBox="1">
            <a:spLocks noGrp="1"/>
          </p:cNvSpPr>
          <p:nvPr>
            <p:ph type="title"/>
          </p:nvPr>
        </p:nvSpPr>
        <p:spPr>
          <a:xfrm>
            <a:off x="3757970" y="1399200"/>
            <a:ext cx="4009200" cy="234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53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B881F1-483F-4C1A-BAE5-96CCE11844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3AE0D8CC-4F01-4B4F-AEA1-9C54002754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 txBox="1">
            <a:spLocks noGrp="1"/>
          </p:cNvSpPr>
          <p:nvPr>
            <p:ph type="title"/>
          </p:nvPr>
        </p:nvSpPr>
        <p:spPr>
          <a:xfrm>
            <a:off x="2487675" y="3172075"/>
            <a:ext cx="4168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1"/>
          <p:cNvSpPr txBox="1">
            <a:spLocks noGrp="1"/>
          </p:cNvSpPr>
          <p:nvPr>
            <p:ph type="title" idx="2"/>
          </p:nvPr>
        </p:nvSpPr>
        <p:spPr>
          <a:xfrm>
            <a:off x="2612575" y="1793500"/>
            <a:ext cx="3918900" cy="159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 b="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0858F9-AB38-4A2D-BEAC-12A67B34C7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3AE0D8CC-4F01-4B4F-AEA1-9C54002754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CUSTOM_1_2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 txBox="1">
            <a:spLocks noGrp="1"/>
          </p:cNvSpPr>
          <p:nvPr>
            <p:ph type="title"/>
          </p:nvPr>
        </p:nvSpPr>
        <p:spPr>
          <a:xfrm>
            <a:off x="935975" y="3172075"/>
            <a:ext cx="39192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1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2"/>
          <p:cNvSpPr txBox="1">
            <a:spLocks noGrp="1"/>
          </p:cNvSpPr>
          <p:nvPr>
            <p:ph type="title" idx="2"/>
          </p:nvPr>
        </p:nvSpPr>
        <p:spPr>
          <a:xfrm>
            <a:off x="936175" y="1793500"/>
            <a:ext cx="3918900" cy="159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 b="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58B91A-A278-4D54-88EC-239C664F53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3AE0D8CC-4F01-4B4F-AEA1-9C54002754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3">
  <p:cSld name="CUSTOM_4_1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4"/>
          <p:cNvSpPr txBox="1">
            <a:spLocks noGrp="1"/>
          </p:cNvSpPr>
          <p:nvPr>
            <p:ph type="title"/>
          </p:nvPr>
        </p:nvSpPr>
        <p:spPr>
          <a:xfrm>
            <a:off x="2825700" y="1662575"/>
            <a:ext cx="3492900" cy="6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25" name="Google Shape;125;p24"/>
          <p:cNvSpPr txBox="1">
            <a:spLocks noGrp="1"/>
          </p:cNvSpPr>
          <p:nvPr>
            <p:ph type="subTitle" idx="1"/>
          </p:nvPr>
        </p:nvSpPr>
        <p:spPr>
          <a:xfrm>
            <a:off x="2639175" y="2185325"/>
            <a:ext cx="3865800" cy="140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373614-0E1D-4A19-979D-5B60F6BA1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3AE0D8CC-4F01-4B4F-AEA1-9C54002754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4">
  <p:cSld name="CUSTOM_4_1_1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5"/>
          <p:cNvSpPr txBox="1">
            <a:spLocks noGrp="1"/>
          </p:cNvSpPr>
          <p:nvPr>
            <p:ph type="title"/>
          </p:nvPr>
        </p:nvSpPr>
        <p:spPr>
          <a:xfrm>
            <a:off x="952250" y="1405945"/>
            <a:ext cx="3507600" cy="11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28" name="Google Shape;128;p25"/>
          <p:cNvSpPr txBox="1">
            <a:spLocks noGrp="1"/>
          </p:cNvSpPr>
          <p:nvPr>
            <p:ph type="subTitle" idx="1"/>
          </p:nvPr>
        </p:nvSpPr>
        <p:spPr>
          <a:xfrm>
            <a:off x="952250" y="2504770"/>
            <a:ext cx="2921100" cy="11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97691D-0DE7-4E65-BBE9-4F8DA3E722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3AE0D8CC-4F01-4B4F-AEA1-9C54002754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2">
  <p:cSld name="CUSTOM_10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>
            <a:spLocks noGrp="1"/>
          </p:cNvSpPr>
          <p:nvPr>
            <p:ph type="subTitle" idx="1"/>
          </p:nvPr>
        </p:nvSpPr>
        <p:spPr>
          <a:xfrm>
            <a:off x="1041025" y="1502200"/>
            <a:ext cx="4547700" cy="22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Char char="■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1" name="Google Shape;131;p26"/>
          <p:cNvSpPr txBox="1">
            <a:spLocks noGrp="1"/>
          </p:cNvSpPr>
          <p:nvPr>
            <p:ph type="title"/>
          </p:nvPr>
        </p:nvSpPr>
        <p:spPr>
          <a:xfrm>
            <a:off x="758775" y="358218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5E6FE3-9896-4376-A797-A9FFBDDD27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3AE0D8CC-4F01-4B4F-AEA1-9C54002754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2">
  <p:cSld name="CUSTOM_14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7"/>
          <p:cNvSpPr txBox="1">
            <a:spLocks noGrp="1"/>
          </p:cNvSpPr>
          <p:nvPr>
            <p:ph type="title" hasCustomPrompt="1"/>
          </p:nvPr>
        </p:nvSpPr>
        <p:spPr>
          <a:xfrm>
            <a:off x="1538750" y="1793174"/>
            <a:ext cx="6066600" cy="139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4" name="Google Shape;134;p27"/>
          <p:cNvSpPr txBox="1">
            <a:spLocks noGrp="1"/>
          </p:cNvSpPr>
          <p:nvPr>
            <p:ph type="subTitle" idx="1"/>
          </p:nvPr>
        </p:nvSpPr>
        <p:spPr>
          <a:xfrm>
            <a:off x="3347700" y="3532775"/>
            <a:ext cx="24486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35" name="Google Shape;135;p27"/>
          <p:cNvSpPr txBox="1">
            <a:spLocks noGrp="1"/>
          </p:cNvSpPr>
          <p:nvPr>
            <p:ph type="subTitle" idx="2"/>
          </p:nvPr>
        </p:nvSpPr>
        <p:spPr>
          <a:xfrm>
            <a:off x="3347700" y="964225"/>
            <a:ext cx="24486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8C5259-5972-4418-A345-6C3E730F96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3AE0D8CC-4F01-4B4F-AEA1-9C54002754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1_1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0"/>
          <p:cNvSpPr txBox="1">
            <a:spLocks noGrp="1"/>
          </p:cNvSpPr>
          <p:nvPr>
            <p:ph type="title" hasCustomPrompt="1"/>
          </p:nvPr>
        </p:nvSpPr>
        <p:spPr>
          <a:xfrm>
            <a:off x="3390000" y="738875"/>
            <a:ext cx="3583200" cy="6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42" name="Google Shape;142;p30"/>
          <p:cNvSpPr txBox="1">
            <a:spLocks noGrp="1"/>
          </p:cNvSpPr>
          <p:nvPr>
            <p:ph type="subTitle" idx="1"/>
          </p:nvPr>
        </p:nvSpPr>
        <p:spPr>
          <a:xfrm>
            <a:off x="3392700" y="1316578"/>
            <a:ext cx="3577800" cy="49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0"/>
          <p:cNvSpPr txBox="1">
            <a:spLocks noGrp="1"/>
          </p:cNvSpPr>
          <p:nvPr>
            <p:ph type="title" idx="2" hasCustomPrompt="1"/>
          </p:nvPr>
        </p:nvSpPr>
        <p:spPr>
          <a:xfrm>
            <a:off x="3390000" y="2011575"/>
            <a:ext cx="3583200" cy="6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44" name="Google Shape;144;p30"/>
          <p:cNvSpPr txBox="1">
            <a:spLocks noGrp="1"/>
          </p:cNvSpPr>
          <p:nvPr>
            <p:ph type="subTitle" idx="3"/>
          </p:nvPr>
        </p:nvSpPr>
        <p:spPr>
          <a:xfrm>
            <a:off x="3392700" y="2589278"/>
            <a:ext cx="3577800" cy="49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30"/>
          <p:cNvSpPr txBox="1">
            <a:spLocks noGrp="1"/>
          </p:cNvSpPr>
          <p:nvPr>
            <p:ph type="title" idx="4" hasCustomPrompt="1"/>
          </p:nvPr>
        </p:nvSpPr>
        <p:spPr>
          <a:xfrm>
            <a:off x="3390000" y="3284275"/>
            <a:ext cx="3583200" cy="6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46" name="Google Shape;146;p30"/>
          <p:cNvSpPr txBox="1">
            <a:spLocks noGrp="1"/>
          </p:cNvSpPr>
          <p:nvPr>
            <p:ph type="subTitle" idx="5"/>
          </p:nvPr>
        </p:nvSpPr>
        <p:spPr>
          <a:xfrm>
            <a:off x="3392700" y="3862028"/>
            <a:ext cx="3577800" cy="49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2AF89B-78C1-4511-9309-8C71ED7D60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3AE0D8CC-4F01-4B4F-AEA1-9C54002754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538525" y="1686200"/>
            <a:ext cx="4066800" cy="187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58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D1BD37-FAEF-4130-99E7-C7C2988D9E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3AE0D8CC-4F01-4B4F-AEA1-9C54002754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CUSTOM_1_1_2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1"/>
          <p:cNvSpPr txBox="1">
            <a:spLocks noGrp="1"/>
          </p:cNvSpPr>
          <p:nvPr>
            <p:ph type="title" hasCustomPrompt="1"/>
          </p:nvPr>
        </p:nvSpPr>
        <p:spPr>
          <a:xfrm>
            <a:off x="4098100" y="957050"/>
            <a:ext cx="3583200" cy="6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49" name="Google Shape;149;p31"/>
          <p:cNvSpPr txBox="1">
            <a:spLocks noGrp="1"/>
          </p:cNvSpPr>
          <p:nvPr>
            <p:ph type="subTitle" idx="1"/>
          </p:nvPr>
        </p:nvSpPr>
        <p:spPr>
          <a:xfrm>
            <a:off x="1462700" y="1051400"/>
            <a:ext cx="2051700" cy="49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1"/>
          <p:cNvSpPr txBox="1">
            <a:spLocks noGrp="1"/>
          </p:cNvSpPr>
          <p:nvPr>
            <p:ph type="title" idx="2" hasCustomPrompt="1"/>
          </p:nvPr>
        </p:nvSpPr>
        <p:spPr>
          <a:xfrm>
            <a:off x="4098100" y="2229750"/>
            <a:ext cx="3583200" cy="6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51" name="Google Shape;151;p31"/>
          <p:cNvSpPr txBox="1">
            <a:spLocks noGrp="1"/>
          </p:cNvSpPr>
          <p:nvPr>
            <p:ph type="subTitle" idx="3"/>
          </p:nvPr>
        </p:nvSpPr>
        <p:spPr>
          <a:xfrm>
            <a:off x="1462700" y="2324100"/>
            <a:ext cx="2051700" cy="49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31"/>
          <p:cNvSpPr txBox="1">
            <a:spLocks noGrp="1"/>
          </p:cNvSpPr>
          <p:nvPr>
            <p:ph type="title" idx="4" hasCustomPrompt="1"/>
          </p:nvPr>
        </p:nvSpPr>
        <p:spPr>
          <a:xfrm>
            <a:off x="4098100" y="3502450"/>
            <a:ext cx="3583200" cy="6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53" name="Google Shape;153;p31"/>
          <p:cNvSpPr txBox="1">
            <a:spLocks noGrp="1"/>
          </p:cNvSpPr>
          <p:nvPr>
            <p:ph type="subTitle" idx="5"/>
          </p:nvPr>
        </p:nvSpPr>
        <p:spPr>
          <a:xfrm>
            <a:off x="1462700" y="3596800"/>
            <a:ext cx="2051700" cy="49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2FF180-68F2-410B-92C4-707EE39356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3AE0D8CC-4F01-4B4F-AEA1-9C54002754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3">
  <p:cSld name="CUSTOM_1_1_2_1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2"/>
          <p:cNvSpPr txBox="1">
            <a:spLocks noGrp="1"/>
          </p:cNvSpPr>
          <p:nvPr>
            <p:ph type="title" hasCustomPrompt="1"/>
          </p:nvPr>
        </p:nvSpPr>
        <p:spPr>
          <a:xfrm>
            <a:off x="3955350" y="1725833"/>
            <a:ext cx="12333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6" name="Google Shape;156;p32"/>
          <p:cNvSpPr txBox="1">
            <a:spLocks noGrp="1"/>
          </p:cNvSpPr>
          <p:nvPr>
            <p:ph type="title" idx="2"/>
          </p:nvPr>
        </p:nvSpPr>
        <p:spPr>
          <a:xfrm>
            <a:off x="3484499" y="2882450"/>
            <a:ext cx="2175000" cy="38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57" name="Google Shape;157;p32"/>
          <p:cNvSpPr txBox="1">
            <a:spLocks noGrp="1"/>
          </p:cNvSpPr>
          <p:nvPr>
            <p:ph type="title" idx="3"/>
          </p:nvPr>
        </p:nvSpPr>
        <p:spPr>
          <a:xfrm>
            <a:off x="3484500" y="3269550"/>
            <a:ext cx="21750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 b="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58" name="Google Shape;158;p32"/>
          <p:cNvSpPr txBox="1">
            <a:spLocks noGrp="1"/>
          </p:cNvSpPr>
          <p:nvPr>
            <p:ph type="title" idx="4" hasCustomPrompt="1"/>
          </p:nvPr>
        </p:nvSpPr>
        <p:spPr>
          <a:xfrm>
            <a:off x="1589005" y="1725833"/>
            <a:ext cx="12333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9" name="Google Shape;159;p32"/>
          <p:cNvSpPr txBox="1">
            <a:spLocks noGrp="1"/>
          </p:cNvSpPr>
          <p:nvPr>
            <p:ph type="title" idx="5"/>
          </p:nvPr>
        </p:nvSpPr>
        <p:spPr>
          <a:xfrm>
            <a:off x="1118150" y="2882450"/>
            <a:ext cx="2175000" cy="38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60" name="Google Shape;160;p32"/>
          <p:cNvSpPr txBox="1">
            <a:spLocks noGrp="1"/>
          </p:cNvSpPr>
          <p:nvPr>
            <p:ph type="title" idx="6"/>
          </p:nvPr>
        </p:nvSpPr>
        <p:spPr>
          <a:xfrm>
            <a:off x="1118100" y="3269550"/>
            <a:ext cx="21750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 b="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61" name="Google Shape;161;p32"/>
          <p:cNvSpPr txBox="1">
            <a:spLocks noGrp="1"/>
          </p:cNvSpPr>
          <p:nvPr>
            <p:ph type="title" idx="7" hasCustomPrompt="1"/>
          </p:nvPr>
        </p:nvSpPr>
        <p:spPr>
          <a:xfrm>
            <a:off x="6318976" y="1725833"/>
            <a:ext cx="12333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2" name="Google Shape;162;p32"/>
          <p:cNvSpPr txBox="1">
            <a:spLocks noGrp="1"/>
          </p:cNvSpPr>
          <p:nvPr>
            <p:ph type="title" idx="8"/>
          </p:nvPr>
        </p:nvSpPr>
        <p:spPr>
          <a:xfrm>
            <a:off x="5848125" y="2882450"/>
            <a:ext cx="2175000" cy="38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63" name="Google Shape;163;p32"/>
          <p:cNvSpPr txBox="1">
            <a:spLocks noGrp="1"/>
          </p:cNvSpPr>
          <p:nvPr>
            <p:ph type="title" idx="9"/>
          </p:nvPr>
        </p:nvSpPr>
        <p:spPr>
          <a:xfrm>
            <a:off x="5848126" y="3269550"/>
            <a:ext cx="21750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 b="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64" name="Google Shape;164;p32"/>
          <p:cNvSpPr txBox="1">
            <a:spLocks noGrp="1"/>
          </p:cNvSpPr>
          <p:nvPr>
            <p:ph type="title" idx="13"/>
          </p:nvPr>
        </p:nvSpPr>
        <p:spPr>
          <a:xfrm>
            <a:off x="758775" y="358218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B93C3B-8066-4CD9-8051-C3E754E20B8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l">
              <a:defRPr/>
            </a:lvl1pPr>
          </a:lstStyle>
          <a:p>
            <a:fld id="{3AE0D8CC-4F01-4B4F-AEA1-9C54002754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CUSTOM_2_2_1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6"/>
          <p:cNvSpPr txBox="1">
            <a:spLocks noGrp="1"/>
          </p:cNvSpPr>
          <p:nvPr>
            <p:ph type="title"/>
          </p:nvPr>
        </p:nvSpPr>
        <p:spPr>
          <a:xfrm>
            <a:off x="758775" y="358218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36"/>
          <p:cNvSpPr txBox="1">
            <a:spLocks noGrp="1"/>
          </p:cNvSpPr>
          <p:nvPr>
            <p:ph type="title" idx="2"/>
          </p:nvPr>
        </p:nvSpPr>
        <p:spPr>
          <a:xfrm>
            <a:off x="3532640" y="2367450"/>
            <a:ext cx="20787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92" name="Google Shape;192;p36"/>
          <p:cNvSpPr txBox="1">
            <a:spLocks noGrp="1"/>
          </p:cNvSpPr>
          <p:nvPr>
            <p:ph type="title" idx="3"/>
          </p:nvPr>
        </p:nvSpPr>
        <p:spPr>
          <a:xfrm>
            <a:off x="3532637" y="2802566"/>
            <a:ext cx="20787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 b="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93" name="Google Shape;193;p36"/>
          <p:cNvSpPr txBox="1">
            <a:spLocks noGrp="1"/>
          </p:cNvSpPr>
          <p:nvPr>
            <p:ph type="title" idx="4"/>
          </p:nvPr>
        </p:nvSpPr>
        <p:spPr>
          <a:xfrm>
            <a:off x="1096070" y="2367450"/>
            <a:ext cx="20787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94" name="Google Shape;194;p36"/>
          <p:cNvSpPr txBox="1">
            <a:spLocks noGrp="1"/>
          </p:cNvSpPr>
          <p:nvPr>
            <p:ph type="title" idx="5"/>
          </p:nvPr>
        </p:nvSpPr>
        <p:spPr>
          <a:xfrm>
            <a:off x="1095988" y="2802556"/>
            <a:ext cx="20787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 b="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95" name="Google Shape;195;p36"/>
          <p:cNvSpPr txBox="1">
            <a:spLocks noGrp="1"/>
          </p:cNvSpPr>
          <p:nvPr>
            <p:ph type="title" idx="6"/>
          </p:nvPr>
        </p:nvSpPr>
        <p:spPr>
          <a:xfrm>
            <a:off x="5963799" y="2367450"/>
            <a:ext cx="20787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96" name="Google Shape;196;p36"/>
          <p:cNvSpPr txBox="1">
            <a:spLocks noGrp="1"/>
          </p:cNvSpPr>
          <p:nvPr>
            <p:ph type="title" idx="7"/>
          </p:nvPr>
        </p:nvSpPr>
        <p:spPr>
          <a:xfrm>
            <a:off x="5963855" y="2802556"/>
            <a:ext cx="20787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 b="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4BE7F7-173C-49B1-B087-A55A59D3B8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3AE0D8CC-4F01-4B4F-AEA1-9C54002754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_1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7"/>
          <p:cNvSpPr txBox="1">
            <a:spLocks noGrp="1"/>
          </p:cNvSpPr>
          <p:nvPr>
            <p:ph type="title"/>
          </p:nvPr>
        </p:nvSpPr>
        <p:spPr>
          <a:xfrm>
            <a:off x="758775" y="358218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37"/>
          <p:cNvSpPr txBox="1">
            <a:spLocks noGrp="1"/>
          </p:cNvSpPr>
          <p:nvPr>
            <p:ph type="title" idx="2"/>
          </p:nvPr>
        </p:nvSpPr>
        <p:spPr>
          <a:xfrm>
            <a:off x="5632217" y="1377925"/>
            <a:ext cx="21837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00" name="Google Shape;200;p37"/>
          <p:cNvSpPr txBox="1">
            <a:spLocks noGrp="1"/>
          </p:cNvSpPr>
          <p:nvPr>
            <p:ph type="title" idx="3"/>
          </p:nvPr>
        </p:nvSpPr>
        <p:spPr>
          <a:xfrm>
            <a:off x="5632175" y="1814382"/>
            <a:ext cx="21837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 b="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01" name="Google Shape;201;p37"/>
          <p:cNvSpPr txBox="1">
            <a:spLocks noGrp="1"/>
          </p:cNvSpPr>
          <p:nvPr>
            <p:ph type="title" idx="4"/>
          </p:nvPr>
        </p:nvSpPr>
        <p:spPr>
          <a:xfrm>
            <a:off x="1256525" y="1377925"/>
            <a:ext cx="21837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02" name="Google Shape;202;p37"/>
          <p:cNvSpPr txBox="1">
            <a:spLocks noGrp="1"/>
          </p:cNvSpPr>
          <p:nvPr>
            <p:ph type="title" idx="5"/>
          </p:nvPr>
        </p:nvSpPr>
        <p:spPr>
          <a:xfrm>
            <a:off x="1256475" y="1814380"/>
            <a:ext cx="21837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 b="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03" name="Google Shape;203;p37"/>
          <p:cNvSpPr txBox="1">
            <a:spLocks noGrp="1"/>
          </p:cNvSpPr>
          <p:nvPr>
            <p:ph type="title" idx="6"/>
          </p:nvPr>
        </p:nvSpPr>
        <p:spPr>
          <a:xfrm>
            <a:off x="5632217" y="2884095"/>
            <a:ext cx="21837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04" name="Google Shape;204;p37"/>
          <p:cNvSpPr txBox="1">
            <a:spLocks noGrp="1"/>
          </p:cNvSpPr>
          <p:nvPr>
            <p:ph type="title" idx="7"/>
          </p:nvPr>
        </p:nvSpPr>
        <p:spPr>
          <a:xfrm>
            <a:off x="5632175" y="3320552"/>
            <a:ext cx="21837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 b="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05" name="Google Shape;205;p37"/>
          <p:cNvSpPr txBox="1">
            <a:spLocks noGrp="1"/>
          </p:cNvSpPr>
          <p:nvPr>
            <p:ph type="title" idx="8"/>
          </p:nvPr>
        </p:nvSpPr>
        <p:spPr>
          <a:xfrm>
            <a:off x="1256525" y="2884097"/>
            <a:ext cx="21837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06" name="Google Shape;206;p37"/>
          <p:cNvSpPr txBox="1">
            <a:spLocks noGrp="1"/>
          </p:cNvSpPr>
          <p:nvPr>
            <p:ph type="title" idx="9"/>
          </p:nvPr>
        </p:nvSpPr>
        <p:spPr>
          <a:xfrm>
            <a:off x="1256475" y="3320551"/>
            <a:ext cx="21837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 b="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7A48E3-081A-49F4-9C69-19DAC66ECB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3AE0D8CC-4F01-4B4F-AEA1-9C54002754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nine columns">
  <p:cSld name="CUSTOM_3_1_1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0"/>
          <p:cNvSpPr txBox="1">
            <a:spLocks noGrp="1"/>
          </p:cNvSpPr>
          <p:nvPr>
            <p:ph type="title"/>
          </p:nvPr>
        </p:nvSpPr>
        <p:spPr>
          <a:xfrm>
            <a:off x="758775" y="358218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40"/>
          <p:cNvSpPr txBox="1">
            <a:spLocks noGrp="1"/>
          </p:cNvSpPr>
          <p:nvPr>
            <p:ph type="title" idx="2"/>
          </p:nvPr>
        </p:nvSpPr>
        <p:spPr>
          <a:xfrm>
            <a:off x="1201800" y="1535196"/>
            <a:ext cx="18912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 b="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44" name="Google Shape;244;p40"/>
          <p:cNvSpPr txBox="1">
            <a:spLocks noGrp="1"/>
          </p:cNvSpPr>
          <p:nvPr>
            <p:ph type="title" idx="3"/>
          </p:nvPr>
        </p:nvSpPr>
        <p:spPr>
          <a:xfrm>
            <a:off x="1201800" y="2745696"/>
            <a:ext cx="18912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 b="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45" name="Google Shape;245;p40"/>
          <p:cNvSpPr txBox="1">
            <a:spLocks noGrp="1"/>
          </p:cNvSpPr>
          <p:nvPr>
            <p:ph type="title" idx="4"/>
          </p:nvPr>
        </p:nvSpPr>
        <p:spPr>
          <a:xfrm>
            <a:off x="3626410" y="1535196"/>
            <a:ext cx="18912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 b="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46" name="Google Shape;246;p40"/>
          <p:cNvSpPr txBox="1">
            <a:spLocks noGrp="1"/>
          </p:cNvSpPr>
          <p:nvPr>
            <p:ph type="title" idx="5"/>
          </p:nvPr>
        </p:nvSpPr>
        <p:spPr>
          <a:xfrm>
            <a:off x="3626410" y="2745696"/>
            <a:ext cx="18912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 b="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47" name="Google Shape;247;p40"/>
          <p:cNvSpPr txBox="1">
            <a:spLocks noGrp="1"/>
          </p:cNvSpPr>
          <p:nvPr>
            <p:ph type="title" idx="6"/>
          </p:nvPr>
        </p:nvSpPr>
        <p:spPr>
          <a:xfrm>
            <a:off x="6051007" y="1535196"/>
            <a:ext cx="18912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 b="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48" name="Google Shape;248;p40"/>
          <p:cNvSpPr txBox="1">
            <a:spLocks noGrp="1"/>
          </p:cNvSpPr>
          <p:nvPr>
            <p:ph type="title" idx="7"/>
          </p:nvPr>
        </p:nvSpPr>
        <p:spPr>
          <a:xfrm>
            <a:off x="6051007" y="2745696"/>
            <a:ext cx="18912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 b="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49" name="Google Shape;249;p40"/>
          <p:cNvSpPr txBox="1">
            <a:spLocks noGrp="1"/>
          </p:cNvSpPr>
          <p:nvPr>
            <p:ph type="title" idx="8"/>
          </p:nvPr>
        </p:nvSpPr>
        <p:spPr>
          <a:xfrm>
            <a:off x="1201800" y="3956196"/>
            <a:ext cx="18912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 b="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50" name="Google Shape;250;p40"/>
          <p:cNvSpPr txBox="1">
            <a:spLocks noGrp="1"/>
          </p:cNvSpPr>
          <p:nvPr>
            <p:ph type="title" idx="9"/>
          </p:nvPr>
        </p:nvSpPr>
        <p:spPr>
          <a:xfrm>
            <a:off x="3626410" y="3956196"/>
            <a:ext cx="18912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 b="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51" name="Google Shape;251;p40"/>
          <p:cNvSpPr txBox="1">
            <a:spLocks noGrp="1"/>
          </p:cNvSpPr>
          <p:nvPr>
            <p:ph type="title" idx="13"/>
          </p:nvPr>
        </p:nvSpPr>
        <p:spPr>
          <a:xfrm>
            <a:off x="6051007" y="3956196"/>
            <a:ext cx="18912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 b="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8C909C-4A6D-41C1-B14D-932B5604EC0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l">
              <a:defRPr/>
            </a:lvl1pPr>
          </a:lstStyle>
          <a:p>
            <a:fld id="{3AE0D8CC-4F01-4B4F-AEA1-9C54002754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6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1"/>
          <p:cNvSpPr txBox="1">
            <a:spLocks noGrp="1"/>
          </p:cNvSpPr>
          <p:nvPr>
            <p:ph type="title"/>
          </p:nvPr>
        </p:nvSpPr>
        <p:spPr>
          <a:xfrm>
            <a:off x="834975" y="1725800"/>
            <a:ext cx="3014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41"/>
          <p:cNvSpPr txBox="1">
            <a:spLocks noGrp="1"/>
          </p:cNvSpPr>
          <p:nvPr>
            <p:ph type="subTitle" idx="1"/>
          </p:nvPr>
        </p:nvSpPr>
        <p:spPr>
          <a:xfrm>
            <a:off x="834975" y="2298500"/>
            <a:ext cx="2497500" cy="13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F4B762-3771-473C-92CB-1B7D245771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3AE0D8CC-4F01-4B4F-AEA1-9C54002754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6_2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2"/>
          <p:cNvSpPr txBox="1">
            <a:spLocks noGrp="1"/>
          </p:cNvSpPr>
          <p:nvPr>
            <p:ph type="title"/>
          </p:nvPr>
        </p:nvSpPr>
        <p:spPr>
          <a:xfrm>
            <a:off x="4800425" y="1725800"/>
            <a:ext cx="2932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42"/>
          <p:cNvSpPr txBox="1">
            <a:spLocks noGrp="1"/>
          </p:cNvSpPr>
          <p:nvPr>
            <p:ph type="subTitle" idx="1"/>
          </p:nvPr>
        </p:nvSpPr>
        <p:spPr>
          <a:xfrm>
            <a:off x="4800425" y="2298500"/>
            <a:ext cx="2497500" cy="13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FD72E3-C516-43D6-B721-CE49B3E2F9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3AE0D8CC-4F01-4B4F-AEA1-9C54002754FD}" type="slidenum">
              <a:rPr lang="en-US" smtClean="0"/>
              <a:pPr algn="l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2DEFE2-AED5-44AD-9BD7-CB9F23E5C4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3AE0D8CC-4F01-4B4F-AEA1-9C54002754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6F895F-935C-4171-8985-0FF7124FD5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3AE0D8CC-4F01-4B4F-AEA1-9C54002754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3447458" y="463500"/>
            <a:ext cx="5012400" cy="8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3F397B-31DD-4B8C-9DE1-E8C56CD14A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3AE0D8CC-4F01-4B4F-AEA1-9C54002754FD}" type="slidenum">
              <a:rPr lang="en-US" smtClean="0"/>
              <a:pPr algn="l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1538750" y="1807738"/>
            <a:ext cx="6066600" cy="96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60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3127325" y="2715663"/>
            <a:ext cx="2889300" cy="77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>
                <a:solidFill>
                  <a:schemeClr val="dk2"/>
                </a:solidFill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D29A23-F6E5-4579-8131-43EF8A24B3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3AE0D8CC-4F01-4B4F-AEA1-9C54002754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32997D-EC85-4A94-950B-6C63E93013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3AE0D8CC-4F01-4B4F-AEA1-9C54002754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CUSTOM_11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title"/>
          </p:nvPr>
        </p:nvSpPr>
        <p:spPr>
          <a:xfrm>
            <a:off x="758775" y="358218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title" idx="2" hasCustomPrompt="1"/>
          </p:nvPr>
        </p:nvSpPr>
        <p:spPr>
          <a:xfrm>
            <a:off x="1386388" y="1662600"/>
            <a:ext cx="13437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7" name="Google Shape;57;p14"/>
          <p:cNvSpPr txBox="1">
            <a:spLocks noGrp="1"/>
          </p:cNvSpPr>
          <p:nvPr>
            <p:ph type="title" idx="3"/>
          </p:nvPr>
        </p:nvSpPr>
        <p:spPr>
          <a:xfrm>
            <a:off x="873988" y="2142341"/>
            <a:ext cx="23685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6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title" idx="4"/>
          </p:nvPr>
        </p:nvSpPr>
        <p:spPr>
          <a:xfrm>
            <a:off x="873988" y="2560954"/>
            <a:ext cx="23685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 b="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title" idx="5" hasCustomPrompt="1"/>
          </p:nvPr>
        </p:nvSpPr>
        <p:spPr>
          <a:xfrm>
            <a:off x="3900138" y="1662600"/>
            <a:ext cx="13437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0" name="Google Shape;60;p14"/>
          <p:cNvSpPr txBox="1">
            <a:spLocks noGrp="1"/>
          </p:cNvSpPr>
          <p:nvPr>
            <p:ph type="title" idx="6"/>
          </p:nvPr>
        </p:nvSpPr>
        <p:spPr>
          <a:xfrm>
            <a:off x="3387688" y="2142341"/>
            <a:ext cx="23685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6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title" idx="7"/>
          </p:nvPr>
        </p:nvSpPr>
        <p:spPr>
          <a:xfrm>
            <a:off x="3387688" y="2560954"/>
            <a:ext cx="23685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 b="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title" idx="8" hasCustomPrompt="1"/>
          </p:nvPr>
        </p:nvSpPr>
        <p:spPr>
          <a:xfrm>
            <a:off x="6413888" y="1655847"/>
            <a:ext cx="13437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3" name="Google Shape;63;p14"/>
          <p:cNvSpPr txBox="1">
            <a:spLocks noGrp="1"/>
          </p:cNvSpPr>
          <p:nvPr>
            <p:ph type="title" idx="9"/>
          </p:nvPr>
        </p:nvSpPr>
        <p:spPr>
          <a:xfrm>
            <a:off x="5901550" y="2142341"/>
            <a:ext cx="23685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6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title" idx="13"/>
          </p:nvPr>
        </p:nvSpPr>
        <p:spPr>
          <a:xfrm>
            <a:off x="5901550" y="2560954"/>
            <a:ext cx="23685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 b="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75E56F-6106-42D3-AF3F-5E6DD77806E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l">
              <a:defRPr/>
            </a:lvl1pPr>
          </a:lstStyle>
          <a:p>
            <a:fld id="{3AE0D8CC-4F01-4B4F-AEA1-9C54002754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3">
  <p:cSld name="CUSTOM_11_1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758775" y="358218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title" idx="2" hasCustomPrompt="1"/>
          </p:nvPr>
        </p:nvSpPr>
        <p:spPr>
          <a:xfrm>
            <a:off x="1386388" y="1095041"/>
            <a:ext cx="13437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8" name="Google Shape;68;p15"/>
          <p:cNvSpPr txBox="1">
            <a:spLocks noGrp="1"/>
          </p:cNvSpPr>
          <p:nvPr>
            <p:ph type="title" idx="3"/>
          </p:nvPr>
        </p:nvSpPr>
        <p:spPr>
          <a:xfrm>
            <a:off x="873988" y="1559016"/>
            <a:ext cx="23685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6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title" idx="4"/>
          </p:nvPr>
        </p:nvSpPr>
        <p:spPr>
          <a:xfrm>
            <a:off x="873988" y="1982885"/>
            <a:ext cx="23685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 b="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title" idx="5" hasCustomPrompt="1"/>
          </p:nvPr>
        </p:nvSpPr>
        <p:spPr>
          <a:xfrm>
            <a:off x="3900138" y="1095041"/>
            <a:ext cx="13437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1" name="Google Shape;71;p15"/>
          <p:cNvSpPr txBox="1">
            <a:spLocks noGrp="1"/>
          </p:cNvSpPr>
          <p:nvPr>
            <p:ph type="title" idx="6"/>
          </p:nvPr>
        </p:nvSpPr>
        <p:spPr>
          <a:xfrm>
            <a:off x="3387688" y="1559016"/>
            <a:ext cx="23685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6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title" idx="7"/>
          </p:nvPr>
        </p:nvSpPr>
        <p:spPr>
          <a:xfrm>
            <a:off x="3387688" y="1982885"/>
            <a:ext cx="23685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 b="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title" idx="8" hasCustomPrompt="1"/>
          </p:nvPr>
        </p:nvSpPr>
        <p:spPr>
          <a:xfrm>
            <a:off x="6413888" y="1088288"/>
            <a:ext cx="13437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4" name="Google Shape;74;p15"/>
          <p:cNvSpPr txBox="1">
            <a:spLocks noGrp="1"/>
          </p:cNvSpPr>
          <p:nvPr>
            <p:ph type="title" idx="9"/>
          </p:nvPr>
        </p:nvSpPr>
        <p:spPr>
          <a:xfrm>
            <a:off x="5901550" y="1559016"/>
            <a:ext cx="23685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6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title" idx="13"/>
          </p:nvPr>
        </p:nvSpPr>
        <p:spPr>
          <a:xfrm>
            <a:off x="5901550" y="1982885"/>
            <a:ext cx="23685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 b="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title" idx="14" hasCustomPrompt="1"/>
          </p:nvPr>
        </p:nvSpPr>
        <p:spPr>
          <a:xfrm>
            <a:off x="1386388" y="2774466"/>
            <a:ext cx="13437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7" name="Google Shape;77;p15"/>
          <p:cNvSpPr txBox="1">
            <a:spLocks noGrp="1"/>
          </p:cNvSpPr>
          <p:nvPr>
            <p:ph type="title" idx="15"/>
          </p:nvPr>
        </p:nvSpPr>
        <p:spPr>
          <a:xfrm>
            <a:off x="873988" y="3238441"/>
            <a:ext cx="23685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6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title" idx="16"/>
          </p:nvPr>
        </p:nvSpPr>
        <p:spPr>
          <a:xfrm>
            <a:off x="873988" y="3662310"/>
            <a:ext cx="23685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 b="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title" idx="17" hasCustomPrompt="1"/>
          </p:nvPr>
        </p:nvSpPr>
        <p:spPr>
          <a:xfrm>
            <a:off x="3900138" y="2774466"/>
            <a:ext cx="13437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0" name="Google Shape;80;p15"/>
          <p:cNvSpPr txBox="1">
            <a:spLocks noGrp="1"/>
          </p:cNvSpPr>
          <p:nvPr>
            <p:ph type="title" idx="18"/>
          </p:nvPr>
        </p:nvSpPr>
        <p:spPr>
          <a:xfrm>
            <a:off x="3387688" y="3238441"/>
            <a:ext cx="23685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6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title" idx="19"/>
          </p:nvPr>
        </p:nvSpPr>
        <p:spPr>
          <a:xfrm>
            <a:off x="3387688" y="3662310"/>
            <a:ext cx="23685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 b="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title" idx="20" hasCustomPrompt="1"/>
          </p:nvPr>
        </p:nvSpPr>
        <p:spPr>
          <a:xfrm>
            <a:off x="6413888" y="2767713"/>
            <a:ext cx="13437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3" name="Google Shape;83;p15"/>
          <p:cNvSpPr txBox="1">
            <a:spLocks noGrp="1"/>
          </p:cNvSpPr>
          <p:nvPr>
            <p:ph type="title" idx="21"/>
          </p:nvPr>
        </p:nvSpPr>
        <p:spPr>
          <a:xfrm>
            <a:off x="5901550" y="3238441"/>
            <a:ext cx="23685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6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title" idx="22"/>
          </p:nvPr>
        </p:nvSpPr>
        <p:spPr>
          <a:xfrm>
            <a:off x="5901550" y="3662310"/>
            <a:ext cx="23685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 b="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399271-8B97-48F9-ABD2-BE7ADB6FBBCE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 algn="l">
              <a:defRPr/>
            </a:lvl1pPr>
          </a:lstStyle>
          <a:p>
            <a:fld id="{3AE0D8CC-4F01-4B4F-AEA1-9C54002754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4">
  <p:cSld name="CUSTOM_11_1_1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>
            <a:spLocks noGrp="1"/>
          </p:cNvSpPr>
          <p:nvPr>
            <p:ph type="title"/>
          </p:nvPr>
        </p:nvSpPr>
        <p:spPr>
          <a:xfrm>
            <a:off x="768575" y="539700"/>
            <a:ext cx="2815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title" idx="2" hasCustomPrompt="1"/>
          </p:nvPr>
        </p:nvSpPr>
        <p:spPr>
          <a:xfrm>
            <a:off x="3167622" y="555475"/>
            <a:ext cx="9843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8" name="Google Shape;88;p16"/>
          <p:cNvSpPr txBox="1">
            <a:spLocks noGrp="1"/>
          </p:cNvSpPr>
          <p:nvPr>
            <p:ph type="title" idx="3"/>
          </p:nvPr>
        </p:nvSpPr>
        <p:spPr>
          <a:xfrm>
            <a:off x="4152000" y="539709"/>
            <a:ext cx="4050000" cy="40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16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title" idx="4"/>
          </p:nvPr>
        </p:nvSpPr>
        <p:spPr>
          <a:xfrm>
            <a:off x="4152000" y="821741"/>
            <a:ext cx="4050000" cy="40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 b="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title" idx="5" hasCustomPrompt="1"/>
          </p:nvPr>
        </p:nvSpPr>
        <p:spPr>
          <a:xfrm>
            <a:off x="3167622" y="1392825"/>
            <a:ext cx="9843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1" name="Google Shape;91;p16"/>
          <p:cNvSpPr txBox="1">
            <a:spLocks noGrp="1"/>
          </p:cNvSpPr>
          <p:nvPr>
            <p:ph type="title" idx="6"/>
          </p:nvPr>
        </p:nvSpPr>
        <p:spPr>
          <a:xfrm>
            <a:off x="4152000" y="1377059"/>
            <a:ext cx="4050000" cy="40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16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title" idx="7"/>
          </p:nvPr>
        </p:nvSpPr>
        <p:spPr>
          <a:xfrm>
            <a:off x="4152000" y="1659091"/>
            <a:ext cx="4050000" cy="40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 b="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title" idx="8" hasCustomPrompt="1"/>
          </p:nvPr>
        </p:nvSpPr>
        <p:spPr>
          <a:xfrm>
            <a:off x="3167622" y="2230175"/>
            <a:ext cx="9843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4" name="Google Shape;94;p16"/>
          <p:cNvSpPr txBox="1">
            <a:spLocks noGrp="1"/>
          </p:cNvSpPr>
          <p:nvPr>
            <p:ph type="title" idx="9"/>
          </p:nvPr>
        </p:nvSpPr>
        <p:spPr>
          <a:xfrm>
            <a:off x="4152000" y="2214409"/>
            <a:ext cx="4050000" cy="40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16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title" idx="13"/>
          </p:nvPr>
        </p:nvSpPr>
        <p:spPr>
          <a:xfrm>
            <a:off x="4152000" y="2496441"/>
            <a:ext cx="4050000" cy="40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 b="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96" name="Google Shape;96;p16"/>
          <p:cNvSpPr txBox="1">
            <a:spLocks noGrp="1"/>
          </p:cNvSpPr>
          <p:nvPr>
            <p:ph type="title" idx="14" hasCustomPrompt="1"/>
          </p:nvPr>
        </p:nvSpPr>
        <p:spPr>
          <a:xfrm>
            <a:off x="3167622" y="3067525"/>
            <a:ext cx="9843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7" name="Google Shape;97;p16"/>
          <p:cNvSpPr txBox="1">
            <a:spLocks noGrp="1"/>
          </p:cNvSpPr>
          <p:nvPr>
            <p:ph type="title" idx="15"/>
          </p:nvPr>
        </p:nvSpPr>
        <p:spPr>
          <a:xfrm>
            <a:off x="4152000" y="3051759"/>
            <a:ext cx="4050000" cy="40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16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98" name="Google Shape;98;p16"/>
          <p:cNvSpPr txBox="1">
            <a:spLocks noGrp="1"/>
          </p:cNvSpPr>
          <p:nvPr>
            <p:ph type="title" idx="16"/>
          </p:nvPr>
        </p:nvSpPr>
        <p:spPr>
          <a:xfrm>
            <a:off x="4152000" y="3333791"/>
            <a:ext cx="4050000" cy="40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 b="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99" name="Google Shape;99;p16"/>
          <p:cNvSpPr txBox="1">
            <a:spLocks noGrp="1"/>
          </p:cNvSpPr>
          <p:nvPr>
            <p:ph type="title" idx="17" hasCustomPrompt="1"/>
          </p:nvPr>
        </p:nvSpPr>
        <p:spPr>
          <a:xfrm>
            <a:off x="3167622" y="3904875"/>
            <a:ext cx="9843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0" name="Google Shape;100;p16"/>
          <p:cNvSpPr txBox="1">
            <a:spLocks noGrp="1"/>
          </p:cNvSpPr>
          <p:nvPr>
            <p:ph type="title" idx="18"/>
          </p:nvPr>
        </p:nvSpPr>
        <p:spPr>
          <a:xfrm>
            <a:off x="4152000" y="3889109"/>
            <a:ext cx="4050000" cy="40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16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title" idx="19"/>
          </p:nvPr>
        </p:nvSpPr>
        <p:spPr>
          <a:xfrm>
            <a:off x="4152000" y="4171141"/>
            <a:ext cx="4050000" cy="40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 b="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12E9FF-3AE3-4123-8682-97F3EE3449C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algn="l">
              <a:defRPr/>
            </a:lvl1pPr>
          </a:lstStyle>
          <a:p>
            <a:fld id="{3AE0D8CC-4F01-4B4F-AEA1-9C54002754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12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7"/>
          <p:cNvSpPr txBox="1">
            <a:spLocks noGrp="1"/>
          </p:cNvSpPr>
          <p:nvPr>
            <p:ph type="title"/>
          </p:nvPr>
        </p:nvSpPr>
        <p:spPr>
          <a:xfrm>
            <a:off x="1410100" y="2275501"/>
            <a:ext cx="4287300" cy="64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4" name="Google Shape;104;p17"/>
          <p:cNvSpPr txBox="1">
            <a:spLocks noGrp="1"/>
          </p:cNvSpPr>
          <p:nvPr>
            <p:ph type="subTitle" idx="1"/>
          </p:nvPr>
        </p:nvSpPr>
        <p:spPr>
          <a:xfrm>
            <a:off x="1410093" y="2858578"/>
            <a:ext cx="4287300" cy="5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title" idx="2" hasCustomPrompt="1"/>
          </p:nvPr>
        </p:nvSpPr>
        <p:spPr>
          <a:xfrm>
            <a:off x="1223548" y="1211925"/>
            <a:ext cx="1624800" cy="12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7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4BB38A-5037-43F7-96A2-A41E4E12BE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3AE0D8CC-4F01-4B4F-AEA1-9C54002754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58775" y="358218"/>
            <a:ext cx="762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bre Baskerville"/>
              <a:buNone/>
              <a:defRPr sz="24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bre Baskerville"/>
              <a:buNone/>
              <a:defRPr sz="24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bre Baskerville"/>
              <a:buNone/>
              <a:defRPr sz="24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bre Baskerville"/>
              <a:buNone/>
              <a:defRPr sz="24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bre Baskerville"/>
              <a:buNone/>
              <a:defRPr sz="24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bre Baskerville"/>
              <a:buNone/>
              <a:defRPr sz="24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bre Baskerville"/>
              <a:buNone/>
              <a:defRPr sz="24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bre Baskerville"/>
              <a:buNone/>
              <a:defRPr sz="24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8775" y="1434450"/>
            <a:ext cx="7626300" cy="3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096E3D-4372-4E04-AD4E-F749E87F3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868863"/>
            <a:ext cx="65161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fld id="{3AE0D8CC-4F01-4B4F-AEA1-9C54002754FD}" type="slidenum">
              <a:rPr lang="en-US" smtClean="0"/>
              <a:pPr algn="l"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4" r:id="rId2"/>
    <p:sldLayoutId id="2147483656" r:id="rId3"/>
    <p:sldLayoutId id="2147483657" r:id="rId4"/>
    <p:sldLayoutId id="2147483658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70" r:id="rId15"/>
    <p:sldLayoutId id="2147483671" r:id="rId16"/>
    <p:sldLayoutId id="2147483672" r:id="rId17"/>
    <p:sldLayoutId id="2147483673" r:id="rId18"/>
    <p:sldLayoutId id="2147483676" r:id="rId19"/>
    <p:sldLayoutId id="2147483677" r:id="rId20"/>
    <p:sldLayoutId id="2147483678" r:id="rId21"/>
    <p:sldLayoutId id="2147483682" r:id="rId22"/>
    <p:sldLayoutId id="2147483683" r:id="rId23"/>
    <p:sldLayoutId id="2147483686" r:id="rId24"/>
    <p:sldLayoutId id="2147483687" r:id="rId25"/>
    <p:sldLayoutId id="2147483688" r:id="rId26"/>
    <p:sldLayoutId id="2147483691" r:id="rId27"/>
    <p:sldLayoutId id="2147483692" r:id="rId2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4" Type="http://schemas.openxmlformats.org/officeDocument/2006/relationships/hyperlink" Target="https://www.ncbi.nlm.nih.gov/geo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30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8"/>
          <p:cNvSpPr txBox="1">
            <a:spLocks noGrp="1"/>
          </p:cNvSpPr>
          <p:nvPr>
            <p:ph type="title"/>
          </p:nvPr>
        </p:nvSpPr>
        <p:spPr>
          <a:xfrm>
            <a:off x="29754" y="989353"/>
            <a:ext cx="9144000" cy="199238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>
                <a:latin typeface="Raleway" pitchFamily="2" charset="-52"/>
                <a:cs typeface="Calibri" panose="020F0502020204030204" pitchFamily="34" charset="0"/>
              </a:rPr>
              <a:t>Эпигенетические изменения при психических и поведенческих расстройствах: </a:t>
            </a:r>
            <a:br>
              <a:rPr lang="en-US" sz="3200" dirty="0">
                <a:latin typeface="Raleway" pitchFamily="2" charset="-52"/>
                <a:cs typeface="Calibri" panose="020F0502020204030204" pitchFamily="34" charset="0"/>
              </a:rPr>
            </a:br>
            <a:r>
              <a:rPr lang="ru-RU" sz="3200" dirty="0">
                <a:latin typeface="Raleway" pitchFamily="2" charset="-52"/>
                <a:cs typeface="Calibri" panose="020F0502020204030204" pitchFamily="34" charset="0"/>
              </a:rPr>
              <a:t>классификация и XAI</a:t>
            </a:r>
            <a:endParaRPr lang="en-US" sz="3200" dirty="0">
              <a:solidFill>
                <a:schemeClr val="dk1"/>
              </a:solidFill>
              <a:latin typeface="Raleway" pitchFamily="2" charset="-52"/>
              <a:cs typeface="Calibri" panose="020F0502020204030204" pitchFamily="34" charset="0"/>
            </a:endParaRPr>
          </a:p>
        </p:txBody>
      </p:sp>
      <p:sp>
        <p:nvSpPr>
          <p:cNvPr id="373" name="Google Shape;373;p58"/>
          <p:cNvSpPr txBox="1">
            <a:spLocks noGrp="1"/>
          </p:cNvSpPr>
          <p:nvPr>
            <p:ph type="title" idx="7"/>
          </p:nvPr>
        </p:nvSpPr>
        <p:spPr>
          <a:xfrm>
            <a:off x="3877918" y="3519946"/>
            <a:ext cx="2183700" cy="13558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u="sng" dirty="0">
                <a:latin typeface="Raleway" pitchFamily="2" charset="-52"/>
              </a:rPr>
              <a:t>И.И. Юсипов</a:t>
            </a:r>
            <a:r>
              <a:rPr lang="en-US" sz="1800" dirty="0">
                <a:latin typeface="Raleway" pitchFamily="2" charset="-52"/>
              </a:rPr>
              <a:t>,</a:t>
            </a:r>
            <a:br>
              <a:rPr lang="en-US" sz="1800" dirty="0">
                <a:latin typeface="Raleway" pitchFamily="2" charset="-52"/>
              </a:rPr>
            </a:br>
            <a:r>
              <a:rPr lang="ru-RU" sz="1800" dirty="0">
                <a:latin typeface="Raleway" pitchFamily="2" charset="-52"/>
              </a:rPr>
              <a:t>А.И. Калякулина, </a:t>
            </a:r>
            <a:br>
              <a:rPr lang="en-US" sz="1800" dirty="0">
                <a:latin typeface="Raleway" pitchFamily="2" charset="-52"/>
              </a:rPr>
            </a:br>
            <a:r>
              <a:rPr lang="ru-RU" sz="1800" dirty="0">
                <a:latin typeface="Raleway" pitchFamily="2" charset="-52"/>
              </a:rPr>
              <a:t>М.В. Иванченко</a:t>
            </a:r>
            <a:endParaRPr lang="en-US" sz="1800" dirty="0">
              <a:latin typeface="Raleway" pitchFamily="2" charset="-52"/>
            </a:endParaRPr>
          </a:p>
        </p:txBody>
      </p:sp>
      <p:grpSp>
        <p:nvGrpSpPr>
          <p:cNvPr id="49" name="Google Shape;7803;p57">
            <a:extLst>
              <a:ext uri="{FF2B5EF4-FFF2-40B4-BE49-F238E27FC236}">
                <a16:creationId xmlns:a16="http://schemas.microsoft.com/office/drawing/2014/main" id="{0636B134-84F8-4E18-B21E-7BE4B15CDD98}"/>
              </a:ext>
            </a:extLst>
          </p:cNvPr>
          <p:cNvGrpSpPr/>
          <p:nvPr/>
        </p:nvGrpSpPr>
        <p:grpSpPr>
          <a:xfrm>
            <a:off x="99393" y="39285"/>
            <a:ext cx="683800" cy="830868"/>
            <a:chOff x="6275635" y="4282651"/>
            <a:chExt cx="209383" cy="366778"/>
          </a:xfrm>
          <a:solidFill>
            <a:srgbClr val="0070C0"/>
          </a:solidFill>
        </p:grpSpPr>
        <p:sp>
          <p:nvSpPr>
            <p:cNvPr id="50" name="Google Shape;7804;p57">
              <a:extLst>
                <a:ext uri="{FF2B5EF4-FFF2-40B4-BE49-F238E27FC236}">
                  <a16:creationId xmlns:a16="http://schemas.microsoft.com/office/drawing/2014/main" id="{2633598B-FF42-4558-BE76-EC4226671AB7}"/>
                </a:ext>
              </a:extLst>
            </p:cNvPr>
            <p:cNvSpPr/>
            <p:nvPr/>
          </p:nvSpPr>
          <p:spPr>
            <a:xfrm>
              <a:off x="6275635" y="4282651"/>
              <a:ext cx="89162" cy="366778"/>
            </a:xfrm>
            <a:custGeom>
              <a:avLst/>
              <a:gdLst/>
              <a:ahLst/>
              <a:cxnLst/>
              <a:rect l="l" t="t" r="r" b="b"/>
              <a:pathLst>
                <a:path w="2799" h="11514" extrusionOk="0">
                  <a:moveTo>
                    <a:pt x="1382" y="1751"/>
                  </a:moveTo>
                  <a:cubicBezTo>
                    <a:pt x="1667" y="1917"/>
                    <a:pt x="1929" y="2084"/>
                    <a:pt x="2132" y="2275"/>
                  </a:cubicBezTo>
                  <a:lnTo>
                    <a:pt x="620" y="2275"/>
                  </a:lnTo>
                  <a:cubicBezTo>
                    <a:pt x="822" y="2084"/>
                    <a:pt x="1084" y="1917"/>
                    <a:pt x="1382" y="1751"/>
                  </a:cubicBezTo>
                  <a:close/>
                  <a:moveTo>
                    <a:pt x="2370" y="2620"/>
                  </a:moveTo>
                  <a:cubicBezTo>
                    <a:pt x="2465" y="2822"/>
                    <a:pt x="2489" y="3048"/>
                    <a:pt x="2382" y="3298"/>
                  </a:cubicBezTo>
                  <a:lnTo>
                    <a:pt x="381" y="3298"/>
                  </a:lnTo>
                  <a:cubicBezTo>
                    <a:pt x="298" y="3084"/>
                    <a:pt x="286" y="2858"/>
                    <a:pt x="381" y="2620"/>
                  </a:cubicBezTo>
                  <a:close/>
                  <a:moveTo>
                    <a:pt x="2144" y="3644"/>
                  </a:moveTo>
                  <a:cubicBezTo>
                    <a:pt x="1953" y="3834"/>
                    <a:pt x="1679" y="4001"/>
                    <a:pt x="1382" y="4168"/>
                  </a:cubicBezTo>
                  <a:cubicBezTo>
                    <a:pt x="1096" y="4001"/>
                    <a:pt x="822" y="3834"/>
                    <a:pt x="620" y="3644"/>
                  </a:cubicBezTo>
                  <a:close/>
                  <a:moveTo>
                    <a:pt x="2441" y="5918"/>
                  </a:moveTo>
                  <a:cubicBezTo>
                    <a:pt x="2334" y="6394"/>
                    <a:pt x="1893" y="6680"/>
                    <a:pt x="1382" y="6966"/>
                  </a:cubicBezTo>
                  <a:cubicBezTo>
                    <a:pt x="881" y="6680"/>
                    <a:pt x="429" y="6394"/>
                    <a:pt x="346" y="5918"/>
                  </a:cubicBezTo>
                  <a:close/>
                  <a:moveTo>
                    <a:pt x="1382" y="7347"/>
                  </a:moveTo>
                  <a:cubicBezTo>
                    <a:pt x="1679" y="7513"/>
                    <a:pt x="1953" y="7680"/>
                    <a:pt x="2144" y="7870"/>
                  </a:cubicBezTo>
                  <a:lnTo>
                    <a:pt x="620" y="7870"/>
                  </a:lnTo>
                  <a:cubicBezTo>
                    <a:pt x="822" y="7680"/>
                    <a:pt x="1096" y="7513"/>
                    <a:pt x="1382" y="7347"/>
                  </a:cubicBezTo>
                  <a:close/>
                  <a:moveTo>
                    <a:pt x="2394" y="8216"/>
                  </a:moveTo>
                  <a:cubicBezTo>
                    <a:pt x="2489" y="8454"/>
                    <a:pt x="2489" y="8680"/>
                    <a:pt x="2382" y="8894"/>
                  </a:cubicBezTo>
                  <a:lnTo>
                    <a:pt x="405" y="8894"/>
                  </a:lnTo>
                  <a:cubicBezTo>
                    <a:pt x="298" y="8656"/>
                    <a:pt x="298" y="8442"/>
                    <a:pt x="405" y="8216"/>
                  </a:cubicBezTo>
                  <a:close/>
                  <a:moveTo>
                    <a:pt x="2132" y="9240"/>
                  </a:moveTo>
                  <a:cubicBezTo>
                    <a:pt x="1929" y="9430"/>
                    <a:pt x="1667" y="9597"/>
                    <a:pt x="1382" y="9764"/>
                  </a:cubicBezTo>
                  <a:cubicBezTo>
                    <a:pt x="1096" y="9597"/>
                    <a:pt x="834" y="9430"/>
                    <a:pt x="620" y="9240"/>
                  </a:cubicBezTo>
                  <a:close/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846"/>
                    <a:pt x="524" y="1251"/>
                    <a:pt x="1072" y="1560"/>
                  </a:cubicBezTo>
                  <a:cubicBezTo>
                    <a:pt x="500" y="1894"/>
                    <a:pt x="0" y="2310"/>
                    <a:pt x="0" y="2965"/>
                  </a:cubicBezTo>
                  <a:cubicBezTo>
                    <a:pt x="0" y="3644"/>
                    <a:pt x="524" y="4049"/>
                    <a:pt x="1072" y="4358"/>
                  </a:cubicBezTo>
                  <a:cubicBezTo>
                    <a:pt x="524" y="4668"/>
                    <a:pt x="0" y="5072"/>
                    <a:pt x="0" y="5763"/>
                  </a:cubicBezTo>
                  <a:cubicBezTo>
                    <a:pt x="0" y="6442"/>
                    <a:pt x="524" y="6847"/>
                    <a:pt x="1072" y="7156"/>
                  </a:cubicBezTo>
                  <a:cubicBezTo>
                    <a:pt x="524" y="7466"/>
                    <a:pt x="0" y="7870"/>
                    <a:pt x="0" y="8549"/>
                  </a:cubicBezTo>
                  <a:cubicBezTo>
                    <a:pt x="0" y="8799"/>
                    <a:pt x="72" y="9002"/>
                    <a:pt x="179" y="9180"/>
                  </a:cubicBezTo>
                  <a:cubicBezTo>
                    <a:pt x="227" y="9240"/>
                    <a:pt x="322" y="9525"/>
                    <a:pt x="1072" y="9954"/>
                  </a:cubicBezTo>
                  <a:cubicBezTo>
                    <a:pt x="524" y="10264"/>
                    <a:pt x="0" y="10668"/>
                    <a:pt x="0" y="11359"/>
                  </a:cubicBezTo>
                  <a:cubicBezTo>
                    <a:pt x="0" y="11442"/>
                    <a:pt x="72" y="11514"/>
                    <a:pt x="167" y="11514"/>
                  </a:cubicBezTo>
                  <a:cubicBezTo>
                    <a:pt x="250" y="11514"/>
                    <a:pt x="322" y="11442"/>
                    <a:pt x="322" y="11359"/>
                  </a:cubicBezTo>
                  <a:cubicBezTo>
                    <a:pt x="322" y="10776"/>
                    <a:pt x="834" y="10466"/>
                    <a:pt x="1393" y="10145"/>
                  </a:cubicBezTo>
                  <a:cubicBezTo>
                    <a:pt x="1965" y="10466"/>
                    <a:pt x="2465" y="10776"/>
                    <a:pt x="2465" y="11359"/>
                  </a:cubicBezTo>
                  <a:cubicBezTo>
                    <a:pt x="2465" y="11442"/>
                    <a:pt x="2548" y="11514"/>
                    <a:pt x="2632" y="11514"/>
                  </a:cubicBezTo>
                  <a:cubicBezTo>
                    <a:pt x="2727" y="11514"/>
                    <a:pt x="2798" y="11442"/>
                    <a:pt x="2798" y="11359"/>
                  </a:cubicBezTo>
                  <a:cubicBezTo>
                    <a:pt x="2798" y="10668"/>
                    <a:pt x="2274" y="10264"/>
                    <a:pt x="1727" y="9954"/>
                  </a:cubicBezTo>
                  <a:cubicBezTo>
                    <a:pt x="2286" y="9633"/>
                    <a:pt x="2798" y="9216"/>
                    <a:pt x="2798" y="8561"/>
                  </a:cubicBezTo>
                  <a:cubicBezTo>
                    <a:pt x="2798" y="7870"/>
                    <a:pt x="2274" y="7466"/>
                    <a:pt x="1727" y="7156"/>
                  </a:cubicBezTo>
                  <a:cubicBezTo>
                    <a:pt x="2274" y="6847"/>
                    <a:pt x="2798" y="6442"/>
                    <a:pt x="2798" y="5763"/>
                  </a:cubicBezTo>
                  <a:cubicBezTo>
                    <a:pt x="2798" y="5608"/>
                    <a:pt x="2763" y="5465"/>
                    <a:pt x="2727" y="5346"/>
                  </a:cubicBezTo>
                  <a:cubicBezTo>
                    <a:pt x="2699" y="5273"/>
                    <a:pt x="2629" y="5227"/>
                    <a:pt x="2560" y="5227"/>
                  </a:cubicBezTo>
                  <a:cubicBezTo>
                    <a:pt x="2539" y="5227"/>
                    <a:pt x="2519" y="5231"/>
                    <a:pt x="2501" y="5239"/>
                  </a:cubicBezTo>
                  <a:cubicBezTo>
                    <a:pt x="2405" y="5263"/>
                    <a:pt x="2370" y="5370"/>
                    <a:pt x="2394" y="5465"/>
                  </a:cubicBezTo>
                  <a:cubicBezTo>
                    <a:pt x="2405" y="5501"/>
                    <a:pt x="2405" y="5549"/>
                    <a:pt x="2405" y="5596"/>
                  </a:cubicBezTo>
                  <a:lnTo>
                    <a:pt x="322" y="5596"/>
                  </a:lnTo>
                  <a:cubicBezTo>
                    <a:pt x="417" y="5132"/>
                    <a:pt x="881" y="4834"/>
                    <a:pt x="1370" y="4549"/>
                  </a:cubicBezTo>
                  <a:cubicBezTo>
                    <a:pt x="1560" y="4656"/>
                    <a:pt x="1774" y="4775"/>
                    <a:pt x="1929" y="4906"/>
                  </a:cubicBezTo>
                  <a:cubicBezTo>
                    <a:pt x="1960" y="4932"/>
                    <a:pt x="1998" y="4944"/>
                    <a:pt x="2035" y="4944"/>
                  </a:cubicBezTo>
                  <a:cubicBezTo>
                    <a:pt x="2084" y="4944"/>
                    <a:pt x="2134" y="4923"/>
                    <a:pt x="2167" y="4882"/>
                  </a:cubicBezTo>
                  <a:cubicBezTo>
                    <a:pt x="2227" y="4811"/>
                    <a:pt x="2215" y="4703"/>
                    <a:pt x="2144" y="4644"/>
                  </a:cubicBezTo>
                  <a:cubicBezTo>
                    <a:pt x="2001" y="4537"/>
                    <a:pt x="1858" y="4453"/>
                    <a:pt x="1703" y="4358"/>
                  </a:cubicBezTo>
                  <a:cubicBezTo>
                    <a:pt x="2263" y="4049"/>
                    <a:pt x="2775" y="3644"/>
                    <a:pt x="2775" y="2965"/>
                  </a:cubicBezTo>
                  <a:cubicBezTo>
                    <a:pt x="2775" y="2727"/>
                    <a:pt x="2703" y="2513"/>
                    <a:pt x="2596" y="2334"/>
                  </a:cubicBezTo>
                  <a:cubicBezTo>
                    <a:pt x="2560" y="2275"/>
                    <a:pt x="2441" y="1989"/>
                    <a:pt x="1703" y="1560"/>
                  </a:cubicBezTo>
                  <a:cubicBezTo>
                    <a:pt x="2263" y="1239"/>
                    <a:pt x="2798" y="846"/>
                    <a:pt x="2798" y="167"/>
                  </a:cubicBezTo>
                  <a:cubicBezTo>
                    <a:pt x="2798" y="72"/>
                    <a:pt x="2727" y="0"/>
                    <a:pt x="2632" y="0"/>
                  </a:cubicBezTo>
                  <a:cubicBezTo>
                    <a:pt x="2548" y="0"/>
                    <a:pt x="2465" y="72"/>
                    <a:pt x="2465" y="167"/>
                  </a:cubicBezTo>
                  <a:cubicBezTo>
                    <a:pt x="2465" y="739"/>
                    <a:pt x="1965" y="1060"/>
                    <a:pt x="1393" y="1370"/>
                  </a:cubicBezTo>
                  <a:cubicBezTo>
                    <a:pt x="834" y="1060"/>
                    <a:pt x="322" y="727"/>
                    <a:pt x="322" y="167"/>
                  </a:cubicBezTo>
                  <a:cubicBezTo>
                    <a:pt x="322" y="72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7805;p57">
              <a:extLst>
                <a:ext uri="{FF2B5EF4-FFF2-40B4-BE49-F238E27FC236}">
                  <a16:creationId xmlns:a16="http://schemas.microsoft.com/office/drawing/2014/main" id="{B1E57B19-20BA-400E-87F9-82AB416EFF08}"/>
                </a:ext>
              </a:extLst>
            </p:cNvPr>
            <p:cNvSpPr/>
            <p:nvPr/>
          </p:nvSpPr>
          <p:spPr>
            <a:xfrm>
              <a:off x="6395474" y="4282651"/>
              <a:ext cx="89544" cy="366778"/>
            </a:xfrm>
            <a:custGeom>
              <a:avLst/>
              <a:gdLst/>
              <a:ahLst/>
              <a:cxnLst/>
              <a:rect l="l" t="t" r="r" b="b"/>
              <a:pathLst>
                <a:path w="2811" h="11514" extrusionOk="0">
                  <a:moveTo>
                    <a:pt x="2799" y="2906"/>
                  </a:moveTo>
                  <a:cubicBezTo>
                    <a:pt x="2799" y="2912"/>
                    <a:pt x="2802" y="2914"/>
                    <a:pt x="2803" y="2914"/>
                  </a:cubicBezTo>
                  <a:cubicBezTo>
                    <a:pt x="2805" y="2914"/>
                    <a:pt x="2805" y="2912"/>
                    <a:pt x="2799" y="2906"/>
                  </a:cubicBezTo>
                  <a:close/>
                  <a:moveTo>
                    <a:pt x="2453" y="3096"/>
                  </a:moveTo>
                  <a:cubicBezTo>
                    <a:pt x="2382" y="3584"/>
                    <a:pt x="1918" y="3870"/>
                    <a:pt x="1406" y="4168"/>
                  </a:cubicBezTo>
                  <a:cubicBezTo>
                    <a:pt x="882" y="3870"/>
                    <a:pt x="417" y="3584"/>
                    <a:pt x="346" y="3096"/>
                  </a:cubicBezTo>
                  <a:close/>
                  <a:moveTo>
                    <a:pt x="1394" y="4549"/>
                  </a:moveTo>
                  <a:cubicBezTo>
                    <a:pt x="1680" y="4715"/>
                    <a:pt x="1965" y="4882"/>
                    <a:pt x="2156" y="5072"/>
                  </a:cubicBezTo>
                  <a:lnTo>
                    <a:pt x="644" y="5072"/>
                  </a:lnTo>
                  <a:cubicBezTo>
                    <a:pt x="834" y="4882"/>
                    <a:pt x="1120" y="4715"/>
                    <a:pt x="1394" y="4549"/>
                  </a:cubicBezTo>
                  <a:close/>
                  <a:moveTo>
                    <a:pt x="2394" y="5418"/>
                  </a:moveTo>
                  <a:cubicBezTo>
                    <a:pt x="2501" y="5644"/>
                    <a:pt x="2501" y="5858"/>
                    <a:pt x="2394" y="6096"/>
                  </a:cubicBezTo>
                  <a:lnTo>
                    <a:pt x="406" y="6096"/>
                  </a:lnTo>
                  <a:cubicBezTo>
                    <a:pt x="298" y="5858"/>
                    <a:pt x="298" y="5644"/>
                    <a:pt x="406" y="5418"/>
                  </a:cubicBezTo>
                  <a:close/>
                  <a:moveTo>
                    <a:pt x="2156" y="6442"/>
                  </a:moveTo>
                  <a:cubicBezTo>
                    <a:pt x="1965" y="6632"/>
                    <a:pt x="1680" y="6799"/>
                    <a:pt x="1406" y="6966"/>
                  </a:cubicBezTo>
                  <a:cubicBezTo>
                    <a:pt x="1120" y="6799"/>
                    <a:pt x="846" y="6632"/>
                    <a:pt x="644" y="6442"/>
                  </a:cubicBezTo>
                  <a:close/>
                  <a:moveTo>
                    <a:pt x="1406" y="7347"/>
                  </a:moveTo>
                  <a:cubicBezTo>
                    <a:pt x="1906" y="7632"/>
                    <a:pt x="2358" y="7918"/>
                    <a:pt x="2453" y="8382"/>
                  </a:cubicBezTo>
                  <a:lnTo>
                    <a:pt x="358" y="8382"/>
                  </a:lnTo>
                  <a:cubicBezTo>
                    <a:pt x="453" y="7918"/>
                    <a:pt x="906" y="7632"/>
                    <a:pt x="1406" y="7347"/>
                  </a:cubicBezTo>
                  <a:close/>
                  <a:moveTo>
                    <a:pt x="2442" y="8716"/>
                  </a:moveTo>
                  <a:cubicBezTo>
                    <a:pt x="2370" y="9180"/>
                    <a:pt x="1906" y="9478"/>
                    <a:pt x="1406" y="9764"/>
                  </a:cubicBezTo>
                  <a:cubicBezTo>
                    <a:pt x="894" y="9478"/>
                    <a:pt x="429" y="9192"/>
                    <a:pt x="346" y="8716"/>
                  </a:cubicBezTo>
                  <a:close/>
                  <a:moveTo>
                    <a:pt x="179" y="0"/>
                  </a:moveTo>
                  <a:cubicBezTo>
                    <a:pt x="96" y="0"/>
                    <a:pt x="13" y="72"/>
                    <a:pt x="13" y="167"/>
                  </a:cubicBezTo>
                  <a:cubicBezTo>
                    <a:pt x="13" y="858"/>
                    <a:pt x="548" y="1251"/>
                    <a:pt x="1084" y="1560"/>
                  </a:cubicBezTo>
                  <a:cubicBezTo>
                    <a:pt x="953" y="1632"/>
                    <a:pt x="834" y="1715"/>
                    <a:pt x="715" y="1786"/>
                  </a:cubicBezTo>
                  <a:cubicBezTo>
                    <a:pt x="584" y="1870"/>
                    <a:pt x="656" y="2096"/>
                    <a:pt x="822" y="2096"/>
                  </a:cubicBezTo>
                  <a:cubicBezTo>
                    <a:pt x="906" y="2096"/>
                    <a:pt x="870" y="2072"/>
                    <a:pt x="1430" y="1751"/>
                  </a:cubicBezTo>
                  <a:cubicBezTo>
                    <a:pt x="1918" y="2036"/>
                    <a:pt x="2370" y="2310"/>
                    <a:pt x="2477" y="2751"/>
                  </a:cubicBezTo>
                  <a:lnTo>
                    <a:pt x="406" y="2751"/>
                  </a:lnTo>
                  <a:cubicBezTo>
                    <a:pt x="417" y="2703"/>
                    <a:pt x="417" y="2644"/>
                    <a:pt x="429" y="2608"/>
                  </a:cubicBezTo>
                  <a:cubicBezTo>
                    <a:pt x="477" y="2513"/>
                    <a:pt x="429" y="2429"/>
                    <a:pt x="346" y="2382"/>
                  </a:cubicBezTo>
                  <a:cubicBezTo>
                    <a:pt x="320" y="2369"/>
                    <a:pt x="295" y="2363"/>
                    <a:pt x="271" y="2363"/>
                  </a:cubicBezTo>
                  <a:cubicBezTo>
                    <a:pt x="208" y="2363"/>
                    <a:pt x="154" y="2404"/>
                    <a:pt x="120" y="2465"/>
                  </a:cubicBezTo>
                  <a:cubicBezTo>
                    <a:pt x="60" y="2608"/>
                    <a:pt x="36" y="2751"/>
                    <a:pt x="13" y="2917"/>
                  </a:cubicBezTo>
                  <a:lnTo>
                    <a:pt x="13" y="2929"/>
                  </a:lnTo>
                  <a:cubicBezTo>
                    <a:pt x="1" y="3620"/>
                    <a:pt x="489" y="4013"/>
                    <a:pt x="1084" y="4358"/>
                  </a:cubicBezTo>
                  <a:cubicBezTo>
                    <a:pt x="537" y="4668"/>
                    <a:pt x="13" y="5072"/>
                    <a:pt x="13" y="5763"/>
                  </a:cubicBezTo>
                  <a:cubicBezTo>
                    <a:pt x="13" y="6442"/>
                    <a:pt x="537" y="6847"/>
                    <a:pt x="1084" y="7156"/>
                  </a:cubicBezTo>
                  <a:cubicBezTo>
                    <a:pt x="513" y="7501"/>
                    <a:pt x="13" y="7882"/>
                    <a:pt x="13" y="8561"/>
                  </a:cubicBezTo>
                  <a:cubicBezTo>
                    <a:pt x="13" y="9240"/>
                    <a:pt x="537" y="9644"/>
                    <a:pt x="1084" y="9954"/>
                  </a:cubicBezTo>
                  <a:cubicBezTo>
                    <a:pt x="537" y="10264"/>
                    <a:pt x="13" y="10668"/>
                    <a:pt x="13" y="11359"/>
                  </a:cubicBezTo>
                  <a:cubicBezTo>
                    <a:pt x="13" y="11442"/>
                    <a:pt x="96" y="11514"/>
                    <a:pt x="179" y="11514"/>
                  </a:cubicBezTo>
                  <a:cubicBezTo>
                    <a:pt x="275" y="11514"/>
                    <a:pt x="346" y="11442"/>
                    <a:pt x="346" y="11359"/>
                  </a:cubicBezTo>
                  <a:cubicBezTo>
                    <a:pt x="346" y="10776"/>
                    <a:pt x="846" y="10466"/>
                    <a:pt x="1418" y="10145"/>
                  </a:cubicBezTo>
                  <a:cubicBezTo>
                    <a:pt x="1977" y="10466"/>
                    <a:pt x="2489" y="10776"/>
                    <a:pt x="2489" y="11359"/>
                  </a:cubicBezTo>
                  <a:cubicBezTo>
                    <a:pt x="2489" y="11442"/>
                    <a:pt x="2561" y="11514"/>
                    <a:pt x="2656" y="11514"/>
                  </a:cubicBezTo>
                  <a:cubicBezTo>
                    <a:pt x="2739" y="11514"/>
                    <a:pt x="2811" y="11442"/>
                    <a:pt x="2811" y="11359"/>
                  </a:cubicBezTo>
                  <a:cubicBezTo>
                    <a:pt x="2811" y="10668"/>
                    <a:pt x="2299" y="10264"/>
                    <a:pt x="1739" y="9954"/>
                  </a:cubicBezTo>
                  <a:cubicBezTo>
                    <a:pt x="2322" y="9609"/>
                    <a:pt x="2811" y="9228"/>
                    <a:pt x="2811" y="8537"/>
                  </a:cubicBezTo>
                  <a:cubicBezTo>
                    <a:pt x="2811" y="7859"/>
                    <a:pt x="2299" y="7466"/>
                    <a:pt x="1739" y="7144"/>
                  </a:cubicBezTo>
                  <a:cubicBezTo>
                    <a:pt x="2299" y="6835"/>
                    <a:pt x="2811" y="6430"/>
                    <a:pt x="2811" y="5739"/>
                  </a:cubicBezTo>
                  <a:cubicBezTo>
                    <a:pt x="2811" y="5061"/>
                    <a:pt x="2299" y="4656"/>
                    <a:pt x="1739" y="4346"/>
                  </a:cubicBezTo>
                  <a:cubicBezTo>
                    <a:pt x="2358" y="4001"/>
                    <a:pt x="2799" y="3632"/>
                    <a:pt x="2799" y="2906"/>
                  </a:cubicBezTo>
                  <a:cubicBezTo>
                    <a:pt x="2775" y="2251"/>
                    <a:pt x="2263" y="1870"/>
                    <a:pt x="1739" y="1560"/>
                  </a:cubicBezTo>
                  <a:cubicBezTo>
                    <a:pt x="2299" y="1251"/>
                    <a:pt x="2811" y="846"/>
                    <a:pt x="2811" y="167"/>
                  </a:cubicBezTo>
                  <a:cubicBezTo>
                    <a:pt x="2811" y="72"/>
                    <a:pt x="2739" y="0"/>
                    <a:pt x="2656" y="0"/>
                  </a:cubicBezTo>
                  <a:cubicBezTo>
                    <a:pt x="2561" y="0"/>
                    <a:pt x="2489" y="72"/>
                    <a:pt x="2489" y="167"/>
                  </a:cubicBezTo>
                  <a:cubicBezTo>
                    <a:pt x="2489" y="739"/>
                    <a:pt x="1977" y="1060"/>
                    <a:pt x="1418" y="1370"/>
                  </a:cubicBezTo>
                  <a:cubicBezTo>
                    <a:pt x="846" y="1060"/>
                    <a:pt x="346" y="727"/>
                    <a:pt x="346" y="167"/>
                  </a:cubicBezTo>
                  <a:cubicBezTo>
                    <a:pt x="346" y="72"/>
                    <a:pt x="275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8145;p57">
            <a:extLst>
              <a:ext uri="{FF2B5EF4-FFF2-40B4-BE49-F238E27FC236}">
                <a16:creationId xmlns:a16="http://schemas.microsoft.com/office/drawing/2014/main" id="{6A76147C-6B93-46F3-B581-0A4BF9512C82}"/>
              </a:ext>
            </a:extLst>
          </p:cNvPr>
          <p:cNvGrpSpPr/>
          <p:nvPr/>
        </p:nvGrpSpPr>
        <p:grpSpPr>
          <a:xfrm>
            <a:off x="8299174" y="39285"/>
            <a:ext cx="745433" cy="832658"/>
            <a:chOff x="6219124" y="2902788"/>
            <a:chExt cx="318232" cy="355469"/>
          </a:xfrm>
          <a:solidFill>
            <a:srgbClr val="0070C0"/>
          </a:solidFill>
        </p:grpSpPr>
        <p:sp>
          <p:nvSpPr>
            <p:cNvPr id="53" name="Google Shape;8146;p57">
              <a:extLst>
                <a:ext uri="{FF2B5EF4-FFF2-40B4-BE49-F238E27FC236}">
                  <a16:creationId xmlns:a16="http://schemas.microsoft.com/office/drawing/2014/main" id="{DAD28F1E-0F8C-429A-A1A7-C44EAF1DDCBF}"/>
                </a:ext>
              </a:extLst>
            </p:cNvPr>
            <p:cNvSpPr/>
            <p:nvPr/>
          </p:nvSpPr>
          <p:spPr>
            <a:xfrm>
              <a:off x="6219124" y="2990994"/>
              <a:ext cx="140353" cy="267263"/>
            </a:xfrm>
            <a:custGeom>
              <a:avLst/>
              <a:gdLst/>
              <a:ahLst/>
              <a:cxnLst/>
              <a:rect l="l" t="t" r="r" b="b"/>
              <a:pathLst>
                <a:path w="4406" h="8390" extrusionOk="0">
                  <a:moveTo>
                    <a:pt x="1303" y="0"/>
                  </a:moveTo>
                  <a:cubicBezTo>
                    <a:pt x="1243" y="0"/>
                    <a:pt x="1178" y="40"/>
                    <a:pt x="1143" y="91"/>
                  </a:cubicBezTo>
                  <a:cubicBezTo>
                    <a:pt x="858" y="686"/>
                    <a:pt x="715" y="1329"/>
                    <a:pt x="715" y="1984"/>
                  </a:cubicBezTo>
                  <a:cubicBezTo>
                    <a:pt x="715" y="2222"/>
                    <a:pt x="774" y="2627"/>
                    <a:pt x="786" y="2758"/>
                  </a:cubicBezTo>
                  <a:lnTo>
                    <a:pt x="191" y="3806"/>
                  </a:lnTo>
                  <a:cubicBezTo>
                    <a:pt x="0" y="4127"/>
                    <a:pt x="143" y="4544"/>
                    <a:pt x="500" y="4699"/>
                  </a:cubicBezTo>
                  <a:lnTo>
                    <a:pt x="1143" y="4961"/>
                  </a:lnTo>
                  <a:lnTo>
                    <a:pt x="1143" y="6104"/>
                  </a:lnTo>
                  <a:cubicBezTo>
                    <a:pt x="1143" y="6628"/>
                    <a:pt x="1572" y="7056"/>
                    <a:pt x="2096" y="7056"/>
                  </a:cubicBezTo>
                  <a:lnTo>
                    <a:pt x="2965" y="7056"/>
                  </a:lnTo>
                  <a:lnTo>
                    <a:pt x="2965" y="8223"/>
                  </a:lnTo>
                  <a:cubicBezTo>
                    <a:pt x="2965" y="8306"/>
                    <a:pt x="3036" y="8390"/>
                    <a:pt x="3120" y="8390"/>
                  </a:cubicBezTo>
                  <a:cubicBezTo>
                    <a:pt x="3215" y="8390"/>
                    <a:pt x="3286" y="8306"/>
                    <a:pt x="3286" y="8223"/>
                  </a:cubicBezTo>
                  <a:lnTo>
                    <a:pt x="3286" y="7044"/>
                  </a:lnTo>
                  <a:cubicBezTo>
                    <a:pt x="3525" y="7032"/>
                    <a:pt x="4001" y="6937"/>
                    <a:pt x="4334" y="6663"/>
                  </a:cubicBezTo>
                  <a:cubicBezTo>
                    <a:pt x="4406" y="6604"/>
                    <a:pt x="4406" y="6497"/>
                    <a:pt x="4346" y="6437"/>
                  </a:cubicBezTo>
                  <a:cubicBezTo>
                    <a:pt x="4320" y="6398"/>
                    <a:pt x="4279" y="6380"/>
                    <a:pt x="4234" y="6380"/>
                  </a:cubicBezTo>
                  <a:cubicBezTo>
                    <a:pt x="4197" y="6380"/>
                    <a:pt x="4157" y="6392"/>
                    <a:pt x="4120" y="6413"/>
                  </a:cubicBezTo>
                  <a:cubicBezTo>
                    <a:pt x="3763" y="6735"/>
                    <a:pt x="3144" y="6735"/>
                    <a:pt x="3132" y="6735"/>
                  </a:cubicBezTo>
                  <a:lnTo>
                    <a:pt x="2096" y="6735"/>
                  </a:lnTo>
                  <a:cubicBezTo>
                    <a:pt x="1762" y="6735"/>
                    <a:pt x="1477" y="6449"/>
                    <a:pt x="1477" y="6104"/>
                  </a:cubicBezTo>
                  <a:lnTo>
                    <a:pt x="1477" y="4854"/>
                  </a:lnTo>
                  <a:cubicBezTo>
                    <a:pt x="1477" y="4782"/>
                    <a:pt x="1429" y="4723"/>
                    <a:pt x="1370" y="4711"/>
                  </a:cubicBezTo>
                  <a:lnTo>
                    <a:pt x="619" y="4389"/>
                  </a:lnTo>
                  <a:cubicBezTo>
                    <a:pt x="465" y="4318"/>
                    <a:pt x="381" y="4127"/>
                    <a:pt x="477" y="3961"/>
                  </a:cubicBezTo>
                  <a:cubicBezTo>
                    <a:pt x="1120" y="2818"/>
                    <a:pt x="1131" y="2865"/>
                    <a:pt x="1120" y="2770"/>
                  </a:cubicBezTo>
                  <a:cubicBezTo>
                    <a:pt x="1120" y="2770"/>
                    <a:pt x="1036" y="2246"/>
                    <a:pt x="1036" y="1984"/>
                  </a:cubicBezTo>
                  <a:cubicBezTo>
                    <a:pt x="1036" y="1377"/>
                    <a:pt x="1179" y="782"/>
                    <a:pt x="1441" y="246"/>
                  </a:cubicBezTo>
                  <a:cubicBezTo>
                    <a:pt x="1489" y="163"/>
                    <a:pt x="1441" y="67"/>
                    <a:pt x="1370" y="20"/>
                  </a:cubicBezTo>
                  <a:cubicBezTo>
                    <a:pt x="1350" y="6"/>
                    <a:pt x="1327" y="0"/>
                    <a:pt x="13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147;p57">
              <a:extLst>
                <a:ext uri="{FF2B5EF4-FFF2-40B4-BE49-F238E27FC236}">
                  <a16:creationId xmlns:a16="http://schemas.microsoft.com/office/drawing/2014/main" id="{D40909CD-CE85-4530-84AF-7C7A7CA16DB4}"/>
                </a:ext>
              </a:extLst>
            </p:cNvPr>
            <p:cNvSpPr/>
            <p:nvPr/>
          </p:nvSpPr>
          <p:spPr>
            <a:xfrm>
              <a:off x="6268054" y="2902788"/>
              <a:ext cx="269302" cy="354705"/>
            </a:xfrm>
            <a:custGeom>
              <a:avLst/>
              <a:gdLst/>
              <a:ahLst/>
              <a:cxnLst/>
              <a:rect l="l" t="t" r="r" b="b"/>
              <a:pathLst>
                <a:path w="8454" h="11135" extrusionOk="0">
                  <a:moveTo>
                    <a:pt x="8246" y="1"/>
                  </a:moveTo>
                  <a:cubicBezTo>
                    <a:pt x="8218" y="1"/>
                    <a:pt x="8187" y="9"/>
                    <a:pt x="8156" y="26"/>
                  </a:cubicBezTo>
                  <a:lnTo>
                    <a:pt x="5930" y="1098"/>
                  </a:lnTo>
                  <a:cubicBezTo>
                    <a:pt x="5192" y="610"/>
                    <a:pt x="4366" y="377"/>
                    <a:pt x="3549" y="377"/>
                  </a:cubicBezTo>
                  <a:cubicBezTo>
                    <a:pt x="2216" y="377"/>
                    <a:pt x="909" y="997"/>
                    <a:pt x="60" y="2134"/>
                  </a:cubicBezTo>
                  <a:cubicBezTo>
                    <a:pt x="0" y="2205"/>
                    <a:pt x="12" y="2312"/>
                    <a:pt x="84" y="2360"/>
                  </a:cubicBezTo>
                  <a:cubicBezTo>
                    <a:pt x="113" y="2385"/>
                    <a:pt x="149" y="2397"/>
                    <a:pt x="185" y="2397"/>
                  </a:cubicBezTo>
                  <a:cubicBezTo>
                    <a:pt x="234" y="2397"/>
                    <a:pt x="282" y="2373"/>
                    <a:pt x="310" y="2324"/>
                  </a:cubicBezTo>
                  <a:cubicBezTo>
                    <a:pt x="1125" y="1233"/>
                    <a:pt x="2334" y="704"/>
                    <a:pt x="3540" y="704"/>
                  </a:cubicBezTo>
                  <a:cubicBezTo>
                    <a:pt x="4255" y="704"/>
                    <a:pt x="4967" y="890"/>
                    <a:pt x="5596" y="1253"/>
                  </a:cubicBezTo>
                  <a:lnTo>
                    <a:pt x="5596" y="1277"/>
                  </a:lnTo>
                  <a:cubicBezTo>
                    <a:pt x="5513" y="1336"/>
                    <a:pt x="5513" y="1396"/>
                    <a:pt x="5513" y="1396"/>
                  </a:cubicBezTo>
                  <a:cubicBezTo>
                    <a:pt x="5513" y="1396"/>
                    <a:pt x="5501" y="1479"/>
                    <a:pt x="5596" y="1538"/>
                  </a:cubicBezTo>
                  <a:lnTo>
                    <a:pt x="6370" y="2050"/>
                  </a:lnTo>
                  <a:lnTo>
                    <a:pt x="4989" y="3253"/>
                  </a:lnTo>
                  <a:cubicBezTo>
                    <a:pt x="4906" y="3324"/>
                    <a:pt x="4906" y="3455"/>
                    <a:pt x="5025" y="3515"/>
                  </a:cubicBezTo>
                  <a:cubicBezTo>
                    <a:pt x="5046" y="3524"/>
                    <a:pt x="5059" y="3531"/>
                    <a:pt x="5082" y="3531"/>
                  </a:cubicBezTo>
                  <a:cubicBezTo>
                    <a:pt x="5175" y="3531"/>
                    <a:pt x="5438" y="3414"/>
                    <a:pt x="7120" y="2860"/>
                  </a:cubicBezTo>
                  <a:lnTo>
                    <a:pt x="7120" y="2860"/>
                  </a:lnTo>
                  <a:cubicBezTo>
                    <a:pt x="7989" y="4515"/>
                    <a:pt x="7632" y="6611"/>
                    <a:pt x="6108" y="7849"/>
                  </a:cubicBezTo>
                  <a:cubicBezTo>
                    <a:pt x="5775" y="8135"/>
                    <a:pt x="5584" y="8551"/>
                    <a:pt x="5584" y="8992"/>
                  </a:cubicBezTo>
                  <a:lnTo>
                    <a:pt x="5584" y="10980"/>
                  </a:lnTo>
                  <a:cubicBezTo>
                    <a:pt x="5584" y="11063"/>
                    <a:pt x="5656" y="11135"/>
                    <a:pt x="5739" y="11135"/>
                  </a:cubicBezTo>
                  <a:cubicBezTo>
                    <a:pt x="5834" y="11135"/>
                    <a:pt x="5906" y="11063"/>
                    <a:pt x="5906" y="10980"/>
                  </a:cubicBezTo>
                  <a:lnTo>
                    <a:pt x="5906" y="8992"/>
                  </a:lnTo>
                  <a:cubicBezTo>
                    <a:pt x="5906" y="8635"/>
                    <a:pt x="6049" y="8313"/>
                    <a:pt x="6322" y="8099"/>
                  </a:cubicBezTo>
                  <a:cubicBezTo>
                    <a:pt x="7870" y="6825"/>
                    <a:pt x="8394" y="4634"/>
                    <a:pt x="7442" y="2765"/>
                  </a:cubicBezTo>
                  <a:lnTo>
                    <a:pt x="8347" y="2467"/>
                  </a:lnTo>
                  <a:cubicBezTo>
                    <a:pt x="8406" y="2443"/>
                    <a:pt x="8454" y="2384"/>
                    <a:pt x="8454" y="2324"/>
                  </a:cubicBezTo>
                  <a:cubicBezTo>
                    <a:pt x="8454" y="2265"/>
                    <a:pt x="8418" y="2205"/>
                    <a:pt x="8382" y="2181"/>
                  </a:cubicBezTo>
                  <a:lnTo>
                    <a:pt x="8085" y="1955"/>
                  </a:lnTo>
                  <a:cubicBezTo>
                    <a:pt x="8050" y="1930"/>
                    <a:pt x="8013" y="1918"/>
                    <a:pt x="7979" y="1918"/>
                  </a:cubicBezTo>
                  <a:cubicBezTo>
                    <a:pt x="7930" y="1918"/>
                    <a:pt x="7886" y="1942"/>
                    <a:pt x="7858" y="1991"/>
                  </a:cubicBezTo>
                  <a:cubicBezTo>
                    <a:pt x="7799" y="2062"/>
                    <a:pt x="7811" y="2170"/>
                    <a:pt x="7882" y="2205"/>
                  </a:cubicBezTo>
                  <a:lnTo>
                    <a:pt x="7930" y="2241"/>
                  </a:lnTo>
                  <a:lnTo>
                    <a:pt x="7144" y="2503"/>
                  </a:lnTo>
                  <a:lnTo>
                    <a:pt x="5822" y="2955"/>
                  </a:lnTo>
                  <a:lnTo>
                    <a:pt x="5822" y="2955"/>
                  </a:lnTo>
                  <a:lnTo>
                    <a:pt x="6751" y="2134"/>
                  </a:lnTo>
                  <a:cubicBezTo>
                    <a:pt x="6834" y="2062"/>
                    <a:pt x="6834" y="1931"/>
                    <a:pt x="6739" y="1872"/>
                  </a:cubicBezTo>
                  <a:lnTo>
                    <a:pt x="6025" y="1408"/>
                  </a:lnTo>
                  <a:lnTo>
                    <a:pt x="7692" y="598"/>
                  </a:lnTo>
                  <a:lnTo>
                    <a:pt x="7692" y="598"/>
                  </a:lnTo>
                  <a:cubicBezTo>
                    <a:pt x="7096" y="1419"/>
                    <a:pt x="7037" y="1408"/>
                    <a:pt x="7049" y="1527"/>
                  </a:cubicBezTo>
                  <a:cubicBezTo>
                    <a:pt x="7073" y="1634"/>
                    <a:pt x="7156" y="1658"/>
                    <a:pt x="7323" y="1777"/>
                  </a:cubicBezTo>
                  <a:cubicBezTo>
                    <a:pt x="7353" y="1802"/>
                    <a:pt x="7391" y="1815"/>
                    <a:pt x="7428" y="1815"/>
                  </a:cubicBezTo>
                  <a:cubicBezTo>
                    <a:pt x="7476" y="1815"/>
                    <a:pt x="7522" y="1793"/>
                    <a:pt x="7549" y="1753"/>
                  </a:cubicBezTo>
                  <a:cubicBezTo>
                    <a:pt x="7608" y="1669"/>
                    <a:pt x="7585" y="1574"/>
                    <a:pt x="7513" y="1527"/>
                  </a:cubicBezTo>
                  <a:lnTo>
                    <a:pt x="7454" y="1479"/>
                  </a:lnTo>
                  <a:lnTo>
                    <a:pt x="8358" y="265"/>
                  </a:lnTo>
                  <a:cubicBezTo>
                    <a:pt x="8446" y="148"/>
                    <a:pt x="8367" y="1"/>
                    <a:pt x="82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148;p57">
              <a:extLst>
                <a:ext uri="{FF2B5EF4-FFF2-40B4-BE49-F238E27FC236}">
                  <a16:creationId xmlns:a16="http://schemas.microsoft.com/office/drawing/2014/main" id="{05127553-91F7-41D5-867D-F66881BCF639}"/>
                </a:ext>
              </a:extLst>
            </p:cNvPr>
            <p:cNvSpPr/>
            <p:nvPr/>
          </p:nvSpPr>
          <p:spPr>
            <a:xfrm>
              <a:off x="6407993" y="2995773"/>
              <a:ext cx="31505" cy="37207"/>
            </a:xfrm>
            <a:custGeom>
              <a:avLst/>
              <a:gdLst/>
              <a:ahLst/>
              <a:cxnLst/>
              <a:rect l="l" t="t" r="r" b="b"/>
              <a:pathLst>
                <a:path w="989" h="1168" extrusionOk="0">
                  <a:moveTo>
                    <a:pt x="179" y="1"/>
                  </a:moveTo>
                  <a:cubicBezTo>
                    <a:pt x="84" y="1"/>
                    <a:pt x="13" y="84"/>
                    <a:pt x="13" y="167"/>
                  </a:cubicBezTo>
                  <a:cubicBezTo>
                    <a:pt x="1" y="763"/>
                    <a:pt x="263" y="1120"/>
                    <a:pt x="798" y="1167"/>
                  </a:cubicBezTo>
                  <a:cubicBezTo>
                    <a:pt x="894" y="1167"/>
                    <a:pt x="965" y="1108"/>
                    <a:pt x="977" y="1013"/>
                  </a:cubicBezTo>
                  <a:cubicBezTo>
                    <a:pt x="989" y="905"/>
                    <a:pt x="917" y="822"/>
                    <a:pt x="834" y="822"/>
                  </a:cubicBezTo>
                  <a:cubicBezTo>
                    <a:pt x="596" y="810"/>
                    <a:pt x="322" y="703"/>
                    <a:pt x="334" y="167"/>
                  </a:cubicBezTo>
                  <a:cubicBezTo>
                    <a:pt x="334" y="84"/>
                    <a:pt x="263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260;p31">
            <a:extLst>
              <a:ext uri="{FF2B5EF4-FFF2-40B4-BE49-F238E27FC236}">
                <a16:creationId xmlns:a16="http://schemas.microsoft.com/office/drawing/2014/main" id="{6AFE495D-7E68-4697-875F-EDB94400C151}"/>
              </a:ext>
            </a:extLst>
          </p:cNvPr>
          <p:cNvGrpSpPr/>
          <p:nvPr/>
        </p:nvGrpSpPr>
        <p:grpSpPr>
          <a:xfrm>
            <a:off x="59453" y="4289206"/>
            <a:ext cx="862616" cy="815009"/>
            <a:chOff x="1190625" y="238125"/>
            <a:chExt cx="5219200" cy="5219200"/>
          </a:xfrm>
          <a:solidFill>
            <a:srgbClr val="0070C0"/>
          </a:solidFill>
        </p:grpSpPr>
        <p:sp>
          <p:nvSpPr>
            <p:cNvPr id="57" name="Google Shape;261;p31">
              <a:extLst>
                <a:ext uri="{FF2B5EF4-FFF2-40B4-BE49-F238E27FC236}">
                  <a16:creationId xmlns:a16="http://schemas.microsoft.com/office/drawing/2014/main" id="{B5F97AC7-83B2-4394-AC86-64D209686ED0}"/>
                </a:ext>
              </a:extLst>
            </p:cNvPr>
            <p:cNvSpPr/>
            <p:nvPr/>
          </p:nvSpPr>
          <p:spPr>
            <a:xfrm>
              <a:off x="2188775" y="1236275"/>
              <a:ext cx="153350" cy="153350"/>
            </a:xfrm>
            <a:custGeom>
              <a:avLst/>
              <a:gdLst/>
              <a:ahLst/>
              <a:cxnLst/>
              <a:rect l="l" t="t" r="r" b="b"/>
              <a:pathLst>
                <a:path w="6134" h="6134" extrusionOk="0">
                  <a:moveTo>
                    <a:pt x="1" y="1"/>
                  </a:moveTo>
                  <a:lnTo>
                    <a:pt x="1" y="6133"/>
                  </a:lnTo>
                  <a:lnTo>
                    <a:pt x="6133" y="6133"/>
                  </a:lnTo>
                  <a:lnTo>
                    <a:pt x="613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62;p31">
              <a:extLst>
                <a:ext uri="{FF2B5EF4-FFF2-40B4-BE49-F238E27FC236}">
                  <a16:creationId xmlns:a16="http://schemas.microsoft.com/office/drawing/2014/main" id="{7BC3ED07-A193-4C04-B078-2698F3ECEDC1}"/>
                </a:ext>
              </a:extLst>
            </p:cNvPr>
            <p:cNvSpPr/>
            <p:nvPr/>
          </p:nvSpPr>
          <p:spPr>
            <a:xfrm>
              <a:off x="5258300" y="1236275"/>
              <a:ext cx="153350" cy="153350"/>
            </a:xfrm>
            <a:custGeom>
              <a:avLst/>
              <a:gdLst/>
              <a:ahLst/>
              <a:cxnLst/>
              <a:rect l="l" t="t" r="r" b="b"/>
              <a:pathLst>
                <a:path w="6134" h="6134" extrusionOk="0">
                  <a:moveTo>
                    <a:pt x="1" y="1"/>
                  </a:moveTo>
                  <a:lnTo>
                    <a:pt x="1" y="6133"/>
                  </a:lnTo>
                  <a:lnTo>
                    <a:pt x="6133" y="6133"/>
                  </a:lnTo>
                  <a:lnTo>
                    <a:pt x="613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63;p31">
              <a:extLst>
                <a:ext uri="{FF2B5EF4-FFF2-40B4-BE49-F238E27FC236}">
                  <a16:creationId xmlns:a16="http://schemas.microsoft.com/office/drawing/2014/main" id="{BAF54617-C613-4F22-8996-9AAFD7565800}"/>
                </a:ext>
              </a:extLst>
            </p:cNvPr>
            <p:cNvSpPr/>
            <p:nvPr/>
          </p:nvSpPr>
          <p:spPr>
            <a:xfrm>
              <a:off x="2188775" y="4305800"/>
              <a:ext cx="153350" cy="153350"/>
            </a:xfrm>
            <a:custGeom>
              <a:avLst/>
              <a:gdLst/>
              <a:ahLst/>
              <a:cxnLst/>
              <a:rect l="l" t="t" r="r" b="b"/>
              <a:pathLst>
                <a:path w="6134" h="6134" extrusionOk="0">
                  <a:moveTo>
                    <a:pt x="1" y="1"/>
                  </a:moveTo>
                  <a:lnTo>
                    <a:pt x="1" y="6133"/>
                  </a:lnTo>
                  <a:lnTo>
                    <a:pt x="6133" y="6133"/>
                  </a:lnTo>
                  <a:lnTo>
                    <a:pt x="613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64;p31">
              <a:extLst>
                <a:ext uri="{FF2B5EF4-FFF2-40B4-BE49-F238E27FC236}">
                  <a16:creationId xmlns:a16="http://schemas.microsoft.com/office/drawing/2014/main" id="{53593993-49D1-4E18-A148-55B816BAA5FC}"/>
                </a:ext>
              </a:extLst>
            </p:cNvPr>
            <p:cNvSpPr/>
            <p:nvPr/>
          </p:nvSpPr>
          <p:spPr>
            <a:xfrm>
              <a:off x="5258300" y="4305800"/>
              <a:ext cx="153350" cy="153350"/>
            </a:xfrm>
            <a:custGeom>
              <a:avLst/>
              <a:gdLst/>
              <a:ahLst/>
              <a:cxnLst/>
              <a:rect l="l" t="t" r="r" b="b"/>
              <a:pathLst>
                <a:path w="6134" h="6134" extrusionOk="0">
                  <a:moveTo>
                    <a:pt x="1" y="1"/>
                  </a:moveTo>
                  <a:lnTo>
                    <a:pt x="1" y="6133"/>
                  </a:lnTo>
                  <a:lnTo>
                    <a:pt x="6133" y="6133"/>
                  </a:lnTo>
                  <a:lnTo>
                    <a:pt x="613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65;p31">
              <a:extLst>
                <a:ext uri="{FF2B5EF4-FFF2-40B4-BE49-F238E27FC236}">
                  <a16:creationId xmlns:a16="http://schemas.microsoft.com/office/drawing/2014/main" id="{253CA3C7-FD09-4DB0-B1F3-41B1B12860D2}"/>
                </a:ext>
              </a:extLst>
            </p:cNvPr>
            <p:cNvSpPr/>
            <p:nvPr/>
          </p:nvSpPr>
          <p:spPr>
            <a:xfrm>
              <a:off x="2188775" y="1236275"/>
              <a:ext cx="3222875" cy="3222875"/>
            </a:xfrm>
            <a:custGeom>
              <a:avLst/>
              <a:gdLst/>
              <a:ahLst/>
              <a:cxnLst/>
              <a:rect l="l" t="t" r="r" b="b"/>
              <a:pathLst>
                <a:path w="128915" h="128915" extrusionOk="0">
                  <a:moveTo>
                    <a:pt x="110517" y="6133"/>
                  </a:moveTo>
                  <a:lnTo>
                    <a:pt x="110517" y="18398"/>
                  </a:lnTo>
                  <a:lnTo>
                    <a:pt x="122782" y="18398"/>
                  </a:lnTo>
                  <a:lnTo>
                    <a:pt x="122782" y="110517"/>
                  </a:lnTo>
                  <a:lnTo>
                    <a:pt x="110517" y="110517"/>
                  </a:lnTo>
                  <a:lnTo>
                    <a:pt x="110517" y="122782"/>
                  </a:lnTo>
                  <a:lnTo>
                    <a:pt x="18398" y="122782"/>
                  </a:lnTo>
                  <a:lnTo>
                    <a:pt x="18398" y="110517"/>
                  </a:lnTo>
                  <a:lnTo>
                    <a:pt x="6133" y="110517"/>
                  </a:lnTo>
                  <a:lnTo>
                    <a:pt x="6133" y="18398"/>
                  </a:lnTo>
                  <a:lnTo>
                    <a:pt x="18398" y="18398"/>
                  </a:lnTo>
                  <a:lnTo>
                    <a:pt x="18398" y="6133"/>
                  </a:lnTo>
                  <a:close/>
                  <a:moveTo>
                    <a:pt x="12266" y="1"/>
                  </a:moveTo>
                  <a:lnTo>
                    <a:pt x="12266" y="12266"/>
                  </a:lnTo>
                  <a:lnTo>
                    <a:pt x="1" y="12266"/>
                  </a:lnTo>
                  <a:lnTo>
                    <a:pt x="1" y="116649"/>
                  </a:lnTo>
                  <a:lnTo>
                    <a:pt x="12266" y="116649"/>
                  </a:lnTo>
                  <a:lnTo>
                    <a:pt x="12266" y="128914"/>
                  </a:lnTo>
                  <a:lnTo>
                    <a:pt x="116649" y="128914"/>
                  </a:lnTo>
                  <a:lnTo>
                    <a:pt x="116649" y="116649"/>
                  </a:lnTo>
                  <a:lnTo>
                    <a:pt x="128914" y="116649"/>
                  </a:lnTo>
                  <a:lnTo>
                    <a:pt x="128914" y="12266"/>
                  </a:lnTo>
                  <a:lnTo>
                    <a:pt x="116649" y="12266"/>
                  </a:lnTo>
                  <a:lnTo>
                    <a:pt x="11664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66;p31">
              <a:extLst>
                <a:ext uri="{FF2B5EF4-FFF2-40B4-BE49-F238E27FC236}">
                  <a16:creationId xmlns:a16="http://schemas.microsoft.com/office/drawing/2014/main" id="{9C6AF1DC-7CDC-4E2C-A8DC-C35C648AE5F4}"/>
                </a:ext>
              </a:extLst>
            </p:cNvPr>
            <p:cNvSpPr/>
            <p:nvPr/>
          </p:nvSpPr>
          <p:spPr>
            <a:xfrm>
              <a:off x="2495400" y="1849525"/>
              <a:ext cx="153350" cy="154150"/>
            </a:xfrm>
            <a:custGeom>
              <a:avLst/>
              <a:gdLst/>
              <a:ahLst/>
              <a:cxnLst/>
              <a:rect l="l" t="t" r="r" b="b"/>
              <a:pathLst>
                <a:path w="6134" h="6166" extrusionOk="0">
                  <a:moveTo>
                    <a:pt x="1" y="1"/>
                  </a:moveTo>
                  <a:lnTo>
                    <a:pt x="1" y="6166"/>
                  </a:lnTo>
                  <a:lnTo>
                    <a:pt x="6133" y="6166"/>
                  </a:lnTo>
                  <a:lnTo>
                    <a:pt x="613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67;p31">
              <a:extLst>
                <a:ext uri="{FF2B5EF4-FFF2-40B4-BE49-F238E27FC236}">
                  <a16:creationId xmlns:a16="http://schemas.microsoft.com/office/drawing/2014/main" id="{9158409B-2222-4B82-93CE-F4ADFE1A1627}"/>
                </a:ext>
              </a:extLst>
            </p:cNvPr>
            <p:cNvSpPr/>
            <p:nvPr/>
          </p:nvSpPr>
          <p:spPr>
            <a:xfrm>
              <a:off x="2802025" y="1849525"/>
              <a:ext cx="154150" cy="154150"/>
            </a:xfrm>
            <a:custGeom>
              <a:avLst/>
              <a:gdLst/>
              <a:ahLst/>
              <a:cxnLst/>
              <a:rect l="l" t="t" r="r" b="b"/>
              <a:pathLst>
                <a:path w="6166" h="6166" extrusionOk="0">
                  <a:moveTo>
                    <a:pt x="1" y="1"/>
                  </a:moveTo>
                  <a:lnTo>
                    <a:pt x="1" y="6166"/>
                  </a:lnTo>
                  <a:lnTo>
                    <a:pt x="6166" y="6166"/>
                  </a:lnTo>
                  <a:lnTo>
                    <a:pt x="616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68;p31">
              <a:extLst>
                <a:ext uri="{FF2B5EF4-FFF2-40B4-BE49-F238E27FC236}">
                  <a16:creationId xmlns:a16="http://schemas.microsoft.com/office/drawing/2014/main" id="{9FA14FF2-64EA-4A9E-95E8-5EFA0B7A109D}"/>
                </a:ext>
              </a:extLst>
            </p:cNvPr>
            <p:cNvSpPr/>
            <p:nvPr/>
          </p:nvSpPr>
          <p:spPr>
            <a:xfrm>
              <a:off x="3109475" y="1849525"/>
              <a:ext cx="153350" cy="154150"/>
            </a:xfrm>
            <a:custGeom>
              <a:avLst/>
              <a:gdLst/>
              <a:ahLst/>
              <a:cxnLst/>
              <a:rect l="l" t="t" r="r" b="b"/>
              <a:pathLst>
                <a:path w="6134" h="6166" extrusionOk="0">
                  <a:moveTo>
                    <a:pt x="1" y="1"/>
                  </a:moveTo>
                  <a:lnTo>
                    <a:pt x="1" y="6166"/>
                  </a:lnTo>
                  <a:lnTo>
                    <a:pt x="6133" y="6166"/>
                  </a:lnTo>
                  <a:lnTo>
                    <a:pt x="613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69;p31">
              <a:extLst>
                <a:ext uri="{FF2B5EF4-FFF2-40B4-BE49-F238E27FC236}">
                  <a16:creationId xmlns:a16="http://schemas.microsoft.com/office/drawing/2014/main" id="{B055DDF4-61AB-432C-BC93-07BC5F79B3A8}"/>
                </a:ext>
              </a:extLst>
            </p:cNvPr>
            <p:cNvSpPr/>
            <p:nvPr/>
          </p:nvSpPr>
          <p:spPr>
            <a:xfrm>
              <a:off x="3416100" y="1849525"/>
              <a:ext cx="154150" cy="154150"/>
            </a:xfrm>
            <a:custGeom>
              <a:avLst/>
              <a:gdLst/>
              <a:ahLst/>
              <a:cxnLst/>
              <a:rect l="l" t="t" r="r" b="b"/>
              <a:pathLst>
                <a:path w="6166" h="6166" extrusionOk="0">
                  <a:moveTo>
                    <a:pt x="1" y="1"/>
                  </a:moveTo>
                  <a:lnTo>
                    <a:pt x="1" y="6166"/>
                  </a:lnTo>
                  <a:lnTo>
                    <a:pt x="6166" y="6166"/>
                  </a:lnTo>
                  <a:lnTo>
                    <a:pt x="616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70;p31">
              <a:extLst>
                <a:ext uri="{FF2B5EF4-FFF2-40B4-BE49-F238E27FC236}">
                  <a16:creationId xmlns:a16="http://schemas.microsoft.com/office/drawing/2014/main" id="{7DCDB1A1-B032-487F-9C64-852AA2030C76}"/>
                </a:ext>
              </a:extLst>
            </p:cNvPr>
            <p:cNvSpPr/>
            <p:nvPr/>
          </p:nvSpPr>
          <p:spPr>
            <a:xfrm>
              <a:off x="3723550" y="1849525"/>
              <a:ext cx="153325" cy="154150"/>
            </a:xfrm>
            <a:custGeom>
              <a:avLst/>
              <a:gdLst/>
              <a:ahLst/>
              <a:cxnLst/>
              <a:rect l="l" t="t" r="r" b="b"/>
              <a:pathLst>
                <a:path w="6133" h="6166" extrusionOk="0">
                  <a:moveTo>
                    <a:pt x="0" y="1"/>
                  </a:moveTo>
                  <a:lnTo>
                    <a:pt x="0" y="6166"/>
                  </a:lnTo>
                  <a:lnTo>
                    <a:pt x="6133" y="6166"/>
                  </a:lnTo>
                  <a:lnTo>
                    <a:pt x="613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71;p31">
              <a:extLst>
                <a:ext uri="{FF2B5EF4-FFF2-40B4-BE49-F238E27FC236}">
                  <a16:creationId xmlns:a16="http://schemas.microsoft.com/office/drawing/2014/main" id="{79594ACA-B8E9-45F1-AF43-FEAF3B7687B3}"/>
                </a:ext>
              </a:extLst>
            </p:cNvPr>
            <p:cNvSpPr/>
            <p:nvPr/>
          </p:nvSpPr>
          <p:spPr>
            <a:xfrm>
              <a:off x="4030175" y="1849525"/>
              <a:ext cx="154150" cy="154150"/>
            </a:xfrm>
            <a:custGeom>
              <a:avLst/>
              <a:gdLst/>
              <a:ahLst/>
              <a:cxnLst/>
              <a:rect l="l" t="t" r="r" b="b"/>
              <a:pathLst>
                <a:path w="6166" h="6166" extrusionOk="0">
                  <a:moveTo>
                    <a:pt x="0" y="1"/>
                  </a:moveTo>
                  <a:lnTo>
                    <a:pt x="0" y="6166"/>
                  </a:lnTo>
                  <a:lnTo>
                    <a:pt x="6166" y="6166"/>
                  </a:lnTo>
                  <a:lnTo>
                    <a:pt x="616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72;p31">
              <a:extLst>
                <a:ext uri="{FF2B5EF4-FFF2-40B4-BE49-F238E27FC236}">
                  <a16:creationId xmlns:a16="http://schemas.microsoft.com/office/drawing/2014/main" id="{5752AE6C-E86E-4803-A0FD-BEC60E2F74FB}"/>
                </a:ext>
              </a:extLst>
            </p:cNvPr>
            <p:cNvSpPr/>
            <p:nvPr/>
          </p:nvSpPr>
          <p:spPr>
            <a:xfrm>
              <a:off x="4337625" y="1849525"/>
              <a:ext cx="153325" cy="154150"/>
            </a:xfrm>
            <a:custGeom>
              <a:avLst/>
              <a:gdLst/>
              <a:ahLst/>
              <a:cxnLst/>
              <a:rect l="l" t="t" r="r" b="b"/>
              <a:pathLst>
                <a:path w="6133" h="6166" extrusionOk="0">
                  <a:moveTo>
                    <a:pt x="0" y="1"/>
                  </a:moveTo>
                  <a:lnTo>
                    <a:pt x="0" y="6166"/>
                  </a:lnTo>
                  <a:lnTo>
                    <a:pt x="6133" y="6166"/>
                  </a:lnTo>
                  <a:lnTo>
                    <a:pt x="613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73;p31">
              <a:extLst>
                <a:ext uri="{FF2B5EF4-FFF2-40B4-BE49-F238E27FC236}">
                  <a16:creationId xmlns:a16="http://schemas.microsoft.com/office/drawing/2014/main" id="{09352A2F-2F1F-4490-8CD9-61438EF0C262}"/>
                </a:ext>
              </a:extLst>
            </p:cNvPr>
            <p:cNvSpPr/>
            <p:nvPr/>
          </p:nvSpPr>
          <p:spPr>
            <a:xfrm>
              <a:off x="4644250" y="1849525"/>
              <a:ext cx="154150" cy="154150"/>
            </a:xfrm>
            <a:custGeom>
              <a:avLst/>
              <a:gdLst/>
              <a:ahLst/>
              <a:cxnLst/>
              <a:rect l="l" t="t" r="r" b="b"/>
              <a:pathLst>
                <a:path w="6166" h="6166" extrusionOk="0">
                  <a:moveTo>
                    <a:pt x="0" y="1"/>
                  </a:moveTo>
                  <a:lnTo>
                    <a:pt x="0" y="6166"/>
                  </a:lnTo>
                  <a:lnTo>
                    <a:pt x="6165" y="6166"/>
                  </a:lnTo>
                  <a:lnTo>
                    <a:pt x="616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74;p31">
              <a:extLst>
                <a:ext uri="{FF2B5EF4-FFF2-40B4-BE49-F238E27FC236}">
                  <a16:creationId xmlns:a16="http://schemas.microsoft.com/office/drawing/2014/main" id="{AEFBB365-E26D-4496-9DBA-85132F9A15B4}"/>
                </a:ext>
              </a:extLst>
            </p:cNvPr>
            <p:cNvSpPr/>
            <p:nvPr/>
          </p:nvSpPr>
          <p:spPr>
            <a:xfrm>
              <a:off x="2802025" y="1542900"/>
              <a:ext cx="154150" cy="153350"/>
            </a:xfrm>
            <a:custGeom>
              <a:avLst/>
              <a:gdLst/>
              <a:ahLst/>
              <a:cxnLst/>
              <a:rect l="l" t="t" r="r" b="b"/>
              <a:pathLst>
                <a:path w="6166" h="6134" extrusionOk="0">
                  <a:moveTo>
                    <a:pt x="1" y="1"/>
                  </a:moveTo>
                  <a:lnTo>
                    <a:pt x="1" y="6133"/>
                  </a:lnTo>
                  <a:lnTo>
                    <a:pt x="6166" y="6133"/>
                  </a:lnTo>
                  <a:lnTo>
                    <a:pt x="616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75;p31">
              <a:extLst>
                <a:ext uri="{FF2B5EF4-FFF2-40B4-BE49-F238E27FC236}">
                  <a16:creationId xmlns:a16="http://schemas.microsoft.com/office/drawing/2014/main" id="{9AC78B74-F896-4A7C-8DB6-8330AD9381D1}"/>
                </a:ext>
              </a:extLst>
            </p:cNvPr>
            <p:cNvSpPr/>
            <p:nvPr/>
          </p:nvSpPr>
          <p:spPr>
            <a:xfrm>
              <a:off x="3109475" y="1542900"/>
              <a:ext cx="153350" cy="153350"/>
            </a:xfrm>
            <a:custGeom>
              <a:avLst/>
              <a:gdLst/>
              <a:ahLst/>
              <a:cxnLst/>
              <a:rect l="l" t="t" r="r" b="b"/>
              <a:pathLst>
                <a:path w="6134" h="6134" extrusionOk="0">
                  <a:moveTo>
                    <a:pt x="1" y="1"/>
                  </a:moveTo>
                  <a:lnTo>
                    <a:pt x="1" y="6133"/>
                  </a:lnTo>
                  <a:lnTo>
                    <a:pt x="6133" y="6133"/>
                  </a:lnTo>
                  <a:lnTo>
                    <a:pt x="613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76;p31">
              <a:extLst>
                <a:ext uri="{FF2B5EF4-FFF2-40B4-BE49-F238E27FC236}">
                  <a16:creationId xmlns:a16="http://schemas.microsoft.com/office/drawing/2014/main" id="{8AE921E1-9A3B-43CD-A0FB-596DB47228F4}"/>
                </a:ext>
              </a:extLst>
            </p:cNvPr>
            <p:cNvSpPr/>
            <p:nvPr/>
          </p:nvSpPr>
          <p:spPr>
            <a:xfrm>
              <a:off x="3416100" y="1542900"/>
              <a:ext cx="154150" cy="153350"/>
            </a:xfrm>
            <a:custGeom>
              <a:avLst/>
              <a:gdLst/>
              <a:ahLst/>
              <a:cxnLst/>
              <a:rect l="l" t="t" r="r" b="b"/>
              <a:pathLst>
                <a:path w="6166" h="6134" extrusionOk="0">
                  <a:moveTo>
                    <a:pt x="1" y="1"/>
                  </a:moveTo>
                  <a:lnTo>
                    <a:pt x="1" y="6133"/>
                  </a:lnTo>
                  <a:lnTo>
                    <a:pt x="6166" y="6133"/>
                  </a:lnTo>
                  <a:lnTo>
                    <a:pt x="616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77;p31">
              <a:extLst>
                <a:ext uri="{FF2B5EF4-FFF2-40B4-BE49-F238E27FC236}">
                  <a16:creationId xmlns:a16="http://schemas.microsoft.com/office/drawing/2014/main" id="{099CA1E0-9A99-4D1C-BCD3-EA5DC2E1FF28}"/>
                </a:ext>
              </a:extLst>
            </p:cNvPr>
            <p:cNvSpPr/>
            <p:nvPr/>
          </p:nvSpPr>
          <p:spPr>
            <a:xfrm>
              <a:off x="3723550" y="1542900"/>
              <a:ext cx="153325" cy="153350"/>
            </a:xfrm>
            <a:custGeom>
              <a:avLst/>
              <a:gdLst/>
              <a:ahLst/>
              <a:cxnLst/>
              <a:rect l="l" t="t" r="r" b="b"/>
              <a:pathLst>
                <a:path w="6133" h="6134" extrusionOk="0">
                  <a:moveTo>
                    <a:pt x="0" y="1"/>
                  </a:moveTo>
                  <a:lnTo>
                    <a:pt x="0" y="6133"/>
                  </a:lnTo>
                  <a:lnTo>
                    <a:pt x="6133" y="6133"/>
                  </a:lnTo>
                  <a:lnTo>
                    <a:pt x="613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78;p31">
              <a:extLst>
                <a:ext uri="{FF2B5EF4-FFF2-40B4-BE49-F238E27FC236}">
                  <a16:creationId xmlns:a16="http://schemas.microsoft.com/office/drawing/2014/main" id="{75B1229D-E360-4936-9B36-12F0DA66DA99}"/>
                </a:ext>
              </a:extLst>
            </p:cNvPr>
            <p:cNvSpPr/>
            <p:nvPr/>
          </p:nvSpPr>
          <p:spPr>
            <a:xfrm>
              <a:off x="4030175" y="1542900"/>
              <a:ext cx="154150" cy="153350"/>
            </a:xfrm>
            <a:custGeom>
              <a:avLst/>
              <a:gdLst/>
              <a:ahLst/>
              <a:cxnLst/>
              <a:rect l="l" t="t" r="r" b="b"/>
              <a:pathLst>
                <a:path w="6166" h="6134" extrusionOk="0">
                  <a:moveTo>
                    <a:pt x="0" y="1"/>
                  </a:moveTo>
                  <a:lnTo>
                    <a:pt x="0" y="6133"/>
                  </a:lnTo>
                  <a:lnTo>
                    <a:pt x="6166" y="6133"/>
                  </a:lnTo>
                  <a:lnTo>
                    <a:pt x="616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79;p31">
              <a:extLst>
                <a:ext uri="{FF2B5EF4-FFF2-40B4-BE49-F238E27FC236}">
                  <a16:creationId xmlns:a16="http://schemas.microsoft.com/office/drawing/2014/main" id="{7BDF6F29-28AC-4BFA-84A4-877E0A95030E}"/>
                </a:ext>
              </a:extLst>
            </p:cNvPr>
            <p:cNvSpPr/>
            <p:nvPr/>
          </p:nvSpPr>
          <p:spPr>
            <a:xfrm>
              <a:off x="4337625" y="1542900"/>
              <a:ext cx="153325" cy="153350"/>
            </a:xfrm>
            <a:custGeom>
              <a:avLst/>
              <a:gdLst/>
              <a:ahLst/>
              <a:cxnLst/>
              <a:rect l="l" t="t" r="r" b="b"/>
              <a:pathLst>
                <a:path w="6133" h="6134" extrusionOk="0">
                  <a:moveTo>
                    <a:pt x="0" y="1"/>
                  </a:moveTo>
                  <a:lnTo>
                    <a:pt x="0" y="6133"/>
                  </a:lnTo>
                  <a:lnTo>
                    <a:pt x="6133" y="6133"/>
                  </a:lnTo>
                  <a:lnTo>
                    <a:pt x="613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80;p31">
              <a:extLst>
                <a:ext uri="{FF2B5EF4-FFF2-40B4-BE49-F238E27FC236}">
                  <a16:creationId xmlns:a16="http://schemas.microsoft.com/office/drawing/2014/main" id="{21C346B2-4E3B-4F5B-B3D3-18761379BF1F}"/>
                </a:ext>
              </a:extLst>
            </p:cNvPr>
            <p:cNvSpPr/>
            <p:nvPr/>
          </p:nvSpPr>
          <p:spPr>
            <a:xfrm>
              <a:off x="4644250" y="1542900"/>
              <a:ext cx="154150" cy="153350"/>
            </a:xfrm>
            <a:custGeom>
              <a:avLst/>
              <a:gdLst/>
              <a:ahLst/>
              <a:cxnLst/>
              <a:rect l="l" t="t" r="r" b="b"/>
              <a:pathLst>
                <a:path w="6166" h="6134" extrusionOk="0">
                  <a:moveTo>
                    <a:pt x="0" y="1"/>
                  </a:moveTo>
                  <a:lnTo>
                    <a:pt x="0" y="6133"/>
                  </a:lnTo>
                  <a:lnTo>
                    <a:pt x="6165" y="6133"/>
                  </a:lnTo>
                  <a:lnTo>
                    <a:pt x="616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81;p31">
              <a:extLst>
                <a:ext uri="{FF2B5EF4-FFF2-40B4-BE49-F238E27FC236}">
                  <a16:creationId xmlns:a16="http://schemas.microsoft.com/office/drawing/2014/main" id="{F36ABE98-B742-4466-91B7-B40550AC37DC}"/>
                </a:ext>
              </a:extLst>
            </p:cNvPr>
            <p:cNvSpPr/>
            <p:nvPr/>
          </p:nvSpPr>
          <p:spPr>
            <a:xfrm>
              <a:off x="4951675" y="1849525"/>
              <a:ext cx="153350" cy="154150"/>
            </a:xfrm>
            <a:custGeom>
              <a:avLst/>
              <a:gdLst/>
              <a:ahLst/>
              <a:cxnLst/>
              <a:rect l="l" t="t" r="r" b="b"/>
              <a:pathLst>
                <a:path w="6134" h="6166" extrusionOk="0">
                  <a:moveTo>
                    <a:pt x="1" y="1"/>
                  </a:moveTo>
                  <a:lnTo>
                    <a:pt x="1" y="6166"/>
                  </a:lnTo>
                  <a:lnTo>
                    <a:pt x="6133" y="6166"/>
                  </a:lnTo>
                  <a:lnTo>
                    <a:pt x="613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82;p31">
              <a:extLst>
                <a:ext uri="{FF2B5EF4-FFF2-40B4-BE49-F238E27FC236}">
                  <a16:creationId xmlns:a16="http://schemas.microsoft.com/office/drawing/2014/main" id="{2C31D85F-13ED-4CAE-9F6D-196E7B57798A}"/>
                </a:ext>
              </a:extLst>
            </p:cNvPr>
            <p:cNvSpPr/>
            <p:nvPr/>
          </p:nvSpPr>
          <p:spPr>
            <a:xfrm>
              <a:off x="2495400" y="2156975"/>
              <a:ext cx="153350" cy="153350"/>
            </a:xfrm>
            <a:custGeom>
              <a:avLst/>
              <a:gdLst/>
              <a:ahLst/>
              <a:cxnLst/>
              <a:rect l="l" t="t" r="r" b="b"/>
              <a:pathLst>
                <a:path w="6134" h="6134" extrusionOk="0">
                  <a:moveTo>
                    <a:pt x="1" y="1"/>
                  </a:moveTo>
                  <a:lnTo>
                    <a:pt x="1" y="6133"/>
                  </a:lnTo>
                  <a:lnTo>
                    <a:pt x="6133" y="6133"/>
                  </a:lnTo>
                  <a:lnTo>
                    <a:pt x="613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83;p31">
              <a:extLst>
                <a:ext uri="{FF2B5EF4-FFF2-40B4-BE49-F238E27FC236}">
                  <a16:creationId xmlns:a16="http://schemas.microsoft.com/office/drawing/2014/main" id="{3EA9A179-A56A-4906-9673-4C6DA1493E28}"/>
                </a:ext>
              </a:extLst>
            </p:cNvPr>
            <p:cNvSpPr/>
            <p:nvPr/>
          </p:nvSpPr>
          <p:spPr>
            <a:xfrm>
              <a:off x="2802025" y="2156975"/>
              <a:ext cx="154150" cy="153350"/>
            </a:xfrm>
            <a:custGeom>
              <a:avLst/>
              <a:gdLst/>
              <a:ahLst/>
              <a:cxnLst/>
              <a:rect l="l" t="t" r="r" b="b"/>
              <a:pathLst>
                <a:path w="6166" h="6134" extrusionOk="0">
                  <a:moveTo>
                    <a:pt x="1" y="1"/>
                  </a:moveTo>
                  <a:lnTo>
                    <a:pt x="1" y="6133"/>
                  </a:lnTo>
                  <a:lnTo>
                    <a:pt x="6166" y="6133"/>
                  </a:lnTo>
                  <a:lnTo>
                    <a:pt x="616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84;p31">
              <a:extLst>
                <a:ext uri="{FF2B5EF4-FFF2-40B4-BE49-F238E27FC236}">
                  <a16:creationId xmlns:a16="http://schemas.microsoft.com/office/drawing/2014/main" id="{270E81D9-D9FE-4557-B86A-CD6A71012F26}"/>
                </a:ext>
              </a:extLst>
            </p:cNvPr>
            <p:cNvSpPr/>
            <p:nvPr/>
          </p:nvSpPr>
          <p:spPr>
            <a:xfrm>
              <a:off x="4644250" y="2771050"/>
              <a:ext cx="154150" cy="153325"/>
            </a:xfrm>
            <a:custGeom>
              <a:avLst/>
              <a:gdLst/>
              <a:ahLst/>
              <a:cxnLst/>
              <a:rect l="l" t="t" r="r" b="b"/>
              <a:pathLst>
                <a:path w="6166" h="6133" extrusionOk="0">
                  <a:moveTo>
                    <a:pt x="0" y="0"/>
                  </a:moveTo>
                  <a:lnTo>
                    <a:pt x="0" y="6133"/>
                  </a:lnTo>
                  <a:lnTo>
                    <a:pt x="6165" y="6133"/>
                  </a:lnTo>
                  <a:lnTo>
                    <a:pt x="616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85;p31">
              <a:extLst>
                <a:ext uri="{FF2B5EF4-FFF2-40B4-BE49-F238E27FC236}">
                  <a16:creationId xmlns:a16="http://schemas.microsoft.com/office/drawing/2014/main" id="{96B0E087-D451-4E69-93DD-73D11E3CB7E7}"/>
                </a:ext>
              </a:extLst>
            </p:cNvPr>
            <p:cNvSpPr/>
            <p:nvPr/>
          </p:nvSpPr>
          <p:spPr>
            <a:xfrm>
              <a:off x="4644250" y="2463600"/>
              <a:ext cx="154150" cy="154150"/>
            </a:xfrm>
            <a:custGeom>
              <a:avLst/>
              <a:gdLst/>
              <a:ahLst/>
              <a:cxnLst/>
              <a:rect l="l" t="t" r="r" b="b"/>
              <a:pathLst>
                <a:path w="6166" h="6166" extrusionOk="0">
                  <a:moveTo>
                    <a:pt x="0" y="1"/>
                  </a:moveTo>
                  <a:lnTo>
                    <a:pt x="0" y="6166"/>
                  </a:lnTo>
                  <a:lnTo>
                    <a:pt x="6165" y="6166"/>
                  </a:lnTo>
                  <a:lnTo>
                    <a:pt x="616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86;p31">
              <a:extLst>
                <a:ext uri="{FF2B5EF4-FFF2-40B4-BE49-F238E27FC236}">
                  <a16:creationId xmlns:a16="http://schemas.microsoft.com/office/drawing/2014/main" id="{AA2DE5EB-A30B-4A11-8B14-67F11DFF9C15}"/>
                </a:ext>
              </a:extLst>
            </p:cNvPr>
            <p:cNvSpPr/>
            <p:nvPr/>
          </p:nvSpPr>
          <p:spPr>
            <a:xfrm>
              <a:off x="4644250" y="3077675"/>
              <a:ext cx="154150" cy="154150"/>
            </a:xfrm>
            <a:custGeom>
              <a:avLst/>
              <a:gdLst/>
              <a:ahLst/>
              <a:cxnLst/>
              <a:rect l="l" t="t" r="r" b="b"/>
              <a:pathLst>
                <a:path w="6166" h="6166" extrusionOk="0">
                  <a:moveTo>
                    <a:pt x="0" y="0"/>
                  </a:moveTo>
                  <a:lnTo>
                    <a:pt x="0" y="6166"/>
                  </a:lnTo>
                  <a:lnTo>
                    <a:pt x="6165" y="6166"/>
                  </a:lnTo>
                  <a:lnTo>
                    <a:pt x="616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87;p31">
              <a:extLst>
                <a:ext uri="{FF2B5EF4-FFF2-40B4-BE49-F238E27FC236}">
                  <a16:creationId xmlns:a16="http://schemas.microsoft.com/office/drawing/2014/main" id="{25F4E4C5-F767-495F-98CF-0F8304538BDC}"/>
                </a:ext>
              </a:extLst>
            </p:cNvPr>
            <p:cNvSpPr/>
            <p:nvPr/>
          </p:nvSpPr>
          <p:spPr>
            <a:xfrm>
              <a:off x="4644250" y="3385125"/>
              <a:ext cx="154150" cy="153325"/>
            </a:xfrm>
            <a:custGeom>
              <a:avLst/>
              <a:gdLst/>
              <a:ahLst/>
              <a:cxnLst/>
              <a:rect l="l" t="t" r="r" b="b"/>
              <a:pathLst>
                <a:path w="6166" h="6133" extrusionOk="0">
                  <a:moveTo>
                    <a:pt x="0" y="0"/>
                  </a:moveTo>
                  <a:lnTo>
                    <a:pt x="0" y="6133"/>
                  </a:lnTo>
                  <a:lnTo>
                    <a:pt x="6165" y="6133"/>
                  </a:lnTo>
                  <a:lnTo>
                    <a:pt x="616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88;p31">
              <a:extLst>
                <a:ext uri="{FF2B5EF4-FFF2-40B4-BE49-F238E27FC236}">
                  <a16:creationId xmlns:a16="http://schemas.microsoft.com/office/drawing/2014/main" id="{47449553-CFCC-4E17-99D8-73B303650657}"/>
                </a:ext>
              </a:extLst>
            </p:cNvPr>
            <p:cNvSpPr/>
            <p:nvPr/>
          </p:nvSpPr>
          <p:spPr>
            <a:xfrm>
              <a:off x="4951675" y="2771050"/>
              <a:ext cx="153350" cy="153325"/>
            </a:xfrm>
            <a:custGeom>
              <a:avLst/>
              <a:gdLst/>
              <a:ahLst/>
              <a:cxnLst/>
              <a:rect l="l" t="t" r="r" b="b"/>
              <a:pathLst>
                <a:path w="6134" h="6133" extrusionOk="0">
                  <a:moveTo>
                    <a:pt x="1" y="0"/>
                  </a:moveTo>
                  <a:lnTo>
                    <a:pt x="1" y="6133"/>
                  </a:lnTo>
                  <a:lnTo>
                    <a:pt x="6133" y="6133"/>
                  </a:lnTo>
                  <a:lnTo>
                    <a:pt x="613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89;p31">
              <a:extLst>
                <a:ext uri="{FF2B5EF4-FFF2-40B4-BE49-F238E27FC236}">
                  <a16:creationId xmlns:a16="http://schemas.microsoft.com/office/drawing/2014/main" id="{22AD33D0-8406-40B5-BA10-F89F0C4881BF}"/>
                </a:ext>
              </a:extLst>
            </p:cNvPr>
            <p:cNvSpPr/>
            <p:nvPr/>
          </p:nvSpPr>
          <p:spPr>
            <a:xfrm>
              <a:off x="4951675" y="2463600"/>
              <a:ext cx="153350" cy="154150"/>
            </a:xfrm>
            <a:custGeom>
              <a:avLst/>
              <a:gdLst/>
              <a:ahLst/>
              <a:cxnLst/>
              <a:rect l="l" t="t" r="r" b="b"/>
              <a:pathLst>
                <a:path w="6134" h="6166" extrusionOk="0">
                  <a:moveTo>
                    <a:pt x="1" y="1"/>
                  </a:moveTo>
                  <a:lnTo>
                    <a:pt x="1" y="6166"/>
                  </a:lnTo>
                  <a:lnTo>
                    <a:pt x="6133" y="6166"/>
                  </a:lnTo>
                  <a:lnTo>
                    <a:pt x="613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90;p31">
              <a:extLst>
                <a:ext uri="{FF2B5EF4-FFF2-40B4-BE49-F238E27FC236}">
                  <a16:creationId xmlns:a16="http://schemas.microsoft.com/office/drawing/2014/main" id="{682D2C50-8DDD-43BC-98E1-AA493F19471B}"/>
                </a:ext>
              </a:extLst>
            </p:cNvPr>
            <p:cNvSpPr/>
            <p:nvPr/>
          </p:nvSpPr>
          <p:spPr>
            <a:xfrm>
              <a:off x="4951675" y="3077675"/>
              <a:ext cx="153350" cy="154150"/>
            </a:xfrm>
            <a:custGeom>
              <a:avLst/>
              <a:gdLst/>
              <a:ahLst/>
              <a:cxnLst/>
              <a:rect l="l" t="t" r="r" b="b"/>
              <a:pathLst>
                <a:path w="6134" h="6166" extrusionOk="0">
                  <a:moveTo>
                    <a:pt x="1" y="0"/>
                  </a:moveTo>
                  <a:lnTo>
                    <a:pt x="1" y="6166"/>
                  </a:lnTo>
                  <a:lnTo>
                    <a:pt x="6133" y="6166"/>
                  </a:lnTo>
                  <a:lnTo>
                    <a:pt x="613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91;p31">
              <a:extLst>
                <a:ext uri="{FF2B5EF4-FFF2-40B4-BE49-F238E27FC236}">
                  <a16:creationId xmlns:a16="http://schemas.microsoft.com/office/drawing/2014/main" id="{14D9FC12-6749-4CBE-8DD2-C558E066A6D5}"/>
                </a:ext>
              </a:extLst>
            </p:cNvPr>
            <p:cNvSpPr/>
            <p:nvPr/>
          </p:nvSpPr>
          <p:spPr>
            <a:xfrm>
              <a:off x="4951675" y="3385125"/>
              <a:ext cx="153350" cy="153325"/>
            </a:xfrm>
            <a:custGeom>
              <a:avLst/>
              <a:gdLst/>
              <a:ahLst/>
              <a:cxnLst/>
              <a:rect l="l" t="t" r="r" b="b"/>
              <a:pathLst>
                <a:path w="6134" h="6133" extrusionOk="0">
                  <a:moveTo>
                    <a:pt x="1" y="0"/>
                  </a:moveTo>
                  <a:lnTo>
                    <a:pt x="1" y="6133"/>
                  </a:lnTo>
                  <a:lnTo>
                    <a:pt x="6133" y="6133"/>
                  </a:lnTo>
                  <a:lnTo>
                    <a:pt x="613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92;p31">
              <a:extLst>
                <a:ext uri="{FF2B5EF4-FFF2-40B4-BE49-F238E27FC236}">
                  <a16:creationId xmlns:a16="http://schemas.microsoft.com/office/drawing/2014/main" id="{AB0F9674-3D0B-4DD1-BE7D-6830B51E6058}"/>
                </a:ext>
              </a:extLst>
            </p:cNvPr>
            <p:cNvSpPr/>
            <p:nvPr/>
          </p:nvSpPr>
          <p:spPr>
            <a:xfrm>
              <a:off x="4644250" y="2156975"/>
              <a:ext cx="154150" cy="153350"/>
            </a:xfrm>
            <a:custGeom>
              <a:avLst/>
              <a:gdLst/>
              <a:ahLst/>
              <a:cxnLst/>
              <a:rect l="l" t="t" r="r" b="b"/>
              <a:pathLst>
                <a:path w="6166" h="6134" extrusionOk="0">
                  <a:moveTo>
                    <a:pt x="0" y="1"/>
                  </a:moveTo>
                  <a:lnTo>
                    <a:pt x="0" y="6133"/>
                  </a:lnTo>
                  <a:lnTo>
                    <a:pt x="6165" y="6133"/>
                  </a:lnTo>
                  <a:lnTo>
                    <a:pt x="616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93;p31">
              <a:extLst>
                <a:ext uri="{FF2B5EF4-FFF2-40B4-BE49-F238E27FC236}">
                  <a16:creationId xmlns:a16="http://schemas.microsoft.com/office/drawing/2014/main" id="{FA8A415E-A222-4C46-A6D3-010412D756BE}"/>
                </a:ext>
              </a:extLst>
            </p:cNvPr>
            <p:cNvSpPr/>
            <p:nvPr/>
          </p:nvSpPr>
          <p:spPr>
            <a:xfrm>
              <a:off x="4951675" y="2156975"/>
              <a:ext cx="153350" cy="153350"/>
            </a:xfrm>
            <a:custGeom>
              <a:avLst/>
              <a:gdLst/>
              <a:ahLst/>
              <a:cxnLst/>
              <a:rect l="l" t="t" r="r" b="b"/>
              <a:pathLst>
                <a:path w="6134" h="6134" extrusionOk="0">
                  <a:moveTo>
                    <a:pt x="1" y="1"/>
                  </a:moveTo>
                  <a:lnTo>
                    <a:pt x="1" y="6133"/>
                  </a:lnTo>
                  <a:lnTo>
                    <a:pt x="6133" y="6133"/>
                  </a:lnTo>
                  <a:lnTo>
                    <a:pt x="613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94;p31">
              <a:extLst>
                <a:ext uri="{FF2B5EF4-FFF2-40B4-BE49-F238E27FC236}">
                  <a16:creationId xmlns:a16="http://schemas.microsoft.com/office/drawing/2014/main" id="{56BA42B1-902B-425E-A26D-4061C74C6D65}"/>
                </a:ext>
              </a:extLst>
            </p:cNvPr>
            <p:cNvSpPr/>
            <p:nvPr/>
          </p:nvSpPr>
          <p:spPr>
            <a:xfrm>
              <a:off x="2495400" y="3691750"/>
              <a:ext cx="153350" cy="154150"/>
            </a:xfrm>
            <a:custGeom>
              <a:avLst/>
              <a:gdLst/>
              <a:ahLst/>
              <a:cxnLst/>
              <a:rect l="l" t="t" r="r" b="b"/>
              <a:pathLst>
                <a:path w="6134" h="6166" extrusionOk="0">
                  <a:moveTo>
                    <a:pt x="1" y="0"/>
                  </a:moveTo>
                  <a:lnTo>
                    <a:pt x="1" y="6165"/>
                  </a:lnTo>
                  <a:lnTo>
                    <a:pt x="6133" y="6165"/>
                  </a:lnTo>
                  <a:lnTo>
                    <a:pt x="613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95;p31">
              <a:extLst>
                <a:ext uri="{FF2B5EF4-FFF2-40B4-BE49-F238E27FC236}">
                  <a16:creationId xmlns:a16="http://schemas.microsoft.com/office/drawing/2014/main" id="{5CC36633-48B0-44CF-BAE5-F1EFAD3CA65A}"/>
                </a:ext>
              </a:extLst>
            </p:cNvPr>
            <p:cNvSpPr/>
            <p:nvPr/>
          </p:nvSpPr>
          <p:spPr>
            <a:xfrm>
              <a:off x="2802025" y="3691750"/>
              <a:ext cx="154150" cy="154150"/>
            </a:xfrm>
            <a:custGeom>
              <a:avLst/>
              <a:gdLst/>
              <a:ahLst/>
              <a:cxnLst/>
              <a:rect l="l" t="t" r="r" b="b"/>
              <a:pathLst>
                <a:path w="6166" h="6166" extrusionOk="0">
                  <a:moveTo>
                    <a:pt x="1" y="0"/>
                  </a:moveTo>
                  <a:lnTo>
                    <a:pt x="1" y="6165"/>
                  </a:lnTo>
                  <a:lnTo>
                    <a:pt x="6166" y="6165"/>
                  </a:lnTo>
                  <a:lnTo>
                    <a:pt x="616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96;p31">
              <a:extLst>
                <a:ext uri="{FF2B5EF4-FFF2-40B4-BE49-F238E27FC236}">
                  <a16:creationId xmlns:a16="http://schemas.microsoft.com/office/drawing/2014/main" id="{11A70B27-7850-4E72-8545-A955A1D508C7}"/>
                </a:ext>
              </a:extLst>
            </p:cNvPr>
            <p:cNvSpPr/>
            <p:nvPr/>
          </p:nvSpPr>
          <p:spPr>
            <a:xfrm>
              <a:off x="3109475" y="3691750"/>
              <a:ext cx="153350" cy="154150"/>
            </a:xfrm>
            <a:custGeom>
              <a:avLst/>
              <a:gdLst/>
              <a:ahLst/>
              <a:cxnLst/>
              <a:rect l="l" t="t" r="r" b="b"/>
              <a:pathLst>
                <a:path w="6134" h="6166" extrusionOk="0">
                  <a:moveTo>
                    <a:pt x="1" y="0"/>
                  </a:moveTo>
                  <a:lnTo>
                    <a:pt x="1" y="6165"/>
                  </a:lnTo>
                  <a:lnTo>
                    <a:pt x="6133" y="6165"/>
                  </a:lnTo>
                  <a:lnTo>
                    <a:pt x="613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97;p31">
              <a:extLst>
                <a:ext uri="{FF2B5EF4-FFF2-40B4-BE49-F238E27FC236}">
                  <a16:creationId xmlns:a16="http://schemas.microsoft.com/office/drawing/2014/main" id="{4C9002E2-22B1-4207-8054-476A5F86C330}"/>
                </a:ext>
              </a:extLst>
            </p:cNvPr>
            <p:cNvSpPr/>
            <p:nvPr/>
          </p:nvSpPr>
          <p:spPr>
            <a:xfrm>
              <a:off x="3416100" y="3691750"/>
              <a:ext cx="154150" cy="154150"/>
            </a:xfrm>
            <a:custGeom>
              <a:avLst/>
              <a:gdLst/>
              <a:ahLst/>
              <a:cxnLst/>
              <a:rect l="l" t="t" r="r" b="b"/>
              <a:pathLst>
                <a:path w="6166" h="6166" extrusionOk="0">
                  <a:moveTo>
                    <a:pt x="1" y="0"/>
                  </a:moveTo>
                  <a:lnTo>
                    <a:pt x="1" y="6165"/>
                  </a:lnTo>
                  <a:lnTo>
                    <a:pt x="6166" y="6165"/>
                  </a:lnTo>
                  <a:lnTo>
                    <a:pt x="616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98;p31">
              <a:extLst>
                <a:ext uri="{FF2B5EF4-FFF2-40B4-BE49-F238E27FC236}">
                  <a16:creationId xmlns:a16="http://schemas.microsoft.com/office/drawing/2014/main" id="{DE0B7CBA-68BD-4544-8E0E-824C81C6F67A}"/>
                </a:ext>
              </a:extLst>
            </p:cNvPr>
            <p:cNvSpPr/>
            <p:nvPr/>
          </p:nvSpPr>
          <p:spPr>
            <a:xfrm>
              <a:off x="3723550" y="3691750"/>
              <a:ext cx="153325" cy="154150"/>
            </a:xfrm>
            <a:custGeom>
              <a:avLst/>
              <a:gdLst/>
              <a:ahLst/>
              <a:cxnLst/>
              <a:rect l="l" t="t" r="r" b="b"/>
              <a:pathLst>
                <a:path w="6133" h="6166" extrusionOk="0">
                  <a:moveTo>
                    <a:pt x="0" y="0"/>
                  </a:moveTo>
                  <a:lnTo>
                    <a:pt x="0" y="6165"/>
                  </a:lnTo>
                  <a:lnTo>
                    <a:pt x="6133" y="6165"/>
                  </a:lnTo>
                  <a:lnTo>
                    <a:pt x="613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99;p31">
              <a:extLst>
                <a:ext uri="{FF2B5EF4-FFF2-40B4-BE49-F238E27FC236}">
                  <a16:creationId xmlns:a16="http://schemas.microsoft.com/office/drawing/2014/main" id="{7565D93E-4A6C-4F2E-953C-310D9671C750}"/>
                </a:ext>
              </a:extLst>
            </p:cNvPr>
            <p:cNvSpPr/>
            <p:nvPr/>
          </p:nvSpPr>
          <p:spPr>
            <a:xfrm>
              <a:off x="4030175" y="3691750"/>
              <a:ext cx="154150" cy="154150"/>
            </a:xfrm>
            <a:custGeom>
              <a:avLst/>
              <a:gdLst/>
              <a:ahLst/>
              <a:cxnLst/>
              <a:rect l="l" t="t" r="r" b="b"/>
              <a:pathLst>
                <a:path w="6166" h="6166" extrusionOk="0">
                  <a:moveTo>
                    <a:pt x="0" y="0"/>
                  </a:moveTo>
                  <a:lnTo>
                    <a:pt x="0" y="6165"/>
                  </a:lnTo>
                  <a:lnTo>
                    <a:pt x="6166" y="6165"/>
                  </a:lnTo>
                  <a:lnTo>
                    <a:pt x="616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00;p31">
              <a:extLst>
                <a:ext uri="{FF2B5EF4-FFF2-40B4-BE49-F238E27FC236}">
                  <a16:creationId xmlns:a16="http://schemas.microsoft.com/office/drawing/2014/main" id="{5A59EEA3-9F66-4B26-9F10-663894EE9D6E}"/>
                </a:ext>
              </a:extLst>
            </p:cNvPr>
            <p:cNvSpPr/>
            <p:nvPr/>
          </p:nvSpPr>
          <p:spPr>
            <a:xfrm>
              <a:off x="2495400" y="3385125"/>
              <a:ext cx="153350" cy="153325"/>
            </a:xfrm>
            <a:custGeom>
              <a:avLst/>
              <a:gdLst/>
              <a:ahLst/>
              <a:cxnLst/>
              <a:rect l="l" t="t" r="r" b="b"/>
              <a:pathLst>
                <a:path w="6134" h="6133" extrusionOk="0">
                  <a:moveTo>
                    <a:pt x="1" y="0"/>
                  </a:moveTo>
                  <a:lnTo>
                    <a:pt x="1" y="6133"/>
                  </a:lnTo>
                  <a:lnTo>
                    <a:pt x="6133" y="6133"/>
                  </a:lnTo>
                  <a:lnTo>
                    <a:pt x="613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01;p31">
              <a:extLst>
                <a:ext uri="{FF2B5EF4-FFF2-40B4-BE49-F238E27FC236}">
                  <a16:creationId xmlns:a16="http://schemas.microsoft.com/office/drawing/2014/main" id="{7F30417B-F511-47C6-A5CD-2251D0B76DAA}"/>
                </a:ext>
              </a:extLst>
            </p:cNvPr>
            <p:cNvSpPr/>
            <p:nvPr/>
          </p:nvSpPr>
          <p:spPr>
            <a:xfrm>
              <a:off x="2802025" y="3385125"/>
              <a:ext cx="154150" cy="153325"/>
            </a:xfrm>
            <a:custGeom>
              <a:avLst/>
              <a:gdLst/>
              <a:ahLst/>
              <a:cxnLst/>
              <a:rect l="l" t="t" r="r" b="b"/>
              <a:pathLst>
                <a:path w="6166" h="6133" extrusionOk="0">
                  <a:moveTo>
                    <a:pt x="1" y="0"/>
                  </a:moveTo>
                  <a:lnTo>
                    <a:pt x="1" y="6133"/>
                  </a:lnTo>
                  <a:lnTo>
                    <a:pt x="6166" y="6133"/>
                  </a:lnTo>
                  <a:lnTo>
                    <a:pt x="616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02;p31">
              <a:extLst>
                <a:ext uri="{FF2B5EF4-FFF2-40B4-BE49-F238E27FC236}">
                  <a16:creationId xmlns:a16="http://schemas.microsoft.com/office/drawing/2014/main" id="{395FED7D-2A3A-4539-A39C-EBB7A678D105}"/>
                </a:ext>
              </a:extLst>
            </p:cNvPr>
            <p:cNvSpPr/>
            <p:nvPr/>
          </p:nvSpPr>
          <p:spPr>
            <a:xfrm>
              <a:off x="4337625" y="3691750"/>
              <a:ext cx="153325" cy="154150"/>
            </a:xfrm>
            <a:custGeom>
              <a:avLst/>
              <a:gdLst/>
              <a:ahLst/>
              <a:cxnLst/>
              <a:rect l="l" t="t" r="r" b="b"/>
              <a:pathLst>
                <a:path w="6133" h="6166" extrusionOk="0">
                  <a:moveTo>
                    <a:pt x="0" y="0"/>
                  </a:moveTo>
                  <a:lnTo>
                    <a:pt x="0" y="6165"/>
                  </a:lnTo>
                  <a:lnTo>
                    <a:pt x="6133" y="6165"/>
                  </a:lnTo>
                  <a:lnTo>
                    <a:pt x="613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03;p31">
              <a:extLst>
                <a:ext uri="{FF2B5EF4-FFF2-40B4-BE49-F238E27FC236}">
                  <a16:creationId xmlns:a16="http://schemas.microsoft.com/office/drawing/2014/main" id="{9940633D-07E5-4BFA-B028-3DA06D04641E}"/>
                </a:ext>
              </a:extLst>
            </p:cNvPr>
            <p:cNvSpPr/>
            <p:nvPr/>
          </p:nvSpPr>
          <p:spPr>
            <a:xfrm>
              <a:off x="4644250" y="3691750"/>
              <a:ext cx="154150" cy="154150"/>
            </a:xfrm>
            <a:custGeom>
              <a:avLst/>
              <a:gdLst/>
              <a:ahLst/>
              <a:cxnLst/>
              <a:rect l="l" t="t" r="r" b="b"/>
              <a:pathLst>
                <a:path w="6166" h="6166" extrusionOk="0">
                  <a:moveTo>
                    <a:pt x="0" y="0"/>
                  </a:moveTo>
                  <a:lnTo>
                    <a:pt x="0" y="6165"/>
                  </a:lnTo>
                  <a:lnTo>
                    <a:pt x="6165" y="6165"/>
                  </a:lnTo>
                  <a:lnTo>
                    <a:pt x="616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04;p31">
              <a:extLst>
                <a:ext uri="{FF2B5EF4-FFF2-40B4-BE49-F238E27FC236}">
                  <a16:creationId xmlns:a16="http://schemas.microsoft.com/office/drawing/2014/main" id="{97FDD7A6-B9B0-4DFF-8A63-066DBCA12431}"/>
                </a:ext>
              </a:extLst>
            </p:cNvPr>
            <p:cNvSpPr/>
            <p:nvPr/>
          </p:nvSpPr>
          <p:spPr>
            <a:xfrm>
              <a:off x="2802025" y="3999175"/>
              <a:ext cx="154150" cy="153350"/>
            </a:xfrm>
            <a:custGeom>
              <a:avLst/>
              <a:gdLst/>
              <a:ahLst/>
              <a:cxnLst/>
              <a:rect l="l" t="t" r="r" b="b"/>
              <a:pathLst>
                <a:path w="6166" h="6134" extrusionOk="0">
                  <a:moveTo>
                    <a:pt x="1" y="1"/>
                  </a:moveTo>
                  <a:lnTo>
                    <a:pt x="1" y="6133"/>
                  </a:lnTo>
                  <a:lnTo>
                    <a:pt x="6166" y="6133"/>
                  </a:lnTo>
                  <a:lnTo>
                    <a:pt x="616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05;p31">
              <a:extLst>
                <a:ext uri="{FF2B5EF4-FFF2-40B4-BE49-F238E27FC236}">
                  <a16:creationId xmlns:a16="http://schemas.microsoft.com/office/drawing/2014/main" id="{747DCC21-4225-4368-8CE5-2F18430DD328}"/>
                </a:ext>
              </a:extLst>
            </p:cNvPr>
            <p:cNvSpPr/>
            <p:nvPr/>
          </p:nvSpPr>
          <p:spPr>
            <a:xfrm>
              <a:off x="3109475" y="3999175"/>
              <a:ext cx="153350" cy="153350"/>
            </a:xfrm>
            <a:custGeom>
              <a:avLst/>
              <a:gdLst/>
              <a:ahLst/>
              <a:cxnLst/>
              <a:rect l="l" t="t" r="r" b="b"/>
              <a:pathLst>
                <a:path w="6134" h="6134" extrusionOk="0">
                  <a:moveTo>
                    <a:pt x="1" y="1"/>
                  </a:moveTo>
                  <a:lnTo>
                    <a:pt x="1" y="6133"/>
                  </a:lnTo>
                  <a:lnTo>
                    <a:pt x="6133" y="6133"/>
                  </a:lnTo>
                  <a:lnTo>
                    <a:pt x="613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06;p31">
              <a:extLst>
                <a:ext uri="{FF2B5EF4-FFF2-40B4-BE49-F238E27FC236}">
                  <a16:creationId xmlns:a16="http://schemas.microsoft.com/office/drawing/2014/main" id="{F36A922B-72F0-4E6E-B924-5A6ED33B42D6}"/>
                </a:ext>
              </a:extLst>
            </p:cNvPr>
            <p:cNvSpPr/>
            <p:nvPr/>
          </p:nvSpPr>
          <p:spPr>
            <a:xfrm>
              <a:off x="2802025" y="2771050"/>
              <a:ext cx="154150" cy="153325"/>
            </a:xfrm>
            <a:custGeom>
              <a:avLst/>
              <a:gdLst/>
              <a:ahLst/>
              <a:cxnLst/>
              <a:rect l="l" t="t" r="r" b="b"/>
              <a:pathLst>
                <a:path w="6166" h="6133" extrusionOk="0">
                  <a:moveTo>
                    <a:pt x="1" y="0"/>
                  </a:moveTo>
                  <a:lnTo>
                    <a:pt x="1" y="6133"/>
                  </a:lnTo>
                  <a:lnTo>
                    <a:pt x="6166" y="6133"/>
                  </a:lnTo>
                  <a:lnTo>
                    <a:pt x="616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07;p31">
              <a:extLst>
                <a:ext uri="{FF2B5EF4-FFF2-40B4-BE49-F238E27FC236}">
                  <a16:creationId xmlns:a16="http://schemas.microsoft.com/office/drawing/2014/main" id="{00A59D7C-11AE-4C8E-9D5F-D44497379934}"/>
                </a:ext>
              </a:extLst>
            </p:cNvPr>
            <p:cNvSpPr/>
            <p:nvPr/>
          </p:nvSpPr>
          <p:spPr>
            <a:xfrm>
              <a:off x="2802025" y="2463600"/>
              <a:ext cx="154150" cy="154150"/>
            </a:xfrm>
            <a:custGeom>
              <a:avLst/>
              <a:gdLst/>
              <a:ahLst/>
              <a:cxnLst/>
              <a:rect l="l" t="t" r="r" b="b"/>
              <a:pathLst>
                <a:path w="6166" h="6166" extrusionOk="0">
                  <a:moveTo>
                    <a:pt x="1" y="1"/>
                  </a:moveTo>
                  <a:lnTo>
                    <a:pt x="1" y="6166"/>
                  </a:lnTo>
                  <a:lnTo>
                    <a:pt x="6166" y="6166"/>
                  </a:lnTo>
                  <a:lnTo>
                    <a:pt x="616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08;p31">
              <a:extLst>
                <a:ext uri="{FF2B5EF4-FFF2-40B4-BE49-F238E27FC236}">
                  <a16:creationId xmlns:a16="http://schemas.microsoft.com/office/drawing/2014/main" id="{67519A2A-CAAB-4E21-B5EE-CE8EA7D50958}"/>
                </a:ext>
              </a:extLst>
            </p:cNvPr>
            <p:cNvSpPr/>
            <p:nvPr/>
          </p:nvSpPr>
          <p:spPr>
            <a:xfrm>
              <a:off x="2802025" y="3077675"/>
              <a:ext cx="154150" cy="154150"/>
            </a:xfrm>
            <a:custGeom>
              <a:avLst/>
              <a:gdLst/>
              <a:ahLst/>
              <a:cxnLst/>
              <a:rect l="l" t="t" r="r" b="b"/>
              <a:pathLst>
                <a:path w="6166" h="6166" extrusionOk="0">
                  <a:moveTo>
                    <a:pt x="1" y="0"/>
                  </a:moveTo>
                  <a:lnTo>
                    <a:pt x="1" y="6166"/>
                  </a:lnTo>
                  <a:lnTo>
                    <a:pt x="6166" y="6166"/>
                  </a:lnTo>
                  <a:lnTo>
                    <a:pt x="616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09;p31">
              <a:extLst>
                <a:ext uri="{FF2B5EF4-FFF2-40B4-BE49-F238E27FC236}">
                  <a16:creationId xmlns:a16="http://schemas.microsoft.com/office/drawing/2014/main" id="{0BAA79BD-83DC-40AD-8C1A-6224665391BA}"/>
                </a:ext>
              </a:extLst>
            </p:cNvPr>
            <p:cNvSpPr/>
            <p:nvPr/>
          </p:nvSpPr>
          <p:spPr>
            <a:xfrm>
              <a:off x="2495400" y="2771050"/>
              <a:ext cx="153350" cy="153325"/>
            </a:xfrm>
            <a:custGeom>
              <a:avLst/>
              <a:gdLst/>
              <a:ahLst/>
              <a:cxnLst/>
              <a:rect l="l" t="t" r="r" b="b"/>
              <a:pathLst>
                <a:path w="6134" h="6133" extrusionOk="0">
                  <a:moveTo>
                    <a:pt x="1" y="0"/>
                  </a:moveTo>
                  <a:lnTo>
                    <a:pt x="1" y="6133"/>
                  </a:lnTo>
                  <a:lnTo>
                    <a:pt x="6133" y="6133"/>
                  </a:lnTo>
                  <a:lnTo>
                    <a:pt x="613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10;p31">
              <a:extLst>
                <a:ext uri="{FF2B5EF4-FFF2-40B4-BE49-F238E27FC236}">
                  <a16:creationId xmlns:a16="http://schemas.microsoft.com/office/drawing/2014/main" id="{A7A8D46D-F166-48A7-96F2-1BEBAD55497D}"/>
                </a:ext>
              </a:extLst>
            </p:cNvPr>
            <p:cNvSpPr/>
            <p:nvPr/>
          </p:nvSpPr>
          <p:spPr>
            <a:xfrm>
              <a:off x="2495400" y="2463600"/>
              <a:ext cx="153350" cy="154150"/>
            </a:xfrm>
            <a:custGeom>
              <a:avLst/>
              <a:gdLst/>
              <a:ahLst/>
              <a:cxnLst/>
              <a:rect l="l" t="t" r="r" b="b"/>
              <a:pathLst>
                <a:path w="6134" h="6166" extrusionOk="0">
                  <a:moveTo>
                    <a:pt x="1" y="1"/>
                  </a:moveTo>
                  <a:lnTo>
                    <a:pt x="1" y="6166"/>
                  </a:lnTo>
                  <a:lnTo>
                    <a:pt x="6133" y="6166"/>
                  </a:lnTo>
                  <a:lnTo>
                    <a:pt x="613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11;p31">
              <a:extLst>
                <a:ext uri="{FF2B5EF4-FFF2-40B4-BE49-F238E27FC236}">
                  <a16:creationId xmlns:a16="http://schemas.microsoft.com/office/drawing/2014/main" id="{724C5D95-2218-4041-BE25-BDD32651F23C}"/>
                </a:ext>
              </a:extLst>
            </p:cNvPr>
            <p:cNvSpPr/>
            <p:nvPr/>
          </p:nvSpPr>
          <p:spPr>
            <a:xfrm>
              <a:off x="2495400" y="3077675"/>
              <a:ext cx="153350" cy="154150"/>
            </a:xfrm>
            <a:custGeom>
              <a:avLst/>
              <a:gdLst/>
              <a:ahLst/>
              <a:cxnLst/>
              <a:rect l="l" t="t" r="r" b="b"/>
              <a:pathLst>
                <a:path w="6134" h="6166" extrusionOk="0">
                  <a:moveTo>
                    <a:pt x="1" y="0"/>
                  </a:moveTo>
                  <a:lnTo>
                    <a:pt x="1" y="6166"/>
                  </a:lnTo>
                  <a:lnTo>
                    <a:pt x="6133" y="6166"/>
                  </a:lnTo>
                  <a:lnTo>
                    <a:pt x="613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12;p31">
              <a:extLst>
                <a:ext uri="{FF2B5EF4-FFF2-40B4-BE49-F238E27FC236}">
                  <a16:creationId xmlns:a16="http://schemas.microsoft.com/office/drawing/2014/main" id="{A88B2EF5-50E2-4BEE-93AC-E7DC93F53CE0}"/>
                </a:ext>
              </a:extLst>
            </p:cNvPr>
            <p:cNvSpPr/>
            <p:nvPr/>
          </p:nvSpPr>
          <p:spPr>
            <a:xfrm>
              <a:off x="3416100" y="3999175"/>
              <a:ext cx="154150" cy="153350"/>
            </a:xfrm>
            <a:custGeom>
              <a:avLst/>
              <a:gdLst/>
              <a:ahLst/>
              <a:cxnLst/>
              <a:rect l="l" t="t" r="r" b="b"/>
              <a:pathLst>
                <a:path w="6166" h="6134" extrusionOk="0">
                  <a:moveTo>
                    <a:pt x="1" y="1"/>
                  </a:moveTo>
                  <a:lnTo>
                    <a:pt x="1" y="6133"/>
                  </a:lnTo>
                  <a:lnTo>
                    <a:pt x="6166" y="6133"/>
                  </a:lnTo>
                  <a:lnTo>
                    <a:pt x="616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13;p31">
              <a:extLst>
                <a:ext uri="{FF2B5EF4-FFF2-40B4-BE49-F238E27FC236}">
                  <a16:creationId xmlns:a16="http://schemas.microsoft.com/office/drawing/2014/main" id="{E8FE8020-14F9-4E12-A27A-1973FD8C900D}"/>
                </a:ext>
              </a:extLst>
            </p:cNvPr>
            <p:cNvSpPr/>
            <p:nvPr/>
          </p:nvSpPr>
          <p:spPr>
            <a:xfrm>
              <a:off x="3723550" y="3999175"/>
              <a:ext cx="153325" cy="153350"/>
            </a:xfrm>
            <a:custGeom>
              <a:avLst/>
              <a:gdLst/>
              <a:ahLst/>
              <a:cxnLst/>
              <a:rect l="l" t="t" r="r" b="b"/>
              <a:pathLst>
                <a:path w="6133" h="6134" extrusionOk="0">
                  <a:moveTo>
                    <a:pt x="0" y="1"/>
                  </a:moveTo>
                  <a:lnTo>
                    <a:pt x="0" y="6133"/>
                  </a:lnTo>
                  <a:lnTo>
                    <a:pt x="6133" y="6133"/>
                  </a:lnTo>
                  <a:lnTo>
                    <a:pt x="613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14;p31">
              <a:extLst>
                <a:ext uri="{FF2B5EF4-FFF2-40B4-BE49-F238E27FC236}">
                  <a16:creationId xmlns:a16="http://schemas.microsoft.com/office/drawing/2014/main" id="{1C757F1B-52A2-443D-A901-0E0F312FA2D1}"/>
                </a:ext>
              </a:extLst>
            </p:cNvPr>
            <p:cNvSpPr/>
            <p:nvPr/>
          </p:nvSpPr>
          <p:spPr>
            <a:xfrm>
              <a:off x="4030175" y="3999175"/>
              <a:ext cx="154150" cy="153350"/>
            </a:xfrm>
            <a:custGeom>
              <a:avLst/>
              <a:gdLst/>
              <a:ahLst/>
              <a:cxnLst/>
              <a:rect l="l" t="t" r="r" b="b"/>
              <a:pathLst>
                <a:path w="6166" h="6134" extrusionOk="0">
                  <a:moveTo>
                    <a:pt x="0" y="1"/>
                  </a:moveTo>
                  <a:lnTo>
                    <a:pt x="0" y="6133"/>
                  </a:lnTo>
                  <a:lnTo>
                    <a:pt x="6166" y="6133"/>
                  </a:lnTo>
                  <a:lnTo>
                    <a:pt x="616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15;p31">
              <a:extLst>
                <a:ext uri="{FF2B5EF4-FFF2-40B4-BE49-F238E27FC236}">
                  <a16:creationId xmlns:a16="http://schemas.microsoft.com/office/drawing/2014/main" id="{E3C699D1-855C-4625-B77E-49AEFB1DB671}"/>
                </a:ext>
              </a:extLst>
            </p:cNvPr>
            <p:cNvSpPr/>
            <p:nvPr/>
          </p:nvSpPr>
          <p:spPr>
            <a:xfrm>
              <a:off x="4337625" y="3999175"/>
              <a:ext cx="153325" cy="153350"/>
            </a:xfrm>
            <a:custGeom>
              <a:avLst/>
              <a:gdLst/>
              <a:ahLst/>
              <a:cxnLst/>
              <a:rect l="l" t="t" r="r" b="b"/>
              <a:pathLst>
                <a:path w="6133" h="6134" extrusionOk="0">
                  <a:moveTo>
                    <a:pt x="0" y="1"/>
                  </a:moveTo>
                  <a:lnTo>
                    <a:pt x="0" y="6133"/>
                  </a:lnTo>
                  <a:lnTo>
                    <a:pt x="6133" y="6133"/>
                  </a:lnTo>
                  <a:lnTo>
                    <a:pt x="613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16;p31">
              <a:extLst>
                <a:ext uri="{FF2B5EF4-FFF2-40B4-BE49-F238E27FC236}">
                  <a16:creationId xmlns:a16="http://schemas.microsoft.com/office/drawing/2014/main" id="{98C16944-2D70-4510-AC51-121CFE5AAEFC}"/>
                </a:ext>
              </a:extLst>
            </p:cNvPr>
            <p:cNvSpPr/>
            <p:nvPr/>
          </p:nvSpPr>
          <p:spPr>
            <a:xfrm>
              <a:off x="4644250" y="3999175"/>
              <a:ext cx="154150" cy="153350"/>
            </a:xfrm>
            <a:custGeom>
              <a:avLst/>
              <a:gdLst/>
              <a:ahLst/>
              <a:cxnLst/>
              <a:rect l="l" t="t" r="r" b="b"/>
              <a:pathLst>
                <a:path w="6166" h="6134" extrusionOk="0">
                  <a:moveTo>
                    <a:pt x="0" y="1"/>
                  </a:moveTo>
                  <a:lnTo>
                    <a:pt x="0" y="6133"/>
                  </a:lnTo>
                  <a:lnTo>
                    <a:pt x="6165" y="6133"/>
                  </a:lnTo>
                  <a:lnTo>
                    <a:pt x="616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17;p31">
              <a:extLst>
                <a:ext uri="{FF2B5EF4-FFF2-40B4-BE49-F238E27FC236}">
                  <a16:creationId xmlns:a16="http://schemas.microsoft.com/office/drawing/2014/main" id="{8EA67C2F-5D10-424E-8234-F53616C5CCA2}"/>
                </a:ext>
              </a:extLst>
            </p:cNvPr>
            <p:cNvSpPr/>
            <p:nvPr/>
          </p:nvSpPr>
          <p:spPr>
            <a:xfrm>
              <a:off x="4951675" y="3691750"/>
              <a:ext cx="153350" cy="154150"/>
            </a:xfrm>
            <a:custGeom>
              <a:avLst/>
              <a:gdLst/>
              <a:ahLst/>
              <a:cxnLst/>
              <a:rect l="l" t="t" r="r" b="b"/>
              <a:pathLst>
                <a:path w="6134" h="6166" extrusionOk="0">
                  <a:moveTo>
                    <a:pt x="1" y="0"/>
                  </a:moveTo>
                  <a:lnTo>
                    <a:pt x="1" y="6165"/>
                  </a:lnTo>
                  <a:lnTo>
                    <a:pt x="6133" y="6165"/>
                  </a:lnTo>
                  <a:lnTo>
                    <a:pt x="613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18;p31">
              <a:extLst>
                <a:ext uri="{FF2B5EF4-FFF2-40B4-BE49-F238E27FC236}">
                  <a16:creationId xmlns:a16="http://schemas.microsoft.com/office/drawing/2014/main" id="{BF5B12F2-F51F-4ECB-887C-580235D233B1}"/>
                </a:ext>
              </a:extLst>
            </p:cNvPr>
            <p:cNvSpPr/>
            <p:nvPr/>
          </p:nvSpPr>
          <p:spPr>
            <a:xfrm>
              <a:off x="1728025" y="775525"/>
              <a:ext cx="4144375" cy="4144375"/>
            </a:xfrm>
            <a:custGeom>
              <a:avLst/>
              <a:gdLst/>
              <a:ahLst/>
              <a:cxnLst/>
              <a:rect l="l" t="t" r="r" b="b"/>
              <a:pathLst>
                <a:path w="165775" h="165775" extrusionOk="0">
                  <a:moveTo>
                    <a:pt x="154097" y="12298"/>
                  </a:moveTo>
                  <a:lnTo>
                    <a:pt x="154097" y="154292"/>
                  </a:lnTo>
                  <a:lnTo>
                    <a:pt x="12102" y="154292"/>
                  </a:lnTo>
                  <a:lnTo>
                    <a:pt x="12102" y="12298"/>
                  </a:lnTo>
                  <a:close/>
                  <a:moveTo>
                    <a:pt x="14810" y="0"/>
                  </a:moveTo>
                  <a:lnTo>
                    <a:pt x="14810" y="6166"/>
                  </a:lnTo>
                  <a:lnTo>
                    <a:pt x="5970" y="6166"/>
                  </a:lnTo>
                  <a:lnTo>
                    <a:pt x="5970" y="19181"/>
                  </a:lnTo>
                  <a:lnTo>
                    <a:pt x="0" y="19181"/>
                  </a:lnTo>
                  <a:lnTo>
                    <a:pt x="0" y="25314"/>
                  </a:lnTo>
                  <a:lnTo>
                    <a:pt x="5970" y="25314"/>
                  </a:lnTo>
                  <a:lnTo>
                    <a:pt x="5970" y="37579"/>
                  </a:lnTo>
                  <a:lnTo>
                    <a:pt x="0" y="37579"/>
                  </a:lnTo>
                  <a:lnTo>
                    <a:pt x="0" y="43711"/>
                  </a:lnTo>
                  <a:lnTo>
                    <a:pt x="5970" y="43711"/>
                  </a:lnTo>
                  <a:lnTo>
                    <a:pt x="5970" y="55944"/>
                  </a:lnTo>
                  <a:lnTo>
                    <a:pt x="0" y="55944"/>
                  </a:lnTo>
                  <a:lnTo>
                    <a:pt x="0" y="62109"/>
                  </a:lnTo>
                  <a:lnTo>
                    <a:pt x="5970" y="62109"/>
                  </a:lnTo>
                  <a:lnTo>
                    <a:pt x="5970" y="74341"/>
                  </a:lnTo>
                  <a:lnTo>
                    <a:pt x="0" y="74341"/>
                  </a:lnTo>
                  <a:lnTo>
                    <a:pt x="0" y="80474"/>
                  </a:lnTo>
                  <a:lnTo>
                    <a:pt x="5970" y="80474"/>
                  </a:lnTo>
                  <a:lnTo>
                    <a:pt x="5970" y="92739"/>
                  </a:lnTo>
                  <a:lnTo>
                    <a:pt x="0" y="92739"/>
                  </a:lnTo>
                  <a:lnTo>
                    <a:pt x="0" y="98871"/>
                  </a:lnTo>
                  <a:lnTo>
                    <a:pt x="5970" y="98871"/>
                  </a:lnTo>
                  <a:lnTo>
                    <a:pt x="5970" y="111136"/>
                  </a:lnTo>
                  <a:lnTo>
                    <a:pt x="0" y="111136"/>
                  </a:lnTo>
                  <a:lnTo>
                    <a:pt x="0" y="117269"/>
                  </a:lnTo>
                  <a:lnTo>
                    <a:pt x="5970" y="117269"/>
                  </a:lnTo>
                  <a:lnTo>
                    <a:pt x="5970" y="129501"/>
                  </a:lnTo>
                  <a:lnTo>
                    <a:pt x="0" y="129501"/>
                  </a:lnTo>
                  <a:lnTo>
                    <a:pt x="0" y="135634"/>
                  </a:lnTo>
                  <a:lnTo>
                    <a:pt x="5970" y="135634"/>
                  </a:lnTo>
                  <a:lnTo>
                    <a:pt x="5970" y="147899"/>
                  </a:lnTo>
                  <a:lnTo>
                    <a:pt x="0" y="147899"/>
                  </a:lnTo>
                  <a:lnTo>
                    <a:pt x="0" y="154031"/>
                  </a:lnTo>
                  <a:lnTo>
                    <a:pt x="5970" y="154031"/>
                  </a:lnTo>
                  <a:lnTo>
                    <a:pt x="5970" y="160425"/>
                  </a:lnTo>
                  <a:lnTo>
                    <a:pt x="15332" y="160425"/>
                  </a:lnTo>
                  <a:lnTo>
                    <a:pt x="15332" y="165775"/>
                  </a:lnTo>
                  <a:lnTo>
                    <a:pt x="21497" y="165775"/>
                  </a:lnTo>
                  <a:lnTo>
                    <a:pt x="21497" y="160425"/>
                  </a:lnTo>
                  <a:lnTo>
                    <a:pt x="33729" y="160425"/>
                  </a:lnTo>
                  <a:lnTo>
                    <a:pt x="33729" y="165775"/>
                  </a:lnTo>
                  <a:lnTo>
                    <a:pt x="39862" y="165775"/>
                  </a:lnTo>
                  <a:lnTo>
                    <a:pt x="39862" y="160425"/>
                  </a:lnTo>
                  <a:lnTo>
                    <a:pt x="52127" y="160425"/>
                  </a:lnTo>
                  <a:lnTo>
                    <a:pt x="52127" y="165775"/>
                  </a:lnTo>
                  <a:lnTo>
                    <a:pt x="58260" y="165775"/>
                  </a:lnTo>
                  <a:lnTo>
                    <a:pt x="58260" y="160425"/>
                  </a:lnTo>
                  <a:lnTo>
                    <a:pt x="70492" y="160425"/>
                  </a:lnTo>
                  <a:lnTo>
                    <a:pt x="70492" y="165775"/>
                  </a:lnTo>
                  <a:lnTo>
                    <a:pt x="76657" y="165775"/>
                  </a:lnTo>
                  <a:lnTo>
                    <a:pt x="76657" y="160425"/>
                  </a:lnTo>
                  <a:lnTo>
                    <a:pt x="88890" y="160425"/>
                  </a:lnTo>
                  <a:lnTo>
                    <a:pt x="88890" y="165775"/>
                  </a:lnTo>
                  <a:lnTo>
                    <a:pt x="95022" y="165775"/>
                  </a:lnTo>
                  <a:lnTo>
                    <a:pt x="95022" y="160425"/>
                  </a:lnTo>
                  <a:lnTo>
                    <a:pt x="107287" y="160425"/>
                  </a:lnTo>
                  <a:lnTo>
                    <a:pt x="107287" y="165775"/>
                  </a:lnTo>
                  <a:lnTo>
                    <a:pt x="113420" y="165775"/>
                  </a:lnTo>
                  <a:lnTo>
                    <a:pt x="113420" y="160425"/>
                  </a:lnTo>
                  <a:lnTo>
                    <a:pt x="125685" y="160425"/>
                  </a:lnTo>
                  <a:lnTo>
                    <a:pt x="125685" y="165775"/>
                  </a:lnTo>
                  <a:lnTo>
                    <a:pt x="131817" y="165775"/>
                  </a:lnTo>
                  <a:lnTo>
                    <a:pt x="131817" y="160425"/>
                  </a:lnTo>
                  <a:lnTo>
                    <a:pt x="144050" y="160425"/>
                  </a:lnTo>
                  <a:lnTo>
                    <a:pt x="144050" y="165775"/>
                  </a:lnTo>
                  <a:lnTo>
                    <a:pt x="150182" y="165775"/>
                  </a:lnTo>
                  <a:lnTo>
                    <a:pt x="150182" y="160425"/>
                  </a:lnTo>
                  <a:lnTo>
                    <a:pt x="160229" y="160425"/>
                  </a:lnTo>
                  <a:lnTo>
                    <a:pt x="160229" y="150215"/>
                  </a:lnTo>
                  <a:lnTo>
                    <a:pt x="165775" y="150215"/>
                  </a:lnTo>
                  <a:lnTo>
                    <a:pt x="165775" y="144050"/>
                  </a:lnTo>
                  <a:lnTo>
                    <a:pt x="160229" y="144050"/>
                  </a:lnTo>
                  <a:lnTo>
                    <a:pt x="160229" y="131817"/>
                  </a:lnTo>
                  <a:lnTo>
                    <a:pt x="165775" y="131817"/>
                  </a:lnTo>
                  <a:lnTo>
                    <a:pt x="165775" y="125685"/>
                  </a:lnTo>
                  <a:lnTo>
                    <a:pt x="160229" y="125685"/>
                  </a:lnTo>
                  <a:lnTo>
                    <a:pt x="160229" y="113420"/>
                  </a:lnTo>
                  <a:lnTo>
                    <a:pt x="165775" y="113420"/>
                  </a:lnTo>
                  <a:lnTo>
                    <a:pt x="165775" y="107287"/>
                  </a:lnTo>
                  <a:lnTo>
                    <a:pt x="160229" y="107287"/>
                  </a:lnTo>
                  <a:lnTo>
                    <a:pt x="160229" y="95022"/>
                  </a:lnTo>
                  <a:lnTo>
                    <a:pt x="165775" y="95022"/>
                  </a:lnTo>
                  <a:lnTo>
                    <a:pt x="165775" y="88890"/>
                  </a:lnTo>
                  <a:lnTo>
                    <a:pt x="160229" y="88890"/>
                  </a:lnTo>
                  <a:lnTo>
                    <a:pt x="160229" y="76657"/>
                  </a:lnTo>
                  <a:lnTo>
                    <a:pt x="165775" y="76657"/>
                  </a:lnTo>
                  <a:lnTo>
                    <a:pt x="165775" y="70525"/>
                  </a:lnTo>
                  <a:lnTo>
                    <a:pt x="160229" y="70525"/>
                  </a:lnTo>
                  <a:lnTo>
                    <a:pt x="160229" y="58260"/>
                  </a:lnTo>
                  <a:lnTo>
                    <a:pt x="165775" y="58260"/>
                  </a:lnTo>
                  <a:lnTo>
                    <a:pt x="165775" y="52127"/>
                  </a:lnTo>
                  <a:lnTo>
                    <a:pt x="160229" y="52127"/>
                  </a:lnTo>
                  <a:lnTo>
                    <a:pt x="160229" y="39862"/>
                  </a:lnTo>
                  <a:lnTo>
                    <a:pt x="165775" y="39862"/>
                  </a:lnTo>
                  <a:lnTo>
                    <a:pt x="165775" y="33729"/>
                  </a:lnTo>
                  <a:lnTo>
                    <a:pt x="160229" y="33729"/>
                  </a:lnTo>
                  <a:lnTo>
                    <a:pt x="160229" y="21497"/>
                  </a:lnTo>
                  <a:lnTo>
                    <a:pt x="165775" y="21497"/>
                  </a:lnTo>
                  <a:lnTo>
                    <a:pt x="165775" y="15332"/>
                  </a:lnTo>
                  <a:lnTo>
                    <a:pt x="160229" y="15332"/>
                  </a:lnTo>
                  <a:lnTo>
                    <a:pt x="160229" y="6166"/>
                  </a:lnTo>
                  <a:lnTo>
                    <a:pt x="149660" y="6166"/>
                  </a:lnTo>
                  <a:lnTo>
                    <a:pt x="149660" y="0"/>
                  </a:lnTo>
                  <a:lnTo>
                    <a:pt x="143528" y="0"/>
                  </a:lnTo>
                  <a:lnTo>
                    <a:pt x="143528" y="6166"/>
                  </a:lnTo>
                  <a:lnTo>
                    <a:pt x="131263" y="6166"/>
                  </a:lnTo>
                  <a:lnTo>
                    <a:pt x="131263" y="0"/>
                  </a:lnTo>
                  <a:lnTo>
                    <a:pt x="125130" y="0"/>
                  </a:lnTo>
                  <a:lnTo>
                    <a:pt x="125130" y="6166"/>
                  </a:lnTo>
                  <a:lnTo>
                    <a:pt x="112898" y="6166"/>
                  </a:lnTo>
                  <a:lnTo>
                    <a:pt x="112898" y="0"/>
                  </a:lnTo>
                  <a:lnTo>
                    <a:pt x="106733" y="0"/>
                  </a:lnTo>
                  <a:lnTo>
                    <a:pt x="106733" y="6166"/>
                  </a:lnTo>
                  <a:lnTo>
                    <a:pt x="94500" y="6166"/>
                  </a:lnTo>
                  <a:lnTo>
                    <a:pt x="94500" y="0"/>
                  </a:lnTo>
                  <a:lnTo>
                    <a:pt x="88368" y="0"/>
                  </a:lnTo>
                  <a:lnTo>
                    <a:pt x="88368" y="6166"/>
                  </a:lnTo>
                  <a:lnTo>
                    <a:pt x="76103" y="6166"/>
                  </a:lnTo>
                  <a:lnTo>
                    <a:pt x="76103" y="0"/>
                  </a:lnTo>
                  <a:lnTo>
                    <a:pt x="69970" y="0"/>
                  </a:lnTo>
                  <a:lnTo>
                    <a:pt x="69970" y="6166"/>
                  </a:lnTo>
                  <a:lnTo>
                    <a:pt x="57738" y="6166"/>
                  </a:lnTo>
                  <a:lnTo>
                    <a:pt x="57738" y="0"/>
                  </a:lnTo>
                  <a:lnTo>
                    <a:pt x="51572" y="0"/>
                  </a:lnTo>
                  <a:lnTo>
                    <a:pt x="51572" y="6166"/>
                  </a:lnTo>
                  <a:lnTo>
                    <a:pt x="39340" y="6166"/>
                  </a:lnTo>
                  <a:lnTo>
                    <a:pt x="39340" y="0"/>
                  </a:lnTo>
                  <a:lnTo>
                    <a:pt x="33208" y="0"/>
                  </a:lnTo>
                  <a:lnTo>
                    <a:pt x="33208" y="6166"/>
                  </a:lnTo>
                  <a:lnTo>
                    <a:pt x="20942" y="6166"/>
                  </a:lnTo>
                  <a:lnTo>
                    <a:pt x="2094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19;p31">
              <a:extLst>
                <a:ext uri="{FF2B5EF4-FFF2-40B4-BE49-F238E27FC236}">
                  <a16:creationId xmlns:a16="http://schemas.microsoft.com/office/drawing/2014/main" id="{2D4D5111-777B-4591-96B4-8224AC22B2DD}"/>
                </a:ext>
              </a:extLst>
            </p:cNvPr>
            <p:cNvSpPr/>
            <p:nvPr/>
          </p:nvSpPr>
          <p:spPr>
            <a:xfrm>
              <a:off x="3416100" y="2463600"/>
              <a:ext cx="460775" cy="768225"/>
            </a:xfrm>
            <a:custGeom>
              <a:avLst/>
              <a:gdLst/>
              <a:ahLst/>
              <a:cxnLst/>
              <a:rect l="l" t="t" r="r" b="b"/>
              <a:pathLst>
                <a:path w="18431" h="30729" extrusionOk="0">
                  <a:moveTo>
                    <a:pt x="12298" y="6166"/>
                  </a:moveTo>
                  <a:lnTo>
                    <a:pt x="12298" y="15789"/>
                  </a:lnTo>
                  <a:lnTo>
                    <a:pt x="6166" y="15789"/>
                  </a:lnTo>
                  <a:lnTo>
                    <a:pt x="6166" y="6166"/>
                  </a:lnTo>
                  <a:close/>
                  <a:moveTo>
                    <a:pt x="1" y="1"/>
                  </a:moveTo>
                  <a:lnTo>
                    <a:pt x="1" y="30729"/>
                  </a:lnTo>
                  <a:lnTo>
                    <a:pt x="6166" y="30729"/>
                  </a:lnTo>
                  <a:lnTo>
                    <a:pt x="6166" y="21921"/>
                  </a:lnTo>
                  <a:lnTo>
                    <a:pt x="12298" y="21921"/>
                  </a:lnTo>
                  <a:lnTo>
                    <a:pt x="12298" y="30729"/>
                  </a:lnTo>
                  <a:lnTo>
                    <a:pt x="18431" y="30729"/>
                  </a:lnTo>
                  <a:lnTo>
                    <a:pt x="1843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20;p31">
              <a:extLst>
                <a:ext uri="{FF2B5EF4-FFF2-40B4-BE49-F238E27FC236}">
                  <a16:creationId xmlns:a16="http://schemas.microsoft.com/office/drawing/2014/main" id="{1CE5B69C-3BC7-42A4-BC60-E36012DC7303}"/>
                </a:ext>
              </a:extLst>
            </p:cNvPr>
            <p:cNvSpPr/>
            <p:nvPr/>
          </p:nvSpPr>
          <p:spPr>
            <a:xfrm>
              <a:off x="4030175" y="2463600"/>
              <a:ext cx="159050" cy="777200"/>
            </a:xfrm>
            <a:custGeom>
              <a:avLst/>
              <a:gdLst/>
              <a:ahLst/>
              <a:cxnLst/>
              <a:rect l="l" t="t" r="r" b="b"/>
              <a:pathLst>
                <a:path w="6362" h="31088" extrusionOk="0">
                  <a:moveTo>
                    <a:pt x="6166" y="1"/>
                  </a:moveTo>
                  <a:lnTo>
                    <a:pt x="0" y="33"/>
                  </a:lnTo>
                  <a:lnTo>
                    <a:pt x="229" y="31087"/>
                  </a:lnTo>
                  <a:lnTo>
                    <a:pt x="6361" y="31055"/>
                  </a:lnTo>
                  <a:lnTo>
                    <a:pt x="616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21;p31">
              <a:extLst>
                <a:ext uri="{FF2B5EF4-FFF2-40B4-BE49-F238E27FC236}">
                  <a16:creationId xmlns:a16="http://schemas.microsoft.com/office/drawing/2014/main" id="{DBDE9B7C-B58E-478D-801E-0067DC6453CF}"/>
                </a:ext>
              </a:extLst>
            </p:cNvPr>
            <p:cNvSpPr/>
            <p:nvPr/>
          </p:nvSpPr>
          <p:spPr>
            <a:xfrm>
              <a:off x="2098250" y="238125"/>
              <a:ext cx="153350" cy="384100"/>
            </a:xfrm>
            <a:custGeom>
              <a:avLst/>
              <a:gdLst/>
              <a:ahLst/>
              <a:cxnLst/>
              <a:rect l="l" t="t" r="r" b="b"/>
              <a:pathLst>
                <a:path w="6134" h="15364" extrusionOk="0">
                  <a:moveTo>
                    <a:pt x="1" y="0"/>
                  </a:moveTo>
                  <a:lnTo>
                    <a:pt x="1" y="15364"/>
                  </a:lnTo>
                  <a:lnTo>
                    <a:pt x="6133" y="15364"/>
                  </a:lnTo>
                  <a:lnTo>
                    <a:pt x="613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22;p31">
              <a:extLst>
                <a:ext uri="{FF2B5EF4-FFF2-40B4-BE49-F238E27FC236}">
                  <a16:creationId xmlns:a16="http://schemas.microsoft.com/office/drawing/2014/main" id="{41DA14DE-4A0A-4094-B709-4EE19C4284B6}"/>
                </a:ext>
              </a:extLst>
            </p:cNvPr>
            <p:cNvSpPr/>
            <p:nvPr/>
          </p:nvSpPr>
          <p:spPr>
            <a:xfrm>
              <a:off x="2558200" y="238125"/>
              <a:ext cx="153350" cy="384100"/>
            </a:xfrm>
            <a:custGeom>
              <a:avLst/>
              <a:gdLst/>
              <a:ahLst/>
              <a:cxnLst/>
              <a:rect l="l" t="t" r="r" b="b"/>
              <a:pathLst>
                <a:path w="6134" h="15364" extrusionOk="0">
                  <a:moveTo>
                    <a:pt x="1" y="0"/>
                  </a:moveTo>
                  <a:lnTo>
                    <a:pt x="1" y="15364"/>
                  </a:lnTo>
                  <a:lnTo>
                    <a:pt x="6133" y="15364"/>
                  </a:lnTo>
                  <a:lnTo>
                    <a:pt x="613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23;p31">
              <a:extLst>
                <a:ext uri="{FF2B5EF4-FFF2-40B4-BE49-F238E27FC236}">
                  <a16:creationId xmlns:a16="http://schemas.microsoft.com/office/drawing/2014/main" id="{AEA08E4A-AEBB-4CF8-9C4A-965D293C0B9C}"/>
                </a:ext>
              </a:extLst>
            </p:cNvPr>
            <p:cNvSpPr/>
            <p:nvPr/>
          </p:nvSpPr>
          <p:spPr>
            <a:xfrm>
              <a:off x="3017325" y="238125"/>
              <a:ext cx="154150" cy="384100"/>
            </a:xfrm>
            <a:custGeom>
              <a:avLst/>
              <a:gdLst/>
              <a:ahLst/>
              <a:cxnLst/>
              <a:rect l="l" t="t" r="r" b="b"/>
              <a:pathLst>
                <a:path w="6166" h="15364" extrusionOk="0">
                  <a:moveTo>
                    <a:pt x="0" y="0"/>
                  </a:moveTo>
                  <a:lnTo>
                    <a:pt x="0" y="15364"/>
                  </a:lnTo>
                  <a:lnTo>
                    <a:pt x="6166" y="15364"/>
                  </a:lnTo>
                  <a:lnTo>
                    <a:pt x="616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24;p31">
              <a:extLst>
                <a:ext uri="{FF2B5EF4-FFF2-40B4-BE49-F238E27FC236}">
                  <a16:creationId xmlns:a16="http://schemas.microsoft.com/office/drawing/2014/main" id="{20078943-53F5-46D1-98F5-1071807E5A55}"/>
                </a:ext>
              </a:extLst>
            </p:cNvPr>
            <p:cNvSpPr/>
            <p:nvPr/>
          </p:nvSpPr>
          <p:spPr>
            <a:xfrm>
              <a:off x="3477275" y="238125"/>
              <a:ext cx="153325" cy="384100"/>
            </a:xfrm>
            <a:custGeom>
              <a:avLst/>
              <a:gdLst/>
              <a:ahLst/>
              <a:cxnLst/>
              <a:rect l="l" t="t" r="r" b="b"/>
              <a:pathLst>
                <a:path w="6133" h="15364" extrusionOk="0">
                  <a:moveTo>
                    <a:pt x="0" y="0"/>
                  </a:moveTo>
                  <a:lnTo>
                    <a:pt x="0" y="15364"/>
                  </a:lnTo>
                  <a:lnTo>
                    <a:pt x="6133" y="15364"/>
                  </a:lnTo>
                  <a:lnTo>
                    <a:pt x="613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25;p31">
              <a:extLst>
                <a:ext uri="{FF2B5EF4-FFF2-40B4-BE49-F238E27FC236}">
                  <a16:creationId xmlns:a16="http://schemas.microsoft.com/office/drawing/2014/main" id="{0FDE2A1E-4754-4F2E-A76D-1974576F284F}"/>
                </a:ext>
              </a:extLst>
            </p:cNvPr>
            <p:cNvSpPr/>
            <p:nvPr/>
          </p:nvSpPr>
          <p:spPr>
            <a:xfrm>
              <a:off x="3937200" y="238125"/>
              <a:ext cx="153350" cy="384100"/>
            </a:xfrm>
            <a:custGeom>
              <a:avLst/>
              <a:gdLst/>
              <a:ahLst/>
              <a:cxnLst/>
              <a:rect l="l" t="t" r="r" b="b"/>
              <a:pathLst>
                <a:path w="6134" h="15364" extrusionOk="0">
                  <a:moveTo>
                    <a:pt x="1" y="0"/>
                  </a:moveTo>
                  <a:lnTo>
                    <a:pt x="1" y="15364"/>
                  </a:lnTo>
                  <a:lnTo>
                    <a:pt x="6133" y="15364"/>
                  </a:lnTo>
                  <a:lnTo>
                    <a:pt x="613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26;p31">
              <a:extLst>
                <a:ext uri="{FF2B5EF4-FFF2-40B4-BE49-F238E27FC236}">
                  <a16:creationId xmlns:a16="http://schemas.microsoft.com/office/drawing/2014/main" id="{06D46409-0C2E-474D-B732-A14DB63C5381}"/>
                </a:ext>
              </a:extLst>
            </p:cNvPr>
            <p:cNvSpPr/>
            <p:nvPr/>
          </p:nvSpPr>
          <p:spPr>
            <a:xfrm>
              <a:off x="4396325" y="238125"/>
              <a:ext cx="154150" cy="384100"/>
            </a:xfrm>
            <a:custGeom>
              <a:avLst/>
              <a:gdLst/>
              <a:ahLst/>
              <a:cxnLst/>
              <a:rect l="l" t="t" r="r" b="b"/>
              <a:pathLst>
                <a:path w="6166" h="15364" extrusionOk="0">
                  <a:moveTo>
                    <a:pt x="1" y="0"/>
                  </a:moveTo>
                  <a:lnTo>
                    <a:pt x="1" y="15364"/>
                  </a:lnTo>
                  <a:lnTo>
                    <a:pt x="6166" y="15364"/>
                  </a:lnTo>
                  <a:lnTo>
                    <a:pt x="616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27;p31">
              <a:extLst>
                <a:ext uri="{FF2B5EF4-FFF2-40B4-BE49-F238E27FC236}">
                  <a16:creationId xmlns:a16="http://schemas.microsoft.com/office/drawing/2014/main" id="{3A9E9542-3D03-40B3-A2ED-0CFF3A30BD52}"/>
                </a:ext>
              </a:extLst>
            </p:cNvPr>
            <p:cNvSpPr/>
            <p:nvPr/>
          </p:nvSpPr>
          <p:spPr>
            <a:xfrm>
              <a:off x="4856275" y="238125"/>
              <a:ext cx="153325" cy="384100"/>
            </a:xfrm>
            <a:custGeom>
              <a:avLst/>
              <a:gdLst/>
              <a:ahLst/>
              <a:cxnLst/>
              <a:rect l="l" t="t" r="r" b="b"/>
              <a:pathLst>
                <a:path w="6133" h="15364" extrusionOk="0">
                  <a:moveTo>
                    <a:pt x="0" y="0"/>
                  </a:moveTo>
                  <a:lnTo>
                    <a:pt x="0" y="15364"/>
                  </a:lnTo>
                  <a:lnTo>
                    <a:pt x="6133" y="15364"/>
                  </a:lnTo>
                  <a:lnTo>
                    <a:pt x="613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28;p31">
              <a:extLst>
                <a:ext uri="{FF2B5EF4-FFF2-40B4-BE49-F238E27FC236}">
                  <a16:creationId xmlns:a16="http://schemas.microsoft.com/office/drawing/2014/main" id="{72C80185-1C88-4B91-B0BD-7656BEF2F1CF}"/>
                </a:ext>
              </a:extLst>
            </p:cNvPr>
            <p:cNvSpPr/>
            <p:nvPr/>
          </p:nvSpPr>
          <p:spPr>
            <a:xfrm>
              <a:off x="5316200" y="238125"/>
              <a:ext cx="153350" cy="384100"/>
            </a:xfrm>
            <a:custGeom>
              <a:avLst/>
              <a:gdLst/>
              <a:ahLst/>
              <a:cxnLst/>
              <a:rect l="l" t="t" r="r" b="b"/>
              <a:pathLst>
                <a:path w="6134" h="15364" extrusionOk="0">
                  <a:moveTo>
                    <a:pt x="1" y="0"/>
                  </a:moveTo>
                  <a:lnTo>
                    <a:pt x="1" y="15364"/>
                  </a:lnTo>
                  <a:lnTo>
                    <a:pt x="6133" y="15364"/>
                  </a:lnTo>
                  <a:lnTo>
                    <a:pt x="613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29;p31">
              <a:extLst>
                <a:ext uri="{FF2B5EF4-FFF2-40B4-BE49-F238E27FC236}">
                  <a16:creationId xmlns:a16="http://schemas.microsoft.com/office/drawing/2014/main" id="{9B3C38CF-BD83-47BA-859B-7FADECDDED5C}"/>
                </a:ext>
              </a:extLst>
            </p:cNvPr>
            <p:cNvSpPr/>
            <p:nvPr/>
          </p:nvSpPr>
          <p:spPr>
            <a:xfrm>
              <a:off x="1190625" y="4472975"/>
              <a:ext cx="384100" cy="153350"/>
            </a:xfrm>
            <a:custGeom>
              <a:avLst/>
              <a:gdLst/>
              <a:ahLst/>
              <a:cxnLst/>
              <a:rect l="l" t="t" r="r" b="b"/>
              <a:pathLst>
                <a:path w="15364" h="6134" extrusionOk="0">
                  <a:moveTo>
                    <a:pt x="0" y="1"/>
                  </a:moveTo>
                  <a:lnTo>
                    <a:pt x="0" y="6133"/>
                  </a:lnTo>
                  <a:lnTo>
                    <a:pt x="15364" y="6133"/>
                  </a:lnTo>
                  <a:lnTo>
                    <a:pt x="1536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30;p31">
              <a:extLst>
                <a:ext uri="{FF2B5EF4-FFF2-40B4-BE49-F238E27FC236}">
                  <a16:creationId xmlns:a16="http://schemas.microsoft.com/office/drawing/2014/main" id="{6C21D561-F72A-4D7B-9013-E09895FE2978}"/>
                </a:ext>
              </a:extLst>
            </p:cNvPr>
            <p:cNvSpPr/>
            <p:nvPr/>
          </p:nvSpPr>
          <p:spPr>
            <a:xfrm>
              <a:off x="1190625" y="4013050"/>
              <a:ext cx="384100" cy="153325"/>
            </a:xfrm>
            <a:custGeom>
              <a:avLst/>
              <a:gdLst/>
              <a:ahLst/>
              <a:cxnLst/>
              <a:rect l="l" t="t" r="r" b="b"/>
              <a:pathLst>
                <a:path w="15364" h="6133" extrusionOk="0">
                  <a:moveTo>
                    <a:pt x="0" y="0"/>
                  </a:moveTo>
                  <a:lnTo>
                    <a:pt x="0" y="6133"/>
                  </a:lnTo>
                  <a:lnTo>
                    <a:pt x="15364" y="6133"/>
                  </a:lnTo>
                  <a:lnTo>
                    <a:pt x="153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331;p31">
              <a:extLst>
                <a:ext uri="{FF2B5EF4-FFF2-40B4-BE49-F238E27FC236}">
                  <a16:creationId xmlns:a16="http://schemas.microsoft.com/office/drawing/2014/main" id="{3B5A3DE9-A398-478A-94EB-4D4E041430E9}"/>
                </a:ext>
              </a:extLst>
            </p:cNvPr>
            <p:cNvSpPr/>
            <p:nvPr/>
          </p:nvSpPr>
          <p:spPr>
            <a:xfrm>
              <a:off x="1190625" y="3553100"/>
              <a:ext cx="384100" cy="154150"/>
            </a:xfrm>
            <a:custGeom>
              <a:avLst/>
              <a:gdLst/>
              <a:ahLst/>
              <a:cxnLst/>
              <a:rect l="l" t="t" r="r" b="b"/>
              <a:pathLst>
                <a:path w="15364" h="6166" extrusionOk="0">
                  <a:moveTo>
                    <a:pt x="0" y="1"/>
                  </a:moveTo>
                  <a:lnTo>
                    <a:pt x="0" y="6166"/>
                  </a:lnTo>
                  <a:lnTo>
                    <a:pt x="15364" y="6166"/>
                  </a:lnTo>
                  <a:lnTo>
                    <a:pt x="1536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332;p31">
              <a:extLst>
                <a:ext uri="{FF2B5EF4-FFF2-40B4-BE49-F238E27FC236}">
                  <a16:creationId xmlns:a16="http://schemas.microsoft.com/office/drawing/2014/main" id="{0B39D487-26F1-4C69-B660-4C267D22A809}"/>
                </a:ext>
              </a:extLst>
            </p:cNvPr>
            <p:cNvSpPr/>
            <p:nvPr/>
          </p:nvSpPr>
          <p:spPr>
            <a:xfrm>
              <a:off x="1190625" y="3093975"/>
              <a:ext cx="384100" cy="153350"/>
            </a:xfrm>
            <a:custGeom>
              <a:avLst/>
              <a:gdLst/>
              <a:ahLst/>
              <a:cxnLst/>
              <a:rect l="l" t="t" r="r" b="b"/>
              <a:pathLst>
                <a:path w="15364" h="6134" extrusionOk="0">
                  <a:moveTo>
                    <a:pt x="0" y="1"/>
                  </a:moveTo>
                  <a:lnTo>
                    <a:pt x="0" y="6133"/>
                  </a:lnTo>
                  <a:lnTo>
                    <a:pt x="15364" y="6133"/>
                  </a:lnTo>
                  <a:lnTo>
                    <a:pt x="1536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333;p31">
              <a:extLst>
                <a:ext uri="{FF2B5EF4-FFF2-40B4-BE49-F238E27FC236}">
                  <a16:creationId xmlns:a16="http://schemas.microsoft.com/office/drawing/2014/main" id="{C2A7448A-5BB1-45BD-9D60-44E61493C16F}"/>
                </a:ext>
              </a:extLst>
            </p:cNvPr>
            <p:cNvSpPr/>
            <p:nvPr/>
          </p:nvSpPr>
          <p:spPr>
            <a:xfrm>
              <a:off x="1190625" y="2634050"/>
              <a:ext cx="384100" cy="153325"/>
            </a:xfrm>
            <a:custGeom>
              <a:avLst/>
              <a:gdLst/>
              <a:ahLst/>
              <a:cxnLst/>
              <a:rect l="l" t="t" r="r" b="b"/>
              <a:pathLst>
                <a:path w="15364" h="6133" extrusionOk="0">
                  <a:moveTo>
                    <a:pt x="0" y="0"/>
                  </a:moveTo>
                  <a:lnTo>
                    <a:pt x="0" y="6133"/>
                  </a:lnTo>
                  <a:lnTo>
                    <a:pt x="15364" y="6133"/>
                  </a:lnTo>
                  <a:lnTo>
                    <a:pt x="153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334;p31">
              <a:extLst>
                <a:ext uri="{FF2B5EF4-FFF2-40B4-BE49-F238E27FC236}">
                  <a16:creationId xmlns:a16="http://schemas.microsoft.com/office/drawing/2014/main" id="{F72C16FE-B512-4439-8E65-0A5A3557A352}"/>
                </a:ext>
              </a:extLst>
            </p:cNvPr>
            <p:cNvSpPr/>
            <p:nvPr/>
          </p:nvSpPr>
          <p:spPr>
            <a:xfrm>
              <a:off x="1190625" y="2174100"/>
              <a:ext cx="384100" cy="154150"/>
            </a:xfrm>
            <a:custGeom>
              <a:avLst/>
              <a:gdLst/>
              <a:ahLst/>
              <a:cxnLst/>
              <a:rect l="l" t="t" r="r" b="b"/>
              <a:pathLst>
                <a:path w="15364" h="6166" extrusionOk="0">
                  <a:moveTo>
                    <a:pt x="0" y="1"/>
                  </a:moveTo>
                  <a:lnTo>
                    <a:pt x="0" y="6166"/>
                  </a:lnTo>
                  <a:lnTo>
                    <a:pt x="15364" y="6166"/>
                  </a:lnTo>
                  <a:lnTo>
                    <a:pt x="1536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335;p31">
              <a:extLst>
                <a:ext uri="{FF2B5EF4-FFF2-40B4-BE49-F238E27FC236}">
                  <a16:creationId xmlns:a16="http://schemas.microsoft.com/office/drawing/2014/main" id="{39C1E35F-03B6-4A38-904A-FCD6F39F5872}"/>
                </a:ext>
              </a:extLst>
            </p:cNvPr>
            <p:cNvSpPr/>
            <p:nvPr/>
          </p:nvSpPr>
          <p:spPr>
            <a:xfrm>
              <a:off x="1190625" y="1714975"/>
              <a:ext cx="384100" cy="153350"/>
            </a:xfrm>
            <a:custGeom>
              <a:avLst/>
              <a:gdLst/>
              <a:ahLst/>
              <a:cxnLst/>
              <a:rect l="l" t="t" r="r" b="b"/>
              <a:pathLst>
                <a:path w="15364" h="6134" extrusionOk="0">
                  <a:moveTo>
                    <a:pt x="0" y="1"/>
                  </a:moveTo>
                  <a:lnTo>
                    <a:pt x="0" y="6133"/>
                  </a:lnTo>
                  <a:lnTo>
                    <a:pt x="15364" y="6133"/>
                  </a:lnTo>
                  <a:lnTo>
                    <a:pt x="1536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336;p31">
              <a:extLst>
                <a:ext uri="{FF2B5EF4-FFF2-40B4-BE49-F238E27FC236}">
                  <a16:creationId xmlns:a16="http://schemas.microsoft.com/office/drawing/2014/main" id="{F9B35D5E-2C8F-416A-9F23-CE2016D1EF1A}"/>
                </a:ext>
              </a:extLst>
            </p:cNvPr>
            <p:cNvSpPr/>
            <p:nvPr/>
          </p:nvSpPr>
          <p:spPr>
            <a:xfrm>
              <a:off x="1190625" y="1255025"/>
              <a:ext cx="384100" cy="153350"/>
            </a:xfrm>
            <a:custGeom>
              <a:avLst/>
              <a:gdLst/>
              <a:ahLst/>
              <a:cxnLst/>
              <a:rect l="l" t="t" r="r" b="b"/>
              <a:pathLst>
                <a:path w="15364" h="6134" extrusionOk="0">
                  <a:moveTo>
                    <a:pt x="0" y="1"/>
                  </a:moveTo>
                  <a:lnTo>
                    <a:pt x="0" y="6134"/>
                  </a:lnTo>
                  <a:lnTo>
                    <a:pt x="15364" y="6134"/>
                  </a:lnTo>
                  <a:lnTo>
                    <a:pt x="1536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337;p31">
              <a:extLst>
                <a:ext uri="{FF2B5EF4-FFF2-40B4-BE49-F238E27FC236}">
                  <a16:creationId xmlns:a16="http://schemas.microsoft.com/office/drawing/2014/main" id="{8F0AF505-0BAA-4389-8B0E-D53C12366674}"/>
                </a:ext>
              </a:extLst>
            </p:cNvPr>
            <p:cNvSpPr/>
            <p:nvPr/>
          </p:nvSpPr>
          <p:spPr>
            <a:xfrm>
              <a:off x="5329250" y="5073200"/>
              <a:ext cx="154150" cy="384125"/>
            </a:xfrm>
            <a:custGeom>
              <a:avLst/>
              <a:gdLst/>
              <a:ahLst/>
              <a:cxnLst/>
              <a:rect l="l" t="t" r="r" b="b"/>
              <a:pathLst>
                <a:path w="6166" h="15365" extrusionOk="0">
                  <a:moveTo>
                    <a:pt x="1" y="0"/>
                  </a:moveTo>
                  <a:lnTo>
                    <a:pt x="1" y="15364"/>
                  </a:lnTo>
                  <a:lnTo>
                    <a:pt x="6166" y="15364"/>
                  </a:lnTo>
                  <a:lnTo>
                    <a:pt x="616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338;p31">
              <a:extLst>
                <a:ext uri="{FF2B5EF4-FFF2-40B4-BE49-F238E27FC236}">
                  <a16:creationId xmlns:a16="http://schemas.microsoft.com/office/drawing/2014/main" id="{9A4FBFC3-B52E-4391-B2AF-834976161538}"/>
                </a:ext>
              </a:extLst>
            </p:cNvPr>
            <p:cNvSpPr/>
            <p:nvPr/>
          </p:nvSpPr>
          <p:spPr>
            <a:xfrm>
              <a:off x="4870125" y="5073200"/>
              <a:ext cx="153350" cy="384125"/>
            </a:xfrm>
            <a:custGeom>
              <a:avLst/>
              <a:gdLst/>
              <a:ahLst/>
              <a:cxnLst/>
              <a:rect l="l" t="t" r="r" b="b"/>
              <a:pathLst>
                <a:path w="6134" h="15365" extrusionOk="0">
                  <a:moveTo>
                    <a:pt x="1" y="0"/>
                  </a:moveTo>
                  <a:lnTo>
                    <a:pt x="1" y="15364"/>
                  </a:lnTo>
                  <a:lnTo>
                    <a:pt x="6133" y="15364"/>
                  </a:lnTo>
                  <a:lnTo>
                    <a:pt x="613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339;p31">
              <a:extLst>
                <a:ext uri="{FF2B5EF4-FFF2-40B4-BE49-F238E27FC236}">
                  <a16:creationId xmlns:a16="http://schemas.microsoft.com/office/drawing/2014/main" id="{CD74B07F-74C7-4CD0-80C9-E3E94C702F11}"/>
                </a:ext>
              </a:extLst>
            </p:cNvPr>
            <p:cNvSpPr/>
            <p:nvPr/>
          </p:nvSpPr>
          <p:spPr>
            <a:xfrm>
              <a:off x="4410200" y="5073200"/>
              <a:ext cx="153325" cy="384125"/>
            </a:xfrm>
            <a:custGeom>
              <a:avLst/>
              <a:gdLst/>
              <a:ahLst/>
              <a:cxnLst/>
              <a:rect l="l" t="t" r="r" b="b"/>
              <a:pathLst>
                <a:path w="6133" h="15365" extrusionOk="0">
                  <a:moveTo>
                    <a:pt x="0" y="0"/>
                  </a:moveTo>
                  <a:lnTo>
                    <a:pt x="0" y="15364"/>
                  </a:lnTo>
                  <a:lnTo>
                    <a:pt x="6133" y="15364"/>
                  </a:lnTo>
                  <a:lnTo>
                    <a:pt x="613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340;p31">
              <a:extLst>
                <a:ext uri="{FF2B5EF4-FFF2-40B4-BE49-F238E27FC236}">
                  <a16:creationId xmlns:a16="http://schemas.microsoft.com/office/drawing/2014/main" id="{3A771AEE-A22C-474F-A257-258F6AE51624}"/>
                </a:ext>
              </a:extLst>
            </p:cNvPr>
            <p:cNvSpPr/>
            <p:nvPr/>
          </p:nvSpPr>
          <p:spPr>
            <a:xfrm>
              <a:off x="3950250" y="5073200"/>
              <a:ext cx="153350" cy="384125"/>
            </a:xfrm>
            <a:custGeom>
              <a:avLst/>
              <a:gdLst/>
              <a:ahLst/>
              <a:cxnLst/>
              <a:rect l="l" t="t" r="r" b="b"/>
              <a:pathLst>
                <a:path w="6134" h="15365" extrusionOk="0">
                  <a:moveTo>
                    <a:pt x="1" y="0"/>
                  </a:moveTo>
                  <a:lnTo>
                    <a:pt x="1" y="15364"/>
                  </a:lnTo>
                  <a:lnTo>
                    <a:pt x="6133" y="15364"/>
                  </a:lnTo>
                  <a:lnTo>
                    <a:pt x="613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341;p31">
              <a:extLst>
                <a:ext uri="{FF2B5EF4-FFF2-40B4-BE49-F238E27FC236}">
                  <a16:creationId xmlns:a16="http://schemas.microsoft.com/office/drawing/2014/main" id="{7C029790-7F82-4D40-94C3-645AB39A1DAA}"/>
                </a:ext>
              </a:extLst>
            </p:cNvPr>
            <p:cNvSpPr/>
            <p:nvPr/>
          </p:nvSpPr>
          <p:spPr>
            <a:xfrm>
              <a:off x="3491125" y="5073200"/>
              <a:ext cx="153350" cy="384125"/>
            </a:xfrm>
            <a:custGeom>
              <a:avLst/>
              <a:gdLst/>
              <a:ahLst/>
              <a:cxnLst/>
              <a:rect l="l" t="t" r="r" b="b"/>
              <a:pathLst>
                <a:path w="6134" h="15365" extrusionOk="0">
                  <a:moveTo>
                    <a:pt x="1" y="0"/>
                  </a:moveTo>
                  <a:lnTo>
                    <a:pt x="1" y="15364"/>
                  </a:lnTo>
                  <a:lnTo>
                    <a:pt x="6133" y="15364"/>
                  </a:lnTo>
                  <a:lnTo>
                    <a:pt x="613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342;p31">
              <a:extLst>
                <a:ext uri="{FF2B5EF4-FFF2-40B4-BE49-F238E27FC236}">
                  <a16:creationId xmlns:a16="http://schemas.microsoft.com/office/drawing/2014/main" id="{62821E4E-071D-4C46-84A7-962E74767322}"/>
                </a:ext>
              </a:extLst>
            </p:cNvPr>
            <p:cNvSpPr/>
            <p:nvPr/>
          </p:nvSpPr>
          <p:spPr>
            <a:xfrm>
              <a:off x="3031200" y="5073200"/>
              <a:ext cx="153325" cy="384125"/>
            </a:xfrm>
            <a:custGeom>
              <a:avLst/>
              <a:gdLst/>
              <a:ahLst/>
              <a:cxnLst/>
              <a:rect l="l" t="t" r="r" b="b"/>
              <a:pathLst>
                <a:path w="6133" h="15365" extrusionOk="0">
                  <a:moveTo>
                    <a:pt x="0" y="0"/>
                  </a:moveTo>
                  <a:lnTo>
                    <a:pt x="0" y="15364"/>
                  </a:lnTo>
                  <a:lnTo>
                    <a:pt x="6133" y="15364"/>
                  </a:lnTo>
                  <a:lnTo>
                    <a:pt x="613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343;p31">
              <a:extLst>
                <a:ext uri="{FF2B5EF4-FFF2-40B4-BE49-F238E27FC236}">
                  <a16:creationId xmlns:a16="http://schemas.microsoft.com/office/drawing/2014/main" id="{523FF252-A524-4B07-B3E4-59D51E131BC3}"/>
                </a:ext>
              </a:extLst>
            </p:cNvPr>
            <p:cNvSpPr/>
            <p:nvPr/>
          </p:nvSpPr>
          <p:spPr>
            <a:xfrm>
              <a:off x="2571250" y="5073200"/>
              <a:ext cx="153325" cy="384125"/>
            </a:xfrm>
            <a:custGeom>
              <a:avLst/>
              <a:gdLst/>
              <a:ahLst/>
              <a:cxnLst/>
              <a:rect l="l" t="t" r="r" b="b"/>
              <a:pathLst>
                <a:path w="6133" h="15365" extrusionOk="0">
                  <a:moveTo>
                    <a:pt x="0" y="0"/>
                  </a:moveTo>
                  <a:lnTo>
                    <a:pt x="0" y="15364"/>
                  </a:lnTo>
                  <a:lnTo>
                    <a:pt x="6133" y="15364"/>
                  </a:lnTo>
                  <a:lnTo>
                    <a:pt x="613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344;p31">
              <a:extLst>
                <a:ext uri="{FF2B5EF4-FFF2-40B4-BE49-F238E27FC236}">
                  <a16:creationId xmlns:a16="http://schemas.microsoft.com/office/drawing/2014/main" id="{C8A927BC-BF66-4F0D-B39C-4BBB2690CB1E}"/>
                </a:ext>
              </a:extLst>
            </p:cNvPr>
            <p:cNvSpPr/>
            <p:nvPr/>
          </p:nvSpPr>
          <p:spPr>
            <a:xfrm>
              <a:off x="2111300" y="5073200"/>
              <a:ext cx="154150" cy="384125"/>
            </a:xfrm>
            <a:custGeom>
              <a:avLst/>
              <a:gdLst/>
              <a:ahLst/>
              <a:cxnLst/>
              <a:rect l="l" t="t" r="r" b="b"/>
              <a:pathLst>
                <a:path w="6166" h="15365" extrusionOk="0">
                  <a:moveTo>
                    <a:pt x="1" y="0"/>
                  </a:moveTo>
                  <a:lnTo>
                    <a:pt x="1" y="15364"/>
                  </a:lnTo>
                  <a:lnTo>
                    <a:pt x="6166" y="15364"/>
                  </a:lnTo>
                  <a:lnTo>
                    <a:pt x="616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345;p31">
              <a:extLst>
                <a:ext uri="{FF2B5EF4-FFF2-40B4-BE49-F238E27FC236}">
                  <a16:creationId xmlns:a16="http://schemas.microsoft.com/office/drawing/2014/main" id="{82F7F273-810D-4937-9414-F2C61E1001B6}"/>
                </a:ext>
              </a:extLst>
            </p:cNvPr>
            <p:cNvSpPr/>
            <p:nvPr/>
          </p:nvSpPr>
          <p:spPr>
            <a:xfrm>
              <a:off x="6025700" y="1158800"/>
              <a:ext cx="384125" cy="154150"/>
            </a:xfrm>
            <a:custGeom>
              <a:avLst/>
              <a:gdLst/>
              <a:ahLst/>
              <a:cxnLst/>
              <a:rect l="l" t="t" r="r" b="b"/>
              <a:pathLst>
                <a:path w="15365" h="6166" extrusionOk="0">
                  <a:moveTo>
                    <a:pt x="0" y="1"/>
                  </a:moveTo>
                  <a:lnTo>
                    <a:pt x="0" y="6166"/>
                  </a:lnTo>
                  <a:lnTo>
                    <a:pt x="15364" y="6166"/>
                  </a:lnTo>
                  <a:lnTo>
                    <a:pt x="1536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346;p31">
              <a:extLst>
                <a:ext uri="{FF2B5EF4-FFF2-40B4-BE49-F238E27FC236}">
                  <a16:creationId xmlns:a16="http://schemas.microsoft.com/office/drawing/2014/main" id="{A9B41231-BFCE-4460-8297-1DDB2F564283}"/>
                </a:ext>
              </a:extLst>
            </p:cNvPr>
            <p:cNvSpPr/>
            <p:nvPr/>
          </p:nvSpPr>
          <p:spPr>
            <a:xfrm>
              <a:off x="6025700" y="1618750"/>
              <a:ext cx="384125" cy="153325"/>
            </a:xfrm>
            <a:custGeom>
              <a:avLst/>
              <a:gdLst/>
              <a:ahLst/>
              <a:cxnLst/>
              <a:rect l="l" t="t" r="r" b="b"/>
              <a:pathLst>
                <a:path w="15365" h="6133" extrusionOk="0">
                  <a:moveTo>
                    <a:pt x="0" y="0"/>
                  </a:moveTo>
                  <a:lnTo>
                    <a:pt x="0" y="6133"/>
                  </a:lnTo>
                  <a:lnTo>
                    <a:pt x="15364" y="6133"/>
                  </a:lnTo>
                  <a:lnTo>
                    <a:pt x="153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347;p31">
              <a:extLst>
                <a:ext uri="{FF2B5EF4-FFF2-40B4-BE49-F238E27FC236}">
                  <a16:creationId xmlns:a16="http://schemas.microsoft.com/office/drawing/2014/main" id="{202E945B-0A3D-43FF-9D1F-82487F11FC46}"/>
                </a:ext>
              </a:extLst>
            </p:cNvPr>
            <p:cNvSpPr/>
            <p:nvPr/>
          </p:nvSpPr>
          <p:spPr>
            <a:xfrm>
              <a:off x="6025700" y="2078700"/>
              <a:ext cx="384125" cy="153325"/>
            </a:xfrm>
            <a:custGeom>
              <a:avLst/>
              <a:gdLst/>
              <a:ahLst/>
              <a:cxnLst/>
              <a:rect l="l" t="t" r="r" b="b"/>
              <a:pathLst>
                <a:path w="15365" h="6133" extrusionOk="0">
                  <a:moveTo>
                    <a:pt x="0" y="0"/>
                  </a:moveTo>
                  <a:lnTo>
                    <a:pt x="0" y="6133"/>
                  </a:lnTo>
                  <a:lnTo>
                    <a:pt x="15364" y="6133"/>
                  </a:lnTo>
                  <a:lnTo>
                    <a:pt x="153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348;p31">
              <a:extLst>
                <a:ext uri="{FF2B5EF4-FFF2-40B4-BE49-F238E27FC236}">
                  <a16:creationId xmlns:a16="http://schemas.microsoft.com/office/drawing/2014/main" id="{5D3E4BF8-A6CB-4A3A-ACDD-14E84DEBB57A}"/>
                </a:ext>
              </a:extLst>
            </p:cNvPr>
            <p:cNvSpPr/>
            <p:nvPr/>
          </p:nvSpPr>
          <p:spPr>
            <a:xfrm>
              <a:off x="6025700" y="2538625"/>
              <a:ext cx="384125" cy="153350"/>
            </a:xfrm>
            <a:custGeom>
              <a:avLst/>
              <a:gdLst/>
              <a:ahLst/>
              <a:cxnLst/>
              <a:rect l="l" t="t" r="r" b="b"/>
              <a:pathLst>
                <a:path w="15365" h="6134" extrusionOk="0">
                  <a:moveTo>
                    <a:pt x="0" y="1"/>
                  </a:moveTo>
                  <a:lnTo>
                    <a:pt x="0" y="6133"/>
                  </a:lnTo>
                  <a:lnTo>
                    <a:pt x="15364" y="6133"/>
                  </a:lnTo>
                  <a:lnTo>
                    <a:pt x="1536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349;p31">
              <a:extLst>
                <a:ext uri="{FF2B5EF4-FFF2-40B4-BE49-F238E27FC236}">
                  <a16:creationId xmlns:a16="http://schemas.microsoft.com/office/drawing/2014/main" id="{F9468ED6-C5C9-454D-8886-E8FCB468820E}"/>
                </a:ext>
              </a:extLst>
            </p:cNvPr>
            <p:cNvSpPr/>
            <p:nvPr/>
          </p:nvSpPr>
          <p:spPr>
            <a:xfrm>
              <a:off x="6025700" y="2997750"/>
              <a:ext cx="384125" cy="153350"/>
            </a:xfrm>
            <a:custGeom>
              <a:avLst/>
              <a:gdLst/>
              <a:ahLst/>
              <a:cxnLst/>
              <a:rect l="l" t="t" r="r" b="b"/>
              <a:pathLst>
                <a:path w="15365" h="6134" extrusionOk="0">
                  <a:moveTo>
                    <a:pt x="0" y="1"/>
                  </a:moveTo>
                  <a:lnTo>
                    <a:pt x="0" y="6133"/>
                  </a:lnTo>
                  <a:lnTo>
                    <a:pt x="15364" y="6133"/>
                  </a:lnTo>
                  <a:lnTo>
                    <a:pt x="1536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50;p31">
              <a:extLst>
                <a:ext uri="{FF2B5EF4-FFF2-40B4-BE49-F238E27FC236}">
                  <a16:creationId xmlns:a16="http://schemas.microsoft.com/office/drawing/2014/main" id="{C9F0A534-3834-4653-999C-791B7FED61EA}"/>
                </a:ext>
              </a:extLst>
            </p:cNvPr>
            <p:cNvSpPr/>
            <p:nvPr/>
          </p:nvSpPr>
          <p:spPr>
            <a:xfrm>
              <a:off x="6025700" y="3457700"/>
              <a:ext cx="384125" cy="153325"/>
            </a:xfrm>
            <a:custGeom>
              <a:avLst/>
              <a:gdLst/>
              <a:ahLst/>
              <a:cxnLst/>
              <a:rect l="l" t="t" r="r" b="b"/>
              <a:pathLst>
                <a:path w="15365" h="6133" extrusionOk="0">
                  <a:moveTo>
                    <a:pt x="0" y="0"/>
                  </a:moveTo>
                  <a:lnTo>
                    <a:pt x="0" y="6133"/>
                  </a:lnTo>
                  <a:lnTo>
                    <a:pt x="15364" y="6133"/>
                  </a:lnTo>
                  <a:lnTo>
                    <a:pt x="153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51;p31">
              <a:extLst>
                <a:ext uri="{FF2B5EF4-FFF2-40B4-BE49-F238E27FC236}">
                  <a16:creationId xmlns:a16="http://schemas.microsoft.com/office/drawing/2014/main" id="{07AC5BEF-70B8-4260-A9E4-8BD9895249A2}"/>
                </a:ext>
              </a:extLst>
            </p:cNvPr>
            <p:cNvSpPr/>
            <p:nvPr/>
          </p:nvSpPr>
          <p:spPr>
            <a:xfrm>
              <a:off x="6025700" y="3917625"/>
              <a:ext cx="384125" cy="153350"/>
            </a:xfrm>
            <a:custGeom>
              <a:avLst/>
              <a:gdLst/>
              <a:ahLst/>
              <a:cxnLst/>
              <a:rect l="l" t="t" r="r" b="b"/>
              <a:pathLst>
                <a:path w="15365" h="6134" extrusionOk="0">
                  <a:moveTo>
                    <a:pt x="0" y="1"/>
                  </a:moveTo>
                  <a:lnTo>
                    <a:pt x="0" y="6133"/>
                  </a:lnTo>
                  <a:lnTo>
                    <a:pt x="15364" y="6133"/>
                  </a:lnTo>
                  <a:lnTo>
                    <a:pt x="1536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52;p31">
              <a:extLst>
                <a:ext uri="{FF2B5EF4-FFF2-40B4-BE49-F238E27FC236}">
                  <a16:creationId xmlns:a16="http://schemas.microsoft.com/office/drawing/2014/main" id="{20E52117-9038-4880-8539-98284DA35EF5}"/>
                </a:ext>
              </a:extLst>
            </p:cNvPr>
            <p:cNvSpPr/>
            <p:nvPr/>
          </p:nvSpPr>
          <p:spPr>
            <a:xfrm>
              <a:off x="6025700" y="4376750"/>
              <a:ext cx="384125" cy="154150"/>
            </a:xfrm>
            <a:custGeom>
              <a:avLst/>
              <a:gdLst/>
              <a:ahLst/>
              <a:cxnLst/>
              <a:rect l="l" t="t" r="r" b="b"/>
              <a:pathLst>
                <a:path w="15365" h="6166" extrusionOk="0">
                  <a:moveTo>
                    <a:pt x="0" y="1"/>
                  </a:moveTo>
                  <a:lnTo>
                    <a:pt x="0" y="6166"/>
                  </a:lnTo>
                  <a:lnTo>
                    <a:pt x="15364" y="6166"/>
                  </a:lnTo>
                  <a:lnTo>
                    <a:pt x="1536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" name="Google Shape;13444;p63">
            <a:extLst>
              <a:ext uri="{FF2B5EF4-FFF2-40B4-BE49-F238E27FC236}">
                <a16:creationId xmlns:a16="http://schemas.microsoft.com/office/drawing/2014/main" id="{E6212BC5-37CD-4023-9F31-151502B565C0}"/>
              </a:ext>
            </a:extLst>
          </p:cNvPr>
          <p:cNvGrpSpPr/>
          <p:nvPr/>
        </p:nvGrpSpPr>
        <p:grpSpPr>
          <a:xfrm>
            <a:off x="8223067" y="4214410"/>
            <a:ext cx="821540" cy="812753"/>
            <a:chOff x="6577238" y="2457221"/>
            <a:chExt cx="332019" cy="310788"/>
          </a:xfrm>
          <a:solidFill>
            <a:srgbClr val="0070C0"/>
          </a:solidFill>
        </p:grpSpPr>
        <p:sp>
          <p:nvSpPr>
            <p:cNvPr id="154" name="Google Shape;13445;p63">
              <a:extLst>
                <a:ext uri="{FF2B5EF4-FFF2-40B4-BE49-F238E27FC236}">
                  <a16:creationId xmlns:a16="http://schemas.microsoft.com/office/drawing/2014/main" id="{8ABDC861-3B92-4C02-A287-899D99DF7593}"/>
                </a:ext>
              </a:extLst>
            </p:cNvPr>
            <p:cNvSpPr/>
            <p:nvPr/>
          </p:nvSpPr>
          <p:spPr>
            <a:xfrm>
              <a:off x="6577238" y="2457221"/>
              <a:ext cx="332019" cy="310788"/>
            </a:xfrm>
            <a:custGeom>
              <a:avLst/>
              <a:gdLst/>
              <a:ahLst/>
              <a:cxnLst/>
              <a:rect l="l" t="t" r="r" b="b"/>
              <a:pathLst>
                <a:path w="10431" h="9764" extrusionOk="0">
                  <a:moveTo>
                    <a:pt x="5478" y="346"/>
                  </a:moveTo>
                  <a:cubicBezTo>
                    <a:pt x="5823" y="346"/>
                    <a:pt x="6097" y="619"/>
                    <a:pt x="6097" y="965"/>
                  </a:cubicBezTo>
                  <a:lnTo>
                    <a:pt x="6097" y="1334"/>
                  </a:lnTo>
                  <a:cubicBezTo>
                    <a:pt x="6097" y="1620"/>
                    <a:pt x="6335" y="1858"/>
                    <a:pt x="6621" y="1858"/>
                  </a:cubicBezTo>
                  <a:lnTo>
                    <a:pt x="6776" y="1858"/>
                  </a:lnTo>
                  <a:cubicBezTo>
                    <a:pt x="6871" y="1858"/>
                    <a:pt x="6966" y="1953"/>
                    <a:pt x="6966" y="2048"/>
                  </a:cubicBezTo>
                  <a:lnTo>
                    <a:pt x="6966" y="3084"/>
                  </a:lnTo>
                  <a:cubicBezTo>
                    <a:pt x="6966" y="3179"/>
                    <a:pt x="6871" y="3275"/>
                    <a:pt x="6776" y="3275"/>
                  </a:cubicBezTo>
                  <a:lnTo>
                    <a:pt x="3537" y="3275"/>
                  </a:lnTo>
                  <a:cubicBezTo>
                    <a:pt x="3442" y="3275"/>
                    <a:pt x="3347" y="3179"/>
                    <a:pt x="3347" y="3084"/>
                  </a:cubicBezTo>
                  <a:lnTo>
                    <a:pt x="3394" y="2048"/>
                  </a:lnTo>
                  <a:cubicBezTo>
                    <a:pt x="3394" y="1953"/>
                    <a:pt x="3477" y="1858"/>
                    <a:pt x="3585" y="1858"/>
                  </a:cubicBezTo>
                  <a:lnTo>
                    <a:pt x="3739" y="1858"/>
                  </a:lnTo>
                  <a:cubicBezTo>
                    <a:pt x="4013" y="1858"/>
                    <a:pt x="4251" y="1620"/>
                    <a:pt x="4251" y="1334"/>
                  </a:cubicBezTo>
                  <a:lnTo>
                    <a:pt x="4251" y="965"/>
                  </a:lnTo>
                  <a:cubicBezTo>
                    <a:pt x="4251" y="619"/>
                    <a:pt x="4537" y="346"/>
                    <a:pt x="4882" y="346"/>
                  </a:cubicBezTo>
                  <a:close/>
                  <a:moveTo>
                    <a:pt x="9538" y="2286"/>
                  </a:moveTo>
                  <a:cubicBezTo>
                    <a:pt x="9871" y="2286"/>
                    <a:pt x="10121" y="2560"/>
                    <a:pt x="10121" y="2870"/>
                  </a:cubicBezTo>
                  <a:lnTo>
                    <a:pt x="10121" y="8823"/>
                  </a:lnTo>
                  <a:lnTo>
                    <a:pt x="10085" y="8823"/>
                  </a:lnTo>
                  <a:cubicBezTo>
                    <a:pt x="10085" y="9156"/>
                    <a:pt x="9824" y="9406"/>
                    <a:pt x="9514" y="9406"/>
                  </a:cubicBezTo>
                  <a:lnTo>
                    <a:pt x="918" y="9406"/>
                  </a:lnTo>
                  <a:cubicBezTo>
                    <a:pt x="596" y="9406"/>
                    <a:pt x="346" y="9132"/>
                    <a:pt x="346" y="8823"/>
                  </a:cubicBezTo>
                  <a:lnTo>
                    <a:pt x="346" y="2870"/>
                  </a:lnTo>
                  <a:cubicBezTo>
                    <a:pt x="346" y="2548"/>
                    <a:pt x="608" y="2286"/>
                    <a:pt x="918" y="2286"/>
                  </a:cubicBezTo>
                  <a:lnTo>
                    <a:pt x="3085" y="2286"/>
                  </a:lnTo>
                  <a:lnTo>
                    <a:pt x="3085" y="2846"/>
                  </a:lnTo>
                  <a:lnTo>
                    <a:pt x="1061" y="2846"/>
                  </a:lnTo>
                  <a:cubicBezTo>
                    <a:pt x="965" y="2846"/>
                    <a:pt x="894" y="2917"/>
                    <a:pt x="894" y="3001"/>
                  </a:cubicBezTo>
                  <a:lnTo>
                    <a:pt x="894" y="8704"/>
                  </a:lnTo>
                  <a:cubicBezTo>
                    <a:pt x="894" y="8799"/>
                    <a:pt x="965" y="8870"/>
                    <a:pt x="1061" y="8870"/>
                  </a:cubicBezTo>
                  <a:lnTo>
                    <a:pt x="6609" y="8870"/>
                  </a:lnTo>
                  <a:cubicBezTo>
                    <a:pt x="6692" y="8870"/>
                    <a:pt x="6776" y="8799"/>
                    <a:pt x="6776" y="8704"/>
                  </a:cubicBezTo>
                  <a:cubicBezTo>
                    <a:pt x="6776" y="8620"/>
                    <a:pt x="6692" y="8537"/>
                    <a:pt x="6609" y="8537"/>
                  </a:cubicBezTo>
                  <a:lnTo>
                    <a:pt x="1215" y="8537"/>
                  </a:lnTo>
                  <a:lnTo>
                    <a:pt x="1215" y="3167"/>
                  </a:lnTo>
                  <a:lnTo>
                    <a:pt x="3096" y="3167"/>
                  </a:lnTo>
                  <a:cubicBezTo>
                    <a:pt x="3132" y="3417"/>
                    <a:pt x="3347" y="3596"/>
                    <a:pt x="3620" y="3596"/>
                  </a:cubicBezTo>
                  <a:lnTo>
                    <a:pt x="6847" y="3596"/>
                  </a:lnTo>
                  <a:cubicBezTo>
                    <a:pt x="7097" y="3596"/>
                    <a:pt x="7323" y="3405"/>
                    <a:pt x="7371" y="3167"/>
                  </a:cubicBezTo>
                  <a:lnTo>
                    <a:pt x="9240" y="3167"/>
                  </a:lnTo>
                  <a:lnTo>
                    <a:pt x="9240" y="8537"/>
                  </a:lnTo>
                  <a:lnTo>
                    <a:pt x="7418" y="8537"/>
                  </a:lnTo>
                  <a:cubicBezTo>
                    <a:pt x="7335" y="8537"/>
                    <a:pt x="7264" y="8620"/>
                    <a:pt x="7264" y="8704"/>
                  </a:cubicBezTo>
                  <a:cubicBezTo>
                    <a:pt x="7264" y="8799"/>
                    <a:pt x="7335" y="8870"/>
                    <a:pt x="7418" y="8870"/>
                  </a:cubicBezTo>
                  <a:lnTo>
                    <a:pt x="9407" y="8870"/>
                  </a:lnTo>
                  <a:cubicBezTo>
                    <a:pt x="9490" y="8870"/>
                    <a:pt x="9562" y="8799"/>
                    <a:pt x="9562" y="8704"/>
                  </a:cubicBezTo>
                  <a:lnTo>
                    <a:pt x="9562" y="3001"/>
                  </a:lnTo>
                  <a:cubicBezTo>
                    <a:pt x="9562" y="2917"/>
                    <a:pt x="9490" y="2846"/>
                    <a:pt x="9407" y="2846"/>
                  </a:cubicBezTo>
                  <a:lnTo>
                    <a:pt x="7383" y="2846"/>
                  </a:lnTo>
                  <a:lnTo>
                    <a:pt x="7383" y="2286"/>
                  </a:lnTo>
                  <a:close/>
                  <a:moveTo>
                    <a:pt x="4906" y="0"/>
                  </a:moveTo>
                  <a:cubicBezTo>
                    <a:pt x="4370" y="0"/>
                    <a:pt x="3942" y="429"/>
                    <a:pt x="3942" y="965"/>
                  </a:cubicBezTo>
                  <a:lnTo>
                    <a:pt x="3942" y="1334"/>
                  </a:lnTo>
                  <a:cubicBezTo>
                    <a:pt x="3942" y="1441"/>
                    <a:pt x="3858" y="1536"/>
                    <a:pt x="3751" y="1536"/>
                  </a:cubicBezTo>
                  <a:lnTo>
                    <a:pt x="3597" y="1536"/>
                  </a:lnTo>
                  <a:cubicBezTo>
                    <a:pt x="3347" y="1536"/>
                    <a:pt x="3120" y="1727"/>
                    <a:pt x="3085" y="1965"/>
                  </a:cubicBezTo>
                  <a:lnTo>
                    <a:pt x="918" y="1965"/>
                  </a:lnTo>
                  <a:cubicBezTo>
                    <a:pt x="418" y="1965"/>
                    <a:pt x="1" y="2382"/>
                    <a:pt x="1" y="2882"/>
                  </a:cubicBezTo>
                  <a:lnTo>
                    <a:pt x="1" y="8835"/>
                  </a:lnTo>
                  <a:cubicBezTo>
                    <a:pt x="1" y="9347"/>
                    <a:pt x="418" y="9763"/>
                    <a:pt x="918" y="9763"/>
                  </a:cubicBezTo>
                  <a:lnTo>
                    <a:pt x="9514" y="9763"/>
                  </a:lnTo>
                  <a:cubicBezTo>
                    <a:pt x="10014" y="9763"/>
                    <a:pt x="10431" y="9347"/>
                    <a:pt x="10431" y="8835"/>
                  </a:cubicBezTo>
                  <a:lnTo>
                    <a:pt x="10431" y="2882"/>
                  </a:lnTo>
                  <a:cubicBezTo>
                    <a:pt x="10419" y="2370"/>
                    <a:pt x="10002" y="1965"/>
                    <a:pt x="9490" y="1965"/>
                  </a:cubicBezTo>
                  <a:lnTo>
                    <a:pt x="7335" y="1965"/>
                  </a:lnTo>
                  <a:cubicBezTo>
                    <a:pt x="7287" y="1715"/>
                    <a:pt x="7085" y="1536"/>
                    <a:pt x="6811" y="1536"/>
                  </a:cubicBezTo>
                  <a:lnTo>
                    <a:pt x="6668" y="1536"/>
                  </a:lnTo>
                  <a:cubicBezTo>
                    <a:pt x="6561" y="1536"/>
                    <a:pt x="6478" y="1441"/>
                    <a:pt x="6478" y="1334"/>
                  </a:cubicBezTo>
                  <a:lnTo>
                    <a:pt x="6478" y="965"/>
                  </a:lnTo>
                  <a:cubicBezTo>
                    <a:pt x="6478" y="429"/>
                    <a:pt x="6037" y="0"/>
                    <a:pt x="5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3446;p63">
              <a:extLst>
                <a:ext uri="{FF2B5EF4-FFF2-40B4-BE49-F238E27FC236}">
                  <a16:creationId xmlns:a16="http://schemas.microsoft.com/office/drawing/2014/main" id="{106AC2EE-D353-438B-9DE4-22D9182B7670}"/>
                </a:ext>
              </a:extLst>
            </p:cNvPr>
            <p:cNvSpPr/>
            <p:nvPr/>
          </p:nvSpPr>
          <p:spPr>
            <a:xfrm>
              <a:off x="6723529" y="2512542"/>
              <a:ext cx="38705" cy="3905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346"/>
                  </a:moveTo>
                  <a:cubicBezTo>
                    <a:pt x="763" y="346"/>
                    <a:pt x="882" y="465"/>
                    <a:pt x="882" y="608"/>
                  </a:cubicBezTo>
                  <a:cubicBezTo>
                    <a:pt x="882" y="763"/>
                    <a:pt x="763" y="882"/>
                    <a:pt x="608" y="882"/>
                  </a:cubicBezTo>
                  <a:cubicBezTo>
                    <a:pt x="465" y="882"/>
                    <a:pt x="346" y="763"/>
                    <a:pt x="346" y="608"/>
                  </a:cubicBezTo>
                  <a:cubicBezTo>
                    <a:pt x="346" y="465"/>
                    <a:pt x="465" y="346"/>
                    <a:pt x="608" y="346"/>
                  </a:cubicBezTo>
                  <a:close/>
                  <a:moveTo>
                    <a:pt x="608" y="1"/>
                  </a:moveTo>
                  <a:cubicBezTo>
                    <a:pt x="286" y="1"/>
                    <a:pt x="1" y="274"/>
                    <a:pt x="1" y="608"/>
                  </a:cubicBezTo>
                  <a:cubicBezTo>
                    <a:pt x="1" y="941"/>
                    <a:pt x="275" y="1227"/>
                    <a:pt x="608" y="1227"/>
                  </a:cubicBezTo>
                  <a:cubicBezTo>
                    <a:pt x="941" y="1227"/>
                    <a:pt x="1215" y="953"/>
                    <a:pt x="1215" y="608"/>
                  </a:cubicBezTo>
                  <a:cubicBezTo>
                    <a:pt x="1203" y="274"/>
                    <a:pt x="941" y="1"/>
                    <a:pt x="6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3447;p63">
              <a:extLst>
                <a:ext uri="{FF2B5EF4-FFF2-40B4-BE49-F238E27FC236}">
                  <a16:creationId xmlns:a16="http://schemas.microsoft.com/office/drawing/2014/main" id="{72577982-80FA-4C5B-B28F-B3E30EC42B2C}"/>
                </a:ext>
              </a:extLst>
            </p:cNvPr>
            <p:cNvSpPr/>
            <p:nvPr/>
          </p:nvSpPr>
          <p:spPr>
            <a:xfrm>
              <a:off x="6662893" y="2597050"/>
              <a:ext cx="169813" cy="108031"/>
            </a:xfrm>
            <a:custGeom>
              <a:avLst/>
              <a:gdLst/>
              <a:ahLst/>
              <a:cxnLst/>
              <a:rect l="l" t="t" r="r" b="b"/>
              <a:pathLst>
                <a:path w="5335" h="3394" extrusionOk="0">
                  <a:moveTo>
                    <a:pt x="763" y="2060"/>
                  </a:moveTo>
                  <a:cubicBezTo>
                    <a:pt x="1025" y="2060"/>
                    <a:pt x="1251" y="2287"/>
                    <a:pt x="1251" y="2561"/>
                  </a:cubicBezTo>
                  <a:cubicBezTo>
                    <a:pt x="1251" y="2822"/>
                    <a:pt x="1025" y="3049"/>
                    <a:pt x="763" y="3049"/>
                  </a:cubicBezTo>
                  <a:cubicBezTo>
                    <a:pt x="489" y="3049"/>
                    <a:pt x="275" y="2822"/>
                    <a:pt x="275" y="2561"/>
                  </a:cubicBezTo>
                  <a:cubicBezTo>
                    <a:pt x="275" y="2287"/>
                    <a:pt x="489" y="2060"/>
                    <a:pt x="763" y="2060"/>
                  </a:cubicBezTo>
                  <a:close/>
                  <a:moveTo>
                    <a:pt x="4918" y="1"/>
                  </a:moveTo>
                  <a:cubicBezTo>
                    <a:pt x="4918" y="1"/>
                    <a:pt x="4894" y="1"/>
                    <a:pt x="4894" y="13"/>
                  </a:cubicBezTo>
                  <a:lnTo>
                    <a:pt x="4466" y="239"/>
                  </a:lnTo>
                  <a:cubicBezTo>
                    <a:pt x="4394" y="275"/>
                    <a:pt x="4346" y="370"/>
                    <a:pt x="4394" y="453"/>
                  </a:cubicBezTo>
                  <a:cubicBezTo>
                    <a:pt x="4429" y="515"/>
                    <a:pt x="4484" y="550"/>
                    <a:pt x="4548" y="550"/>
                  </a:cubicBezTo>
                  <a:cubicBezTo>
                    <a:pt x="4571" y="550"/>
                    <a:pt x="4595" y="546"/>
                    <a:pt x="4620" y="536"/>
                  </a:cubicBezTo>
                  <a:lnTo>
                    <a:pt x="4739" y="477"/>
                  </a:lnTo>
                  <a:lnTo>
                    <a:pt x="4739" y="477"/>
                  </a:lnTo>
                  <a:cubicBezTo>
                    <a:pt x="4525" y="1191"/>
                    <a:pt x="4144" y="1727"/>
                    <a:pt x="3620" y="2060"/>
                  </a:cubicBezTo>
                  <a:cubicBezTo>
                    <a:pt x="3098" y="2398"/>
                    <a:pt x="2516" y="2470"/>
                    <a:pt x="2094" y="2470"/>
                  </a:cubicBezTo>
                  <a:cubicBezTo>
                    <a:pt x="1891" y="2470"/>
                    <a:pt x="1724" y="2453"/>
                    <a:pt x="1620" y="2441"/>
                  </a:cubicBezTo>
                  <a:cubicBezTo>
                    <a:pt x="1560" y="2049"/>
                    <a:pt x="1227" y="1751"/>
                    <a:pt x="822" y="1751"/>
                  </a:cubicBezTo>
                  <a:cubicBezTo>
                    <a:pt x="370" y="1751"/>
                    <a:pt x="1" y="2120"/>
                    <a:pt x="1" y="2572"/>
                  </a:cubicBezTo>
                  <a:cubicBezTo>
                    <a:pt x="1" y="3013"/>
                    <a:pt x="370" y="3394"/>
                    <a:pt x="822" y="3394"/>
                  </a:cubicBezTo>
                  <a:cubicBezTo>
                    <a:pt x="1203" y="3394"/>
                    <a:pt x="1537" y="3120"/>
                    <a:pt x="1620" y="2763"/>
                  </a:cubicBezTo>
                  <a:cubicBezTo>
                    <a:pt x="1739" y="2775"/>
                    <a:pt x="1906" y="2799"/>
                    <a:pt x="2120" y="2799"/>
                  </a:cubicBezTo>
                  <a:cubicBezTo>
                    <a:pt x="2572" y="2799"/>
                    <a:pt x="3215" y="2703"/>
                    <a:pt x="3799" y="2334"/>
                  </a:cubicBezTo>
                  <a:cubicBezTo>
                    <a:pt x="4382" y="1965"/>
                    <a:pt x="4799" y="1394"/>
                    <a:pt x="5037" y="620"/>
                  </a:cubicBezTo>
                  <a:lnTo>
                    <a:pt x="5061" y="667"/>
                  </a:lnTo>
                  <a:cubicBezTo>
                    <a:pt x="5097" y="727"/>
                    <a:pt x="5156" y="751"/>
                    <a:pt x="5216" y="751"/>
                  </a:cubicBezTo>
                  <a:cubicBezTo>
                    <a:pt x="5239" y="751"/>
                    <a:pt x="5251" y="751"/>
                    <a:pt x="5287" y="739"/>
                  </a:cubicBezTo>
                  <a:cubicBezTo>
                    <a:pt x="5299" y="691"/>
                    <a:pt x="5335" y="596"/>
                    <a:pt x="5287" y="501"/>
                  </a:cubicBezTo>
                  <a:lnTo>
                    <a:pt x="5061" y="72"/>
                  </a:lnTo>
                  <a:cubicBezTo>
                    <a:pt x="5061" y="72"/>
                    <a:pt x="5061" y="60"/>
                    <a:pt x="5049" y="60"/>
                  </a:cubicBezTo>
                  <a:lnTo>
                    <a:pt x="5013" y="25"/>
                  </a:lnTo>
                  <a:lnTo>
                    <a:pt x="5001" y="13"/>
                  </a:lnTo>
                  <a:cubicBezTo>
                    <a:pt x="5001" y="13"/>
                    <a:pt x="4989" y="13"/>
                    <a:pt x="49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3448;p63">
              <a:extLst>
                <a:ext uri="{FF2B5EF4-FFF2-40B4-BE49-F238E27FC236}">
                  <a16:creationId xmlns:a16="http://schemas.microsoft.com/office/drawing/2014/main" id="{8B5F0D35-00A1-4DD4-B1F7-2A6B0F855301}"/>
                </a:ext>
              </a:extLst>
            </p:cNvPr>
            <p:cNvSpPr/>
            <p:nvPr/>
          </p:nvSpPr>
          <p:spPr>
            <a:xfrm>
              <a:off x="6639402" y="2589188"/>
              <a:ext cx="32244" cy="31384"/>
            </a:xfrm>
            <a:custGeom>
              <a:avLst/>
              <a:gdLst/>
              <a:ahLst/>
              <a:cxnLst/>
              <a:rect l="l" t="t" r="r" b="b"/>
              <a:pathLst>
                <a:path w="1013" h="986" extrusionOk="0">
                  <a:moveTo>
                    <a:pt x="184" y="1"/>
                  </a:moveTo>
                  <a:cubicBezTo>
                    <a:pt x="140" y="1"/>
                    <a:pt x="96" y="16"/>
                    <a:pt x="60" y="45"/>
                  </a:cubicBezTo>
                  <a:cubicBezTo>
                    <a:pt x="0" y="105"/>
                    <a:pt x="0" y="212"/>
                    <a:pt x="60" y="283"/>
                  </a:cubicBezTo>
                  <a:lnTo>
                    <a:pt x="262" y="498"/>
                  </a:lnTo>
                  <a:lnTo>
                    <a:pt x="60" y="700"/>
                  </a:lnTo>
                  <a:cubicBezTo>
                    <a:pt x="0" y="760"/>
                    <a:pt x="0" y="867"/>
                    <a:pt x="60" y="938"/>
                  </a:cubicBezTo>
                  <a:cubicBezTo>
                    <a:pt x="84" y="974"/>
                    <a:pt x="131" y="986"/>
                    <a:pt x="179" y="986"/>
                  </a:cubicBezTo>
                  <a:cubicBezTo>
                    <a:pt x="215" y="986"/>
                    <a:pt x="262" y="974"/>
                    <a:pt x="298" y="938"/>
                  </a:cubicBezTo>
                  <a:lnTo>
                    <a:pt x="501" y="736"/>
                  </a:lnTo>
                  <a:lnTo>
                    <a:pt x="715" y="938"/>
                  </a:lnTo>
                  <a:cubicBezTo>
                    <a:pt x="739" y="974"/>
                    <a:pt x="786" y="986"/>
                    <a:pt x="834" y="986"/>
                  </a:cubicBezTo>
                  <a:cubicBezTo>
                    <a:pt x="870" y="986"/>
                    <a:pt x="917" y="974"/>
                    <a:pt x="953" y="938"/>
                  </a:cubicBezTo>
                  <a:cubicBezTo>
                    <a:pt x="1013" y="879"/>
                    <a:pt x="1013" y="783"/>
                    <a:pt x="953" y="700"/>
                  </a:cubicBezTo>
                  <a:lnTo>
                    <a:pt x="739" y="498"/>
                  </a:lnTo>
                  <a:lnTo>
                    <a:pt x="953" y="283"/>
                  </a:lnTo>
                  <a:cubicBezTo>
                    <a:pt x="1013" y="224"/>
                    <a:pt x="1013" y="129"/>
                    <a:pt x="953" y="45"/>
                  </a:cubicBezTo>
                  <a:cubicBezTo>
                    <a:pt x="923" y="16"/>
                    <a:pt x="882" y="1"/>
                    <a:pt x="838" y="1"/>
                  </a:cubicBezTo>
                  <a:cubicBezTo>
                    <a:pt x="795" y="1"/>
                    <a:pt x="751" y="16"/>
                    <a:pt x="715" y="45"/>
                  </a:cubicBezTo>
                  <a:lnTo>
                    <a:pt x="501" y="260"/>
                  </a:lnTo>
                  <a:lnTo>
                    <a:pt x="298" y="45"/>
                  </a:lnTo>
                  <a:cubicBezTo>
                    <a:pt x="268" y="16"/>
                    <a:pt x="227" y="1"/>
                    <a:pt x="1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3449;p63">
              <a:extLst>
                <a:ext uri="{FF2B5EF4-FFF2-40B4-BE49-F238E27FC236}">
                  <a16:creationId xmlns:a16="http://schemas.microsoft.com/office/drawing/2014/main" id="{F818043F-5D34-47E8-B7CC-05F83B9CC0E4}"/>
                </a:ext>
              </a:extLst>
            </p:cNvPr>
            <p:cNvSpPr/>
            <p:nvPr/>
          </p:nvSpPr>
          <p:spPr>
            <a:xfrm>
              <a:off x="6820547" y="2673315"/>
              <a:ext cx="32244" cy="31034"/>
            </a:xfrm>
            <a:custGeom>
              <a:avLst/>
              <a:gdLst/>
              <a:ahLst/>
              <a:cxnLst/>
              <a:rect l="l" t="t" r="r" b="b"/>
              <a:pathLst>
                <a:path w="1013" h="975" extrusionOk="0">
                  <a:moveTo>
                    <a:pt x="188" y="1"/>
                  </a:moveTo>
                  <a:cubicBezTo>
                    <a:pt x="147" y="1"/>
                    <a:pt x="102" y="16"/>
                    <a:pt x="60" y="45"/>
                  </a:cubicBezTo>
                  <a:cubicBezTo>
                    <a:pt x="1" y="105"/>
                    <a:pt x="1" y="200"/>
                    <a:pt x="60" y="284"/>
                  </a:cubicBezTo>
                  <a:lnTo>
                    <a:pt x="275" y="486"/>
                  </a:lnTo>
                  <a:lnTo>
                    <a:pt x="60" y="700"/>
                  </a:lnTo>
                  <a:cubicBezTo>
                    <a:pt x="1" y="760"/>
                    <a:pt x="1" y="855"/>
                    <a:pt x="60" y="938"/>
                  </a:cubicBezTo>
                  <a:cubicBezTo>
                    <a:pt x="96" y="962"/>
                    <a:pt x="144" y="974"/>
                    <a:pt x="179" y="974"/>
                  </a:cubicBezTo>
                  <a:cubicBezTo>
                    <a:pt x="227" y="974"/>
                    <a:pt x="275" y="962"/>
                    <a:pt x="298" y="938"/>
                  </a:cubicBezTo>
                  <a:lnTo>
                    <a:pt x="513" y="724"/>
                  </a:lnTo>
                  <a:lnTo>
                    <a:pt x="715" y="938"/>
                  </a:lnTo>
                  <a:cubicBezTo>
                    <a:pt x="751" y="962"/>
                    <a:pt x="798" y="974"/>
                    <a:pt x="834" y="974"/>
                  </a:cubicBezTo>
                  <a:cubicBezTo>
                    <a:pt x="882" y="974"/>
                    <a:pt x="929" y="962"/>
                    <a:pt x="953" y="938"/>
                  </a:cubicBezTo>
                  <a:cubicBezTo>
                    <a:pt x="1013" y="879"/>
                    <a:pt x="1013" y="772"/>
                    <a:pt x="953" y="700"/>
                  </a:cubicBezTo>
                  <a:lnTo>
                    <a:pt x="751" y="486"/>
                  </a:lnTo>
                  <a:lnTo>
                    <a:pt x="953" y="284"/>
                  </a:lnTo>
                  <a:cubicBezTo>
                    <a:pt x="1013" y="224"/>
                    <a:pt x="1013" y="117"/>
                    <a:pt x="953" y="45"/>
                  </a:cubicBezTo>
                  <a:cubicBezTo>
                    <a:pt x="923" y="16"/>
                    <a:pt x="885" y="1"/>
                    <a:pt x="843" y="1"/>
                  </a:cubicBezTo>
                  <a:cubicBezTo>
                    <a:pt x="801" y="1"/>
                    <a:pt x="757" y="16"/>
                    <a:pt x="715" y="45"/>
                  </a:cubicBezTo>
                  <a:lnTo>
                    <a:pt x="513" y="248"/>
                  </a:lnTo>
                  <a:lnTo>
                    <a:pt x="298" y="45"/>
                  </a:lnTo>
                  <a:cubicBezTo>
                    <a:pt x="269" y="16"/>
                    <a:pt x="230" y="1"/>
                    <a:pt x="1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3450;p63">
              <a:extLst>
                <a:ext uri="{FF2B5EF4-FFF2-40B4-BE49-F238E27FC236}">
                  <a16:creationId xmlns:a16="http://schemas.microsoft.com/office/drawing/2014/main" id="{4B52C6E6-064C-4AC2-87B8-FB784DA02786}"/>
                </a:ext>
              </a:extLst>
            </p:cNvPr>
            <p:cNvSpPr/>
            <p:nvPr/>
          </p:nvSpPr>
          <p:spPr>
            <a:xfrm>
              <a:off x="6730341" y="2603607"/>
              <a:ext cx="32244" cy="31384"/>
            </a:xfrm>
            <a:custGeom>
              <a:avLst/>
              <a:gdLst/>
              <a:ahLst/>
              <a:cxnLst/>
              <a:rect l="l" t="t" r="r" b="b"/>
              <a:pathLst>
                <a:path w="1013" h="986" extrusionOk="0">
                  <a:moveTo>
                    <a:pt x="184" y="0"/>
                  </a:moveTo>
                  <a:cubicBezTo>
                    <a:pt x="141" y="0"/>
                    <a:pt x="96" y="15"/>
                    <a:pt x="61" y="45"/>
                  </a:cubicBezTo>
                  <a:cubicBezTo>
                    <a:pt x="1" y="104"/>
                    <a:pt x="1" y="211"/>
                    <a:pt x="61" y="283"/>
                  </a:cubicBezTo>
                  <a:lnTo>
                    <a:pt x="263" y="485"/>
                  </a:lnTo>
                  <a:lnTo>
                    <a:pt x="61" y="700"/>
                  </a:lnTo>
                  <a:cubicBezTo>
                    <a:pt x="1" y="759"/>
                    <a:pt x="1" y="866"/>
                    <a:pt x="61" y="938"/>
                  </a:cubicBezTo>
                  <a:cubicBezTo>
                    <a:pt x="84" y="962"/>
                    <a:pt x="132" y="985"/>
                    <a:pt x="180" y="985"/>
                  </a:cubicBezTo>
                  <a:cubicBezTo>
                    <a:pt x="215" y="985"/>
                    <a:pt x="263" y="962"/>
                    <a:pt x="299" y="938"/>
                  </a:cubicBezTo>
                  <a:lnTo>
                    <a:pt x="501" y="723"/>
                  </a:lnTo>
                  <a:lnTo>
                    <a:pt x="715" y="938"/>
                  </a:lnTo>
                  <a:cubicBezTo>
                    <a:pt x="739" y="962"/>
                    <a:pt x="787" y="985"/>
                    <a:pt x="834" y="985"/>
                  </a:cubicBezTo>
                  <a:cubicBezTo>
                    <a:pt x="870" y="985"/>
                    <a:pt x="918" y="962"/>
                    <a:pt x="953" y="938"/>
                  </a:cubicBezTo>
                  <a:cubicBezTo>
                    <a:pt x="1013" y="878"/>
                    <a:pt x="1013" y="771"/>
                    <a:pt x="953" y="700"/>
                  </a:cubicBezTo>
                  <a:lnTo>
                    <a:pt x="739" y="485"/>
                  </a:lnTo>
                  <a:lnTo>
                    <a:pt x="953" y="283"/>
                  </a:lnTo>
                  <a:cubicBezTo>
                    <a:pt x="1013" y="223"/>
                    <a:pt x="1013" y="116"/>
                    <a:pt x="953" y="45"/>
                  </a:cubicBezTo>
                  <a:cubicBezTo>
                    <a:pt x="924" y="15"/>
                    <a:pt x="882" y="0"/>
                    <a:pt x="839" y="0"/>
                  </a:cubicBezTo>
                  <a:cubicBezTo>
                    <a:pt x="796" y="0"/>
                    <a:pt x="751" y="15"/>
                    <a:pt x="715" y="45"/>
                  </a:cubicBezTo>
                  <a:lnTo>
                    <a:pt x="501" y="247"/>
                  </a:lnTo>
                  <a:lnTo>
                    <a:pt x="299" y="45"/>
                  </a:lnTo>
                  <a:cubicBezTo>
                    <a:pt x="269" y="15"/>
                    <a:pt x="227" y="0"/>
                    <a:pt x="1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76648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E88A1FD-8E94-4E81-A424-270295EEE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8449" y="2755200"/>
            <a:ext cx="3175933" cy="2381950"/>
          </a:xfrm>
          <a:prstGeom prst="rect">
            <a:avLst/>
          </a:prstGeom>
        </p:spPr>
      </p:pic>
      <p:sp>
        <p:nvSpPr>
          <p:cNvPr id="367" name="Google Shape;367;p58"/>
          <p:cNvSpPr txBox="1">
            <a:spLocks noGrp="1"/>
          </p:cNvSpPr>
          <p:nvPr>
            <p:ph type="title"/>
          </p:nvPr>
        </p:nvSpPr>
        <p:spPr>
          <a:xfrm>
            <a:off x="0" y="6350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latin typeface="Raleway" pitchFamily="2" charset="-52"/>
                <a:cs typeface="Calibri" panose="020F0502020204030204" pitchFamily="34" charset="0"/>
              </a:rPr>
              <a:t>Психические и поведенческие расстройства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BAD693-AF38-4DD4-80E2-C3AC6AE50682}"/>
              </a:ext>
            </a:extLst>
          </p:cNvPr>
          <p:cNvSpPr txBox="1"/>
          <p:nvPr/>
        </p:nvSpPr>
        <p:spPr>
          <a:xfrm>
            <a:off x="228598" y="778794"/>
            <a:ext cx="88519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Raleway" pitchFamily="2" charset="-52"/>
              </a:rPr>
              <a:t>Анализ базы данных </a:t>
            </a:r>
            <a:r>
              <a:rPr lang="en-US" b="1" dirty="0">
                <a:latin typeface="Raleway" pitchFamily="2" charset="-52"/>
              </a:rPr>
              <a:t>GEO</a:t>
            </a:r>
            <a:r>
              <a:rPr lang="en-US" dirty="0">
                <a:latin typeface="Raleway" pitchFamily="2" charset="-52"/>
              </a:rPr>
              <a:t> (Gene Expression Omnibus: </a:t>
            </a:r>
            <a:r>
              <a:rPr lang="en-US" dirty="0">
                <a:latin typeface="Raleway" pitchFamily="2" charset="-52"/>
                <a:hlinkClick r:id="rId4"/>
              </a:rPr>
              <a:t>https://www.ncbi.nlm.nih.gov/geo/</a:t>
            </a:r>
            <a:r>
              <a:rPr lang="en-US" dirty="0">
                <a:latin typeface="Raleway" pitchFamily="2" charset="-52"/>
              </a:rPr>
              <a:t>)</a:t>
            </a:r>
            <a:r>
              <a:rPr lang="ru-RU" dirty="0">
                <a:latin typeface="Raleway" pitchFamily="2" charset="-52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Raleway" pitchFamily="2" charset="-52"/>
              </a:rPr>
              <a:t>Для универсальности и прогностической ценности брался один тип ткани – </a:t>
            </a:r>
            <a:r>
              <a:rPr lang="ru-RU" b="1" dirty="0">
                <a:latin typeface="Raleway" pitchFamily="2" charset="-52"/>
              </a:rPr>
              <a:t>кровь</a:t>
            </a:r>
            <a:endParaRPr lang="en-US" b="1" dirty="0">
              <a:latin typeface="Raleway" pitchFamily="2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Raleway" pitchFamily="2" charset="-52"/>
              </a:rPr>
              <a:t>Отбор датасетов с одним классом заболеваний в системе Международной Классификации Болезней (</a:t>
            </a:r>
            <a:r>
              <a:rPr lang="ru-RU" b="1" dirty="0">
                <a:latin typeface="Raleway" pitchFamily="2" charset="-52"/>
              </a:rPr>
              <a:t>МКБ</a:t>
            </a:r>
            <a:r>
              <a:rPr lang="en-US" b="1" dirty="0">
                <a:latin typeface="Raleway" pitchFamily="2" charset="-52"/>
              </a:rPr>
              <a:t>,</a:t>
            </a:r>
            <a:r>
              <a:rPr lang="ru-RU" b="1" dirty="0">
                <a:latin typeface="Raleway" pitchFamily="2" charset="-52"/>
              </a:rPr>
              <a:t> </a:t>
            </a:r>
            <a:r>
              <a:rPr lang="en-US" b="1" dirty="0">
                <a:latin typeface="Raleway" pitchFamily="2" charset="-52"/>
              </a:rPr>
              <a:t>ICD</a:t>
            </a:r>
            <a:r>
              <a:rPr lang="ru-RU" dirty="0">
                <a:latin typeface="Raleway" pitchFamily="2" charset="-52"/>
              </a:rPr>
              <a:t>)</a:t>
            </a:r>
            <a:endParaRPr lang="en-US" dirty="0">
              <a:latin typeface="Raleway" pitchFamily="2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Raleway" pitchFamily="2" charset="-52"/>
              </a:rPr>
              <a:t>Большое количество данных метилирования крови было обнаружено для субъектов с психическими и поведенческими расстройствами (</a:t>
            </a:r>
            <a:r>
              <a:rPr lang="en-US" b="1" dirty="0">
                <a:latin typeface="Raleway" pitchFamily="2" charset="-52"/>
              </a:rPr>
              <a:t>ICD-10: V – Mental and behavioral disorders</a:t>
            </a:r>
            <a:r>
              <a:rPr lang="ru-RU" dirty="0">
                <a:latin typeface="Raleway" pitchFamily="2" charset="-52"/>
              </a:rPr>
              <a:t>)</a:t>
            </a:r>
            <a:r>
              <a:rPr lang="en-US" dirty="0">
                <a:latin typeface="Raleway" pitchFamily="2" charset="-52"/>
              </a:rPr>
              <a:t>:</a:t>
            </a:r>
            <a:endParaRPr lang="ru-RU" dirty="0">
              <a:latin typeface="Raleway" pitchFamily="2" charset="-52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8E9A34-DC47-4430-A2F4-2DE1FBE4F6C2}"/>
              </a:ext>
            </a:extLst>
          </p:cNvPr>
          <p:cNvSpPr txBox="1"/>
          <p:nvPr/>
        </p:nvSpPr>
        <p:spPr>
          <a:xfrm>
            <a:off x="527049" y="2057097"/>
            <a:ext cx="88519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Raleway" pitchFamily="2" charset="-52"/>
              </a:rPr>
              <a:t>Шизофрения (</a:t>
            </a:r>
            <a:r>
              <a:rPr lang="en-US" b="1" dirty="0">
                <a:latin typeface="Raleway" pitchFamily="2" charset="-52"/>
              </a:rPr>
              <a:t>ICD-10: F20</a:t>
            </a:r>
            <a:r>
              <a:rPr lang="ru-RU" dirty="0">
                <a:latin typeface="Raleway" pitchFamily="2" charset="-52"/>
              </a:rPr>
              <a:t>)</a:t>
            </a:r>
            <a:endParaRPr lang="en-US" dirty="0">
              <a:latin typeface="Raleway" pitchFamily="2" charset="-5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Raleway" pitchFamily="2" charset="-52"/>
              </a:rPr>
              <a:t>Первичный психотический эпизод (</a:t>
            </a:r>
            <a:r>
              <a:rPr lang="en-US" b="1" dirty="0">
                <a:latin typeface="Raleway" pitchFamily="2" charset="-52"/>
              </a:rPr>
              <a:t>ICD-10: F20.8, F21-F30</a:t>
            </a:r>
            <a:r>
              <a:rPr lang="ru-RU" dirty="0">
                <a:latin typeface="Raleway" pitchFamily="2" charset="-52"/>
              </a:rPr>
              <a:t>)</a:t>
            </a:r>
            <a:endParaRPr lang="en-US" dirty="0">
              <a:latin typeface="Raleway" pitchFamily="2" charset="-5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Raleway" pitchFamily="2" charset="-52"/>
              </a:rPr>
              <a:t>Депрессия (</a:t>
            </a:r>
            <a:r>
              <a:rPr lang="en-US" b="1" dirty="0">
                <a:latin typeface="Raleway" pitchFamily="2" charset="-52"/>
              </a:rPr>
              <a:t>ICD-10: F32</a:t>
            </a:r>
            <a:r>
              <a:rPr lang="ru-RU" dirty="0">
                <a:latin typeface="Raleway" pitchFamily="2" charset="-52"/>
              </a:rPr>
              <a:t>)</a:t>
            </a:r>
            <a:endParaRPr lang="en-US" dirty="0">
              <a:latin typeface="Raleway" pitchFamily="2" charset="-5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5455BF6-3EB7-439B-8867-4228627ED18A}"/>
              </a:ext>
            </a:extLst>
          </p:cNvPr>
          <p:cNvSpPr txBox="1"/>
          <p:nvPr/>
        </p:nvSpPr>
        <p:spPr>
          <a:xfrm>
            <a:off x="228598" y="2735892"/>
            <a:ext cx="8851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Raleway" pitchFamily="2" charset="-52"/>
              </a:rPr>
              <a:t>В качестве контрольных субъектов рассматривались данные</a:t>
            </a:r>
            <a:r>
              <a:rPr lang="en-US" dirty="0">
                <a:latin typeface="Raleway" pitchFamily="2" charset="-52"/>
              </a:rPr>
              <a:t> </a:t>
            </a:r>
            <a:r>
              <a:rPr lang="ru-RU" dirty="0">
                <a:latin typeface="Raleway" pitchFamily="2" charset="-52"/>
              </a:rPr>
              <a:t>эталонного датасета </a:t>
            </a:r>
            <a:r>
              <a:rPr lang="en-US" b="1" dirty="0">
                <a:latin typeface="Raleway" pitchFamily="2" charset="-52"/>
              </a:rPr>
              <a:t>GSE87571</a:t>
            </a:r>
            <a:r>
              <a:rPr lang="en-US" dirty="0">
                <a:latin typeface="Raleway" pitchFamily="2" charset="-52"/>
              </a:rPr>
              <a:t>:</a:t>
            </a:r>
            <a:endParaRPr lang="ru-RU" b="1" dirty="0">
              <a:latin typeface="Raleway" pitchFamily="2" charset="-52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DF5348D-6926-47DB-825E-FEF04250D70D}"/>
              </a:ext>
            </a:extLst>
          </p:cNvPr>
          <p:cNvSpPr txBox="1"/>
          <p:nvPr/>
        </p:nvSpPr>
        <p:spPr>
          <a:xfrm>
            <a:off x="527049" y="2998532"/>
            <a:ext cx="50038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Raleway" pitchFamily="2" charset="-52"/>
              </a:rPr>
              <a:t>Все субъекты здоровы (729 человек)</a:t>
            </a:r>
            <a:endParaRPr lang="en-US" dirty="0">
              <a:latin typeface="Raleway" pitchFamily="2" charset="-5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Raleway" pitchFamily="2" charset="-52"/>
              </a:rPr>
              <a:t>Широкий диапазон возрастов (близкое к равномерному распределение)</a:t>
            </a:r>
            <a:endParaRPr lang="en-US" dirty="0">
              <a:latin typeface="Raleway" pitchFamily="2" charset="-5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Raleway" pitchFamily="2" charset="-52"/>
              </a:rPr>
              <a:t>Примерно равное количество мужчин и женщин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C720ED-81F5-466D-B41E-BB08F49A4F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0D8CC-4F01-4B4F-AEA1-9C54002754F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895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8"/>
          <p:cNvSpPr txBox="1">
            <a:spLocks noGrp="1"/>
          </p:cNvSpPr>
          <p:nvPr>
            <p:ph type="title"/>
          </p:nvPr>
        </p:nvSpPr>
        <p:spPr>
          <a:xfrm>
            <a:off x="0" y="0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dirty="0"/>
              <a:t>План</a:t>
            </a:r>
            <a:endParaRPr sz="4800" dirty="0">
              <a:solidFill>
                <a:schemeClr val="dk1"/>
              </a:solidFill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F63BCF4E-7729-472C-AA32-C9C23417D6B3}"/>
              </a:ext>
            </a:extLst>
          </p:cNvPr>
          <p:cNvSpPr/>
          <p:nvPr/>
        </p:nvSpPr>
        <p:spPr>
          <a:xfrm>
            <a:off x="621558" y="1089526"/>
            <a:ext cx="627886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400" b="1" dirty="0">
                <a:solidFill>
                  <a:schemeClr val="tx1"/>
                </a:solidFill>
                <a:latin typeface="Raleway" pitchFamily="2" charset="-52"/>
              </a:rPr>
              <a:t>Описание данных</a:t>
            </a:r>
          </a:p>
          <a:p>
            <a:pPr marL="342900" indent="-342900">
              <a:buFont typeface="+mj-lt"/>
              <a:buAutoNum type="arabicPeriod"/>
            </a:pPr>
            <a:endParaRPr lang="ru-RU" sz="2400" b="1" dirty="0">
              <a:solidFill>
                <a:schemeClr val="tx1"/>
              </a:solidFill>
              <a:latin typeface="Raleway" pitchFamily="2" charset="-52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400" b="1" dirty="0">
                <a:solidFill>
                  <a:schemeClr val="tx1"/>
                </a:solidFill>
                <a:latin typeface="Raleway" pitchFamily="2" charset="-52"/>
              </a:rPr>
              <a:t>Мотивация и постановка задачи</a:t>
            </a:r>
          </a:p>
          <a:p>
            <a:pPr marL="342900" indent="-342900">
              <a:buFont typeface="+mj-lt"/>
              <a:buAutoNum type="arabicPeriod"/>
            </a:pPr>
            <a:endParaRPr lang="ru-RU" sz="2400" b="1" dirty="0">
              <a:solidFill>
                <a:schemeClr val="tx1"/>
              </a:solidFill>
              <a:latin typeface="Raleway" pitchFamily="2" charset="-52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400" b="1" dirty="0">
                <a:solidFill>
                  <a:srgbClr val="FF0000"/>
                </a:solidFill>
                <a:latin typeface="Raleway" pitchFamily="2" charset="-52"/>
              </a:rPr>
              <a:t>Модели, метрики и обучение</a:t>
            </a:r>
          </a:p>
          <a:p>
            <a:pPr marL="342900" indent="-342900">
              <a:buFont typeface="+mj-lt"/>
              <a:buAutoNum type="arabicPeriod"/>
            </a:pPr>
            <a:endParaRPr lang="ru-RU" sz="2400" b="1" dirty="0">
              <a:solidFill>
                <a:schemeClr val="tx1"/>
              </a:solidFill>
              <a:latin typeface="Raleway" pitchFamily="2" charset="-52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b="1" dirty="0">
                <a:solidFill>
                  <a:schemeClr val="tx1"/>
                </a:solidFill>
                <a:latin typeface="Raleway" pitchFamily="2" charset="-52"/>
              </a:rPr>
              <a:t>XAI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B7EBBB-2D07-4981-85E5-4DAB65C8CC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0D8CC-4F01-4B4F-AEA1-9C54002754FD}" type="slidenum">
              <a:rPr lang="en-US" smtClean="0"/>
              <a:t>11</a:t>
            </a:fld>
            <a:endParaRPr lang="en-US" dirty="0"/>
          </a:p>
        </p:txBody>
      </p:sp>
      <p:grpSp>
        <p:nvGrpSpPr>
          <p:cNvPr id="27" name="Google Shape;19770;p92">
            <a:extLst>
              <a:ext uri="{FF2B5EF4-FFF2-40B4-BE49-F238E27FC236}">
                <a16:creationId xmlns:a16="http://schemas.microsoft.com/office/drawing/2014/main" id="{F717276D-D8DF-4267-B55A-05AF4FE98FE4}"/>
              </a:ext>
            </a:extLst>
          </p:cNvPr>
          <p:cNvGrpSpPr/>
          <p:nvPr/>
        </p:nvGrpSpPr>
        <p:grpSpPr>
          <a:xfrm>
            <a:off x="6809652" y="3261204"/>
            <a:ext cx="1287973" cy="1285570"/>
            <a:chOff x="1421638" y="4125629"/>
            <a:chExt cx="374709" cy="374010"/>
          </a:xfrm>
        </p:grpSpPr>
        <p:sp>
          <p:nvSpPr>
            <p:cNvPr id="28" name="Google Shape;19771;p92">
              <a:extLst>
                <a:ext uri="{FF2B5EF4-FFF2-40B4-BE49-F238E27FC236}">
                  <a16:creationId xmlns:a16="http://schemas.microsoft.com/office/drawing/2014/main" id="{4258940E-CE3A-4094-BE4C-7F2F7CD8D982}"/>
                </a:ext>
              </a:extLst>
            </p:cNvPr>
            <p:cNvSpPr/>
            <p:nvPr/>
          </p:nvSpPr>
          <p:spPr>
            <a:xfrm>
              <a:off x="1421638" y="4265954"/>
              <a:ext cx="374709" cy="233685"/>
            </a:xfrm>
            <a:custGeom>
              <a:avLst/>
              <a:gdLst/>
              <a:ahLst/>
              <a:cxnLst/>
              <a:rect l="l" t="t" r="r" b="b"/>
              <a:pathLst>
                <a:path w="11800" h="7359" extrusionOk="0">
                  <a:moveTo>
                    <a:pt x="3180" y="3298"/>
                  </a:moveTo>
                  <a:lnTo>
                    <a:pt x="3180" y="7001"/>
                  </a:lnTo>
                  <a:lnTo>
                    <a:pt x="1691" y="7001"/>
                  </a:lnTo>
                  <a:lnTo>
                    <a:pt x="1691" y="3298"/>
                  </a:lnTo>
                  <a:close/>
                  <a:moveTo>
                    <a:pt x="6680" y="2370"/>
                  </a:moveTo>
                  <a:lnTo>
                    <a:pt x="6680" y="7001"/>
                  </a:lnTo>
                  <a:lnTo>
                    <a:pt x="5192" y="7001"/>
                  </a:lnTo>
                  <a:lnTo>
                    <a:pt x="5192" y="2370"/>
                  </a:lnTo>
                  <a:close/>
                  <a:moveTo>
                    <a:pt x="10180" y="345"/>
                  </a:moveTo>
                  <a:lnTo>
                    <a:pt x="10180" y="7001"/>
                  </a:lnTo>
                  <a:lnTo>
                    <a:pt x="8692" y="7001"/>
                  </a:lnTo>
                  <a:lnTo>
                    <a:pt x="8692" y="345"/>
                  </a:lnTo>
                  <a:close/>
                  <a:moveTo>
                    <a:pt x="8502" y="0"/>
                  </a:moveTo>
                  <a:cubicBezTo>
                    <a:pt x="8406" y="0"/>
                    <a:pt x="8323" y="84"/>
                    <a:pt x="8323" y="179"/>
                  </a:cubicBezTo>
                  <a:lnTo>
                    <a:pt x="8323" y="7001"/>
                  </a:lnTo>
                  <a:lnTo>
                    <a:pt x="7013" y="7001"/>
                  </a:lnTo>
                  <a:lnTo>
                    <a:pt x="7013" y="2203"/>
                  </a:lnTo>
                  <a:cubicBezTo>
                    <a:pt x="7013" y="2120"/>
                    <a:pt x="6930" y="2024"/>
                    <a:pt x="6835" y="2024"/>
                  </a:cubicBezTo>
                  <a:lnTo>
                    <a:pt x="4989" y="2024"/>
                  </a:lnTo>
                  <a:cubicBezTo>
                    <a:pt x="4894" y="2024"/>
                    <a:pt x="4811" y="2108"/>
                    <a:pt x="4811" y="2203"/>
                  </a:cubicBezTo>
                  <a:lnTo>
                    <a:pt x="4811" y="7001"/>
                  </a:lnTo>
                  <a:lnTo>
                    <a:pt x="3501" y="7001"/>
                  </a:lnTo>
                  <a:lnTo>
                    <a:pt x="3501" y="3132"/>
                  </a:lnTo>
                  <a:cubicBezTo>
                    <a:pt x="3501" y="3036"/>
                    <a:pt x="3418" y="2953"/>
                    <a:pt x="3322" y="2953"/>
                  </a:cubicBezTo>
                  <a:lnTo>
                    <a:pt x="1477" y="2953"/>
                  </a:lnTo>
                  <a:cubicBezTo>
                    <a:pt x="1382" y="2953"/>
                    <a:pt x="1298" y="3024"/>
                    <a:pt x="1298" y="3132"/>
                  </a:cubicBezTo>
                  <a:lnTo>
                    <a:pt x="1298" y="7001"/>
                  </a:lnTo>
                  <a:lnTo>
                    <a:pt x="179" y="7001"/>
                  </a:lnTo>
                  <a:cubicBezTo>
                    <a:pt x="84" y="7001"/>
                    <a:pt x="1" y="7073"/>
                    <a:pt x="1" y="7180"/>
                  </a:cubicBezTo>
                  <a:cubicBezTo>
                    <a:pt x="1" y="7287"/>
                    <a:pt x="72" y="7358"/>
                    <a:pt x="179" y="7358"/>
                  </a:cubicBezTo>
                  <a:lnTo>
                    <a:pt x="11597" y="7358"/>
                  </a:lnTo>
                  <a:cubicBezTo>
                    <a:pt x="11681" y="7358"/>
                    <a:pt x="11776" y="7287"/>
                    <a:pt x="11776" y="7180"/>
                  </a:cubicBezTo>
                  <a:cubicBezTo>
                    <a:pt x="11800" y="7073"/>
                    <a:pt x="11728" y="7001"/>
                    <a:pt x="11633" y="7001"/>
                  </a:cubicBezTo>
                  <a:lnTo>
                    <a:pt x="10526" y="7001"/>
                  </a:lnTo>
                  <a:lnTo>
                    <a:pt x="10526" y="179"/>
                  </a:lnTo>
                  <a:cubicBezTo>
                    <a:pt x="10526" y="95"/>
                    <a:pt x="10442" y="0"/>
                    <a:pt x="1034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9772;p92">
              <a:extLst>
                <a:ext uri="{FF2B5EF4-FFF2-40B4-BE49-F238E27FC236}">
                  <a16:creationId xmlns:a16="http://schemas.microsoft.com/office/drawing/2014/main" id="{4F26FA94-D029-4B71-A236-B01148FB0480}"/>
                </a:ext>
              </a:extLst>
            </p:cNvPr>
            <p:cNvSpPr/>
            <p:nvPr/>
          </p:nvSpPr>
          <p:spPr>
            <a:xfrm>
              <a:off x="1428052" y="4125629"/>
              <a:ext cx="356958" cy="215585"/>
            </a:xfrm>
            <a:custGeom>
              <a:avLst/>
              <a:gdLst/>
              <a:ahLst/>
              <a:cxnLst/>
              <a:rect l="l" t="t" r="r" b="b"/>
              <a:pathLst>
                <a:path w="11241" h="6789" extrusionOk="0">
                  <a:moveTo>
                    <a:pt x="10668" y="0"/>
                  </a:moveTo>
                  <a:cubicBezTo>
                    <a:pt x="10653" y="0"/>
                    <a:pt x="10637" y="1"/>
                    <a:pt x="10621" y="2"/>
                  </a:cubicBezTo>
                  <a:lnTo>
                    <a:pt x="9145" y="181"/>
                  </a:lnTo>
                  <a:cubicBezTo>
                    <a:pt x="8847" y="216"/>
                    <a:pt x="8633" y="490"/>
                    <a:pt x="8669" y="788"/>
                  </a:cubicBezTo>
                  <a:cubicBezTo>
                    <a:pt x="8691" y="1064"/>
                    <a:pt x="8938" y="1268"/>
                    <a:pt x="9211" y="1268"/>
                  </a:cubicBezTo>
                  <a:cubicBezTo>
                    <a:pt x="9232" y="1268"/>
                    <a:pt x="9254" y="1267"/>
                    <a:pt x="9276" y="1264"/>
                  </a:cubicBezTo>
                  <a:lnTo>
                    <a:pt x="9395" y="1252"/>
                  </a:lnTo>
                  <a:lnTo>
                    <a:pt x="9395" y="1252"/>
                  </a:lnTo>
                  <a:cubicBezTo>
                    <a:pt x="7597" y="3348"/>
                    <a:pt x="5442" y="4443"/>
                    <a:pt x="3918" y="4979"/>
                  </a:cubicBezTo>
                  <a:cubicBezTo>
                    <a:pt x="2025" y="5657"/>
                    <a:pt x="561" y="5717"/>
                    <a:pt x="537" y="5717"/>
                  </a:cubicBezTo>
                  <a:cubicBezTo>
                    <a:pt x="239" y="5729"/>
                    <a:pt x="1" y="5967"/>
                    <a:pt x="25" y="6265"/>
                  </a:cubicBezTo>
                  <a:cubicBezTo>
                    <a:pt x="37" y="6562"/>
                    <a:pt x="275" y="6789"/>
                    <a:pt x="561" y="6789"/>
                  </a:cubicBezTo>
                  <a:lnTo>
                    <a:pt x="572" y="6789"/>
                  </a:lnTo>
                  <a:cubicBezTo>
                    <a:pt x="632" y="6789"/>
                    <a:pt x="2192" y="6729"/>
                    <a:pt x="4263" y="6003"/>
                  </a:cubicBezTo>
                  <a:cubicBezTo>
                    <a:pt x="5418" y="5586"/>
                    <a:pt x="6514" y="5050"/>
                    <a:pt x="7490" y="4383"/>
                  </a:cubicBezTo>
                  <a:cubicBezTo>
                    <a:pt x="7561" y="4324"/>
                    <a:pt x="7597" y="4217"/>
                    <a:pt x="7538" y="4145"/>
                  </a:cubicBezTo>
                  <a:cubicBezTo>
                    <a:pt x="7501" y="4093"/>
                    <a:pt x="7445" y="4065"/>
                    <a:pt x="7391" y="4065"/>
                  </a:cubicBezTo>
                  <a:cubicBezTo>
                    <a:pt x="7358" y="4065"/>
                    <a:pt x="7326" y="4075"/>
                    <a:pt x="7299" y="4098"/>
                  </a:cubicBezTo>
                  <a:cubicBezTo>
                    <a:pt x="6335" y="4753"/>
                    <a:pt x="5275" y="5288"/>
                    <a:pt x="4144" y="5693"/>
                  </a:cubicBezTo>
                  <a:cubicBezTo>
                    <a:pt x="2132" y="6408"/>
                    <a:pt x="632" y="6467"/>
                    <a:pt x="561" y="6467"/>
                  </a:cubicBezTo>
                  <a:cubicBezTo>
                    <a:pt x="453" y="6467"/>
                    <a:pt x="358" y="6372"/>
                    <a:pt x="358" y="6265"/>
                  </a:cubicBezTo>
                  <a:cubicBezTo>
                    <a:pt x="358" y="6169"/>
                    <a:pt x="441" y="6074"/>
                    <a:pt x="561" y="6062"/>
                  </a:cubicBezTo>
                  <a:cubicBezTo>
                    <a:pt x="572" y="6062"/>
                    <a:pt x="2085" y="6003"/>
                    <a:pt x="4037" y="5300"/>
                  </a:cubicBezTo>
                  <a:cubicBezTo>
                    <a:pt x="5680" y="4717"/>
                    <a:pt x="8026" y="3514"/>
                    <a:pt x="9943" y="1133"/>
                  </a:cubicBezTo>
                  <a:cubicBezTo>
                    <a:pt x="10035" y="1018"/>
                    <a:pt x="9949" y="847"/>
                    <a:pt x="9813" y="847"/>
                  </a:cubicBezTo>
                  <a:cubicBezTo>
                    <a:pt x="9809" y="847"/>
                    <a:pt x="9804" y="847"/>
                    <a:pt x="9800" y="847"/>
                  </a:cubicBezTo>
                  <a:lnTo>
                    <a:pt x="9252" y="931"/>
                  </a:lnTo>
                  <a:cubicBezTo>
                    <a:pt x="9244" y="932"/>
                    <a:pt x="9236" y="932"/>
                    <a:pt x="9228" y="932"/>
                  </a:cubicBezTo>
                  <a:cubicBezTo>
                    <a:pt x="9139" y="932"/>
                    <a:pt x="9049" y="874"/>
                    <a:pt x="9038" y="776"/>
                  </a:cubicBezTo>
                  <a:cubicBezTo>
                    <a:pt x="9014" y="657"/>
                    <a:pt x="9085" y="550"/>
                    <a:pt x="9204" y="538"/>
                  </a:cubicBezTo>
                  <a:lnTo>
                    <a:pt x="10681" y="359"/>
                  </a:lnTo>
                  <a:cubicBezTo>
                    <a:pt x="10688" y="358"/>
                    <a:pt x="10696" y="358"/>
                    <a:pt x="10703" y="358"/>
                  </a:cubicBezTo>
                  <a:cubicBezTo>
                    <a:pt x="10812" y="358"/>
                    <a:pt x="10895" y="438"/>
                    <a:pt x="10895" y="550"/>
                  </a:cubicBezTo>
                  <a:lnTo>
                    <a:pt x="10895" y="2026"/>
                  </a:lnTo>
                  <a:cubicBezTo>
                    <a:pt x="10895" y="2133"/>
                    <a:pt x="10812" y="2217"/>
                    <a:pt x="10705" y="2217"/>
                  </a:cubicBezTo>
                  <a:cubicBezTo>
                    <a:pt x="10598" y="2217"/>
                    <a:pt x="10514" y="2133"/>
                    <a:pt x="10514" y="2026"/>
                  </a:cubicBezTo>
                  <a:lnTo>
                    <a:pt x="10514" y="1586"/>
                  </a:lnTo>
                  <a:cubicBezTo>
                    <a:pt x="10514" y="1502"/>
                    <a:pt x="10467" y="1443"/>
                    <a:pt x="10407" y="1419"/>
                  </a:cubicBezTo>
                  <a:cubicBezTo>
                    <a:pt x="10387" y="1409"/>
                    <a:pt x="10368" y="1405"/>
                    <a:pt x="10349" y="1405"/>
                  </a:cubicBezTo>
                  <a:cubicBezTo>
                    <a:pt x="10298" y="1405"/>
                    <a:pt x="10251" y="1435"/>
                    <a:pt x="10217" y="1478"/>
                  </a:cubicBezTo>
                  <a:cubicBezTo>
                    <a:pt x="9574" y="2264"/>
                    <a:pt x="8835" y="2979"/>
                    <a:pt x="8026" y="3610"/>
                  </a:cubicBezTo>
                  <a:cubicBezTo>
                    <a:pt x="7954" y="3669"/>
                    <a:pt x="7942" y="3764"/>
                    <a:pt x="8002" y="3848"/>
                  </a:cubicBezTo>
                  <a:cubicBezTo>
                    <a:pt x="8036" y="3888"/>
                    <a:pt x="8081" y="3910"/>
                    <a:pt x="8129" y="3910"/>
                  </a:cubicBezTo>
                  <a:cubicBezTo>
                    <a:pt x="8166" y="3910"/>
                    <a:pt x="8204" y="3897"/>
                    <a:pt x="8240" y="3872"/>
                  </a:cubicBezTo>
                  <a:cubicBezTo>
                    <a:pt x="8931" y="3336"/>
                    <a:pt x="9585" y="2729"/>
                    <a:pt x="10169" y="2062"/>
                  </a:cubicBezTo>
                  <a:cubicBezTo>
                    <a:pt x="10181" y="2336"/>
                    <a:pt x="10419" y="2574"/>
                    <a:pt x="10705" y="2574"/>
                  </a:cubicBezTo>
                  <a:cubicBezTo>
                    <a:pt x="11002" y="2574"/>
                    <a:pt x="11240" y="2336"/>
                    <a:pt x="11240" y="2038"/>
                  </a:cubicBezTo>
                  <a:lnTo>
                    <a:pt x="11240" y="573"/>
                  </a:lnTo>
                  <a:cubicBezTo>
                    <a:pt x="11240" y="395"/>
                    <a:pt x="11169" y="240"/>
                    <a:pt x="11050" y="133"/>
                  </a:cubicBezTo>
                  <a:cubicBezTo>
                    <a:pt x="10943" y="47"/>
                    <a:pt x="10807" y="0"/>
                    <a:pt x="1066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23420;p98">
            <a:extLst>
              <a:ext uri="{FF2B5EF4-FFF2-40B4-BE49-F238E27FC236}">
                <a16:creationId xmlns:a16="http://schemas.microsoft.com/office/drawing/2014/main" id="{15B91369-84D0-4E51-BB1F-09876D4F630A}"/>
              </a:ext>
            </a:extLst>
          </p:cNvPr>
          <p:cNvGrpSpPr/>
          <p:nvPr/>
        </p:nvGrpSpPr>
        <p:grpSpPr>
          <a:xfrm>
            <a:off x="6806536" y="403478"/>
            <a:ext cx="1223396" cy="747302"/>
            <a:chOff x="7009649" y="1541981"/>
            <a:chExt cx="524940" cy="320655"/>
          </a:xfrm>
        </p:grpSpPr>
        <p:sp>
          <p:nvSpPr>
            <p:cNvPr id="31" name="Google Shape;23421;p98">
              <a:extLst>
                <a:ext uri="{FF2B5EF4-FFF2-40B4-BE49-F238E27FC236}">
                  <a16:creationId xmlns:a16="http://schemas.microsoft.com/office/drawing/2014/main" id="{9D315D1C-24CD-40B5-B016-C6D689FF07E0}"/>
                </a:ext>
              </a:extLst>
            </p:cNvPr>
            <p:cNvSpPr/>
            <p:nvPr/>
          </p:nvSpPr>
          <p:spPr>
            <a:xfrm>
              <a:off x="7009649" y="1541981"/>
              <a:ext cx="524940" cy="320655"/>
            </a:xfrm>
            <a:custGeom>
              <a:avLst/>
              <a:gdLst/>
              <a:ahLst/>
              <a:cxnLst/>
              <a:rect l="l" t="t" r="r" b="b"/>
              <a:pathLst>
                <a:path w="16492" h="10074" extrusionOk="0">
                  <a:moveTo>
                    <a:pt x="13979" y="1227"/>
                  </a:moveTo>
                  <a:lnTo>
                    <a:pt x="13979" y="6764"/>
                  </a:lnTo>
                  <a:lnTo>
                    <a:pt x="11348" y="6764"/>
                  </a:lnTo>
                  <a:cubicBezTo>
                    <a:pt x="11205" y="6764"/>
                    <a:pt x="11109" y="6871"/>
                    <a:pt x="11109" y="7002"/>
                  </a:cubicBezTo>
                  <a:cubicBezTo>
                    <a:pt x="11109" y="7145"/>
                    <a:pt x="11205" y="7240"/>
                    <a:pt x="11348" y="7240"/>
                  </a:cubicBezTo>
                  <a:lnTo>
                    <a:pt x="13979" y="7240"/>
                  </a:lnTo>
                  <a:lnTo>
                    <a:pt x="13979" y="7514"/>
                  </a:lnTo>
                  <a:lnTo>
                    <a:pt x="2537" y="7514"/>
                  </a:lnTo>
                  <a:lnTo>
                    <a:pt x="2537" y="7240"/>
                  </a:lnTo>
                  <a:lnTo>
                    <a:pt x="10336" y="7240"/>
                  </a:lnTo>
                  <a:cubicBezTo>
                    <a:pt x="10466" y="7240"/>
                    <a:pt x="10574" y="7145"/>
                    <a:pt x="10574" y="7002"/>
                  </a:cubicBezTo>
                  <a:cubicBezTo>
                    <a:pt x="10574" y="6871"/>
                    <a:pt x="10466" y="6764"/>
                    <a:pt x="10336" y="6764"/>
                  </a:cubicBezTo>
                  <a:lnTo>
                    <a:pt x="7014" y="6764"/>
                  </a:lnTo>
                  <a:lnTo>
                    <a:pt x="7014" y="1227"/>
                  </a:lnTo>
                  <a:close/>
                  <a:moveTo>
                    <a:pt x="14169" y="7990"/>
                  </a:moveTo>
                  <a:lnTo>
                    <a:pt x="14943" y="8287"/>
                  </a:lnTo>
                  <a:lnTo>
                    <a:pt x="1537" y="8287"/>
                  </a:lnTo>
                  <a:lnTo>
                    <a:pt x="2323" y="7990"/>
                  </a:lnTo>
                  <a:close/>
                  <a:moveTo>
                    <a:pt x="10240" y="8776"/>
                  </a:moveTo>
                  <a:lnTo>
                    <a:pt x="10014" y="9002"/>
                  </a:lnTo>
                  <a:lnTo>
                    <a:pt x="6526" y="9002"/>
                  </a:lnTo>
                  <a:lnTo>
                    <a:pt x="6299" y="8776"/>
                  </a:lnTo>
                  <a:close/>
                  <a:moveTo>
                    <a:pt x="16003" y="8776"/>
                  </a:moveTo>
                  <a:lnTo>
                    <a:pt x="16003" y="8823"/>
                  </a:lnTo>
                  <a:lnTo>
                    <a:pt x="16015" y="8823"/>
                  </a:lnTo>
                  <a:cubicBezTo>
                    <a:pt x="16015" y="9252"/>
                    <a:pt x="15658" y="9609"/>
                    <a:pt x="15229" y="9609"/>
                  </a:cubicBezTo>
                  <a:lnTo>
                    <a:pt x="1287" y="9609"/>
                  </a:lnTo>
                  <a:cubicBezTo>
                    <a:pt x="846" y="9609"/>
                    <a:pt x="489" y="9252"/>
                    <a:pt x="489" y="8823"/>
                  </a:cubicBezTo>
                  <a:lnTo>
                    <a:pt x="489" y="8776"/>
                  </a:lnTo>
                  <a:lnTo>
                    <a:pt x="5633" y="8776"/>
                  </a:lnTo>
                  <a:lnTo>
                    <a:pt x="6252" y="9407"/>
                  </a:lnTo>
                  <a:cubicBezTo>
                    <a:pt x="6299" y="9454"/>
                    <a:pt x="6359" y="9478"/>
                    <a:pt x="6418" y="9478"/>
                  </a:cubicBezTo>
                  <a:lnTo>
                    <a:pt x="10121" y="9478"/>
                  </a:lnTo>
                  <a:cubicBezTo>
                    <a:pt x="10181" y="9478"/>
                    <a:pt x="10240" y="9454"/>
                    <a:pt x="10288" y="9407"/>
                  </a:cubicBezTo>
                  <a:lnTo>
                    <a:pt x="10907" y="8776"/>
                  </a:lnTo>
                  <a:close/>
                  <a:moveTo>
                    <a:pt x="2811" y="1"/>
                  </a:moveTo>
                  <a:cubicBezTo>
                    <a:pt x="2382" y="1"/>
                    <a:pt x="2037" y="346"/>
                    <a:pt x="2037" y="775"/>
                  </a:cubicBezTo>
                  <a:lnTo>
                    <a:pt x="2037" y="3799"/>
                  </a:lnTo>
                  <a:cubicBezTo>
                    <a:pt x="2037" y="3930"/>
                    <a:pt x="2144" y="4037"/>
                    <a:pt x="2275" y="4037"/>
                  </a:cubicBezTo>
                  <a:cubicBezTo>
                    <a:pt x="2418" y="4037"/>
                    <a:pt x="2513" y="3930"/>
                    <a:pt x="2513" y="3799"/>
                  </a:cubicBezTo>
                  <a:lnTo>
                    <a:pt x="2513" y="1215"/>
                  </a:lnTo>
                  <a:lnTo>
                    <a:pt x="6526" y="1215"/>
                  </a:lnTo>
                  <a:lnTo>
                    <a:pt x="6526" y="6752"/>
                  </a:lnTo>
                  <a:lnTo>
                    <a:pt x="2513" y="6752"/>
                  </a:lnTo>
                  <a:lnTo>
                    <a:pt x="2513" y="4763"/>
                  </a:lnTo>
                  <a:cubicBezTo>
                    <a:pt x="2513" y="4632"/>
                    <a:pt x="2418" y="4525"/>
                    <a:pt x="2275" y="4525"/>
                  </a:cubicBezTo>
                  <a:cubicBezTo>
                    <a:pt x="2144" y="4525"/>
                    <a:pt x="2037" y="4632"/>
                    <a:pt x="2037" y="4763"/>
                  </a:cubicBezTo>
                  <a:lnTo>
                    <a:pt x="2037" y="7573"/>
                  </a:lnTo>
                  <a:lnTo>
                    <a:pt x="156" y="8299"/>
                  </a:lnTo>
                  <a:cubicBezTo>
                    <a:pt x="60" y="8335"/>
                    <a:pt x="1" y="8430"/>
                    <a:pt x="1" y="8526"/>
                  </a:cubicBezTo>
                  <a:lnTo>
                    <a:pt x="1" y="8811"/>
                  </a:lnTo>
                  <a:cubicBezTo>
                    <a:pt x="1" y="9502"/>
                    <a:pt x="572" y="10073"/>
                    <a:pt x="1263" y="10073"/>
                  </a:cubicBezTo>
                  <a:lnTo>
                    <a:pt x="15217" y="10073"/>
                  </a:lnTo>
                  <a:cubicBezTo>
                    <a:pt x="15908" y="10073"/>
                    <a:pt x="16479" y="9502"/>
                    <a:pt x="16479" y="8811"/>
                  </a:cubicBezTo>
                  <a:lnTo>
                    <a:pt x="16479" y="8526"/>
                  </a:lnTo>
                  <a:cubicBezTo>
                    <a:pt x="16491" y="8430"/>
                    <a:pt x="16432" y="8347"/>
                    <a:pt x="16348" y="8323"/>
                  </a:cubicBezTo>
                  <a:lnTo>
                    <a:pt x="14467" y="7585"/>
                  </a:lnTo>
                  <a:lnTo>
                    <a:pt x="14467" y="775"/>
                  </a:lnTo>
                  <a:cubicBezTo>
                    <a:pt x="14467" y="346"/>
                    <a:pt x="14122" y="1"/>
                    <a:pt x="13693" y="1"/>
                  </a:cubicBezTo>
                  <a:lnTo>
                    <a:pt x="11550" y="1"/>
                  </a:lnTo>
                  <a:cubicBezTo>
                    <a:pt x="11419" y="1"/>
                    <a:pt x="11312" y="108"/>
                    <a:pt x="11312" y="239"/>
                  </a:cubicBezTo>
                  <a:cubicBezTo>
                    <a:pt x="11312" y="370"/>
                    <a:pt x="11419" y="477"/>
                    <a:pt x="11550" y="477"/>
                  </a:cubicBezTo>
                  <a:lnTo>
                    <a:pt x="13693" y="477"/>
                  </a:lnTo>
                  <a:cubicBezTo>
                    <a:pt x="13848" y="477"/>
                    <a:pt x="13967" y="596"/>
                    <a:pt x="13979" y="739"/>
                  </a:cubicBezTo>
                  <a:lnTo>
                    <a:pt x="2537" y="739"/>
                  </a:lnTo>
                  <a:cubicBezTo>
                    <a:pt x="2549" y="596"/>
                    <a:pt x="2668" y="477"/>
                    <a:pt x="2811" y="477"/>
                  </a:cubicBezTo>
                  <a:lnTo>
                    <a:pt x="10586" y="477"/>
                  </a:lnTo>
                  <a:cubicBezTo>
                    <a:pt x="10717" y="477"/>
                    <a:pt x="10824" y="370"/>
                    <a:pt x="10824" y="239"/>
                  </a:cubicBezTo>
                  <a:cubicBezTo>
                    <a:pt x="10824" y="108"/>
                    <a:pt x="10717" y="1"/>
                    <a:pt x="1058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3422;p98">
              <a:extLst>
                <a:ext uri="{FF2B5EF4-FFF2-40B4-BE49-F238E27FC236}">
                  <a16:creationId xmlns:a16="http://schemas.microsoft.com/office/drawing/2014/main" id="{6948716A-FC81-47EB-92B0-881908446544}"/>
                </a:ext>
              </a:extLst>
            </p:cNvPr>
            <p:cNvSpPr/>
            <p:nvPr/>
          </p:nvSpPr>
          <p:spPr>
            <a:xfrm>
              <a:off x="7110104" y="1604909"/>
              <a:ext cx="61782" cy="41697"/>
            </a:xfrm>
            <a:custGeom>
              <a:avLst/>
              <a:gdLst/>
              <a:ahLst/>
              <a:cxnLst/>
              <a:rect l="l" t="t" r="r" b="b"/>
              <a:pathLst>
                <a:path w="1941" h="1310" extrusionOk="0">
                  <a:moveTo>
                    <a:pt x="1441" y="488"/>
                  </a:moveTo>
                  <a:lnTo>
                    <a:pt x="1441" y="834"/>
                  </a:lnTo>
                  <a:lnTo>
                    <a:pt x="488" y="834"/>
                  </a:lnTo>
                  <a:lnTo>
                    <a:pt x="488" y="488"/>
                  </a:lnTo>
                  <a:close/>
                  <a:moveTo>
                    <a:pt x="238" y="0"/>
                  </a:moveTo>
                  <a:cubicBezTo>
                    <a:pt x="107" y="0"/>
                    <a:pt x="0" y="107"/>
                    <a:pt x="0" y="238"/>
                  </a:cubicBezTo>
                  <a:lnTo>
                    <a:pt x="0" y="1072"/>
                  </a:lnTo>
                  <a:cubicBezTo>
                    <a:pt x="0" y="1203"/>
                    <a:pt x="107" y="1310"/>
                    <a:pt x="238" y="1310"/>
                  </a:cubicBezTo>
                  <a:lnTo>
                    <a:pt x="1679" y="1310"/>
                  </a:lnTo>
                  <a:cubicBezTo>
                    <a:pt x="1822" y="1310"/>
                    <a:pt x="1917" y="1203"/>
                    <a:pt x="1917" y="1072"/>
                  </a:cubicBezTo>
                  <a:lnTo>
                    <a:pt x="1917" y="238"/>
                  </a:lnTo>
                  <a:cubicBezTo>
                    <a:pt x="1941" y="119"/>
                    <a:pt x="1822" y="0"/>
                    <a:pt x="167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3423;p98">
              <a:extLst>
                <a:ext uri="{FF2B5EF4-FFF2-40B4-BE49-F238E27FC236}">
                  <a16:creationId xmlns:a16="http://schemas.microsoft.com/office/drawing/2014/main" id="{CEF9E843-B3FF-48A9-90D1-59F6E14FF4B7}"/>
                </a:ext>
              </a:extLst>
            </p:cNvPr>
            <p:cNvSpPr/>
            <p:nvPr/>
          </p:nvSpPr>
          <p:spPr>
            <a:xfrm>
              <a:off x="7110455" y="1655296"/>
              <a:ext cx="96700" cy="15183"/>
            </a:xfrm>
            <a:custGeom>
              <a:avLst/>
              <a:gdLst/>
              <a:ahLst/>
              <a:cxnLst/>
              <a:rect l="l" t="t" r="r" b="b"/>
              <a:pathLst>
                <a:path w="3038" h="477" extrusionOk="0">
                  <a:moveTo>
                    <a:pt x="239" y="1"/>
                  </a:moveTo>
                  <a:cubicBezTo>
                    <a:pt x="108" y="1"/>
                    <a:pt x="1" y="96"/>
                    <a:pt x="1" y="239"/>
                  </a:cubicBezTo>
                  <a:cubicBezTo>
                    <a:pt x="1" y="370"/>
                    <a:pt x="108" y="477"/>
                    <a:pt x="239" y="477"/>
                  </a:cubicBezTo>
                  <a:lnTo>
                    <a:pt x="2799" y="477"/>
                  </a:lnTo>
                  <a:cubicBezTo>
                    <a:pt x="2942" y="477"/>
                    <a:pt x="3037" y="370"/>
                    <a:pt x="3037" y="239"/>
                  </a:cubicBezTo>
                  <a:cubicBezTo>
                    <a:pt x="3037" y="96"/>
                    <a:pt x="2942" y="1"/>
                    <a:pt x="279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3424;p98">
              <a:extLst>
                <a:ext uri="{FF2B5EF4-FFF2-40B4-BE49-F238E27FC236}">
                  <a16:creationId xmlns:a16="http://schemas.microsoft.com/office/drawing/2014/main" id="{966D88F7-E1AB-43FA-8947-7166DEC68715}"/>
                </a:ext>
              </a:extLst>
            </p:cNvPr>
            <p:cNvSpPr/>
            <p:nvPr/>
          </p:nvSpPr>
          <p:spPr>
            <a:xfrm>
              <a:off x="7146104" y="1676909"/>
              <a:ext cx="61050" cy="41729"/>
            </a:xfrm>
            <a:custGeom>
              <a:avLst/>
              <a:gdLst/>
              <a:ahLst/>
              <a:cxnLst/>
              <a:rect l="l" t="t" r="r" b="b"/>
              <a:pathLst>
                <a:path w="1918" h="1311" extrusionOk="0">
                  <a:moveTo>
                    <a:pt x="1441" y="489"/>
                  </a:moveTo>
                  <a:lnTo>
                    <a:pt x="1441" y="834"/>
                  </a:lnTo>
                  <a:lnTo>
                    <a:pt x="488" y="834"/>
                  </a:lnTo>
                  <a:lnTo>
                    <a:pt x="488" y="489"/>
                  </a:lnTo>
                  <a:close/>
                  <a:moveTo>
                    <a:pt x="238" y="0"/>
                  </a:moveTo>
                  <a:cubicBezTo>
                    <a:pt x="107" y="0"/>
                    <a:pt x="0" y="108"/>
                    <a:pt x="0" y="239"/>
                  </a:cubicBezTo>
                  <a:lnTo>
                    <a:pt x="0" y="1072"/>
                  </a:lnTo>
                  <a:cubicBezTo>
                    <a:pt x="0" y="1203"/>
                    <a:pt x="107" y="1310"/>
                    <a:pt x="238" y="1310"/>
                  </a:cubicBezTo>
                  <a:lnTo>
                    <a:pt x="1679" y="1310"/>
                  </a:lnTo>
                  <a:cubicBezTo>
                    <a:pt x="1822" y="1310"/>
                    <a:pt x="1917" y="1203"/>
                    <a:pt x="1917" y="1072"/>
                  </a:cubicBezTo>
                  <a:lnTo>
                    <a:pt x="1917" y="239"/>
                  </a:lnTo>
                  <a:cubicBezTo>
                    <a:pt x="1917" y="108"/>
                    <a:pt x="1822" y="0"/>
                    <a:pt x="167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3425;p98">
              <a:extLst>
                <a:ext uri="{FF2B5EF4-FFF2-40B4-BE49-F238E27FC236}">
                  <a16:creationId xmlns:a16="http://schemas.microsoft.com/office/drawing/2014/main" id="{D500BEB1-C138-4B6E-AB39-D5FDD1C7B554}"/>
                </a:ext>
              </a:extLst>
            </p:cNvPr>
            <p:cNvSpPr/>
            <p:nvPr/>
          </p:nvSpPr>
          <p:spPr>
            <a:xfrm>
              <a:off x="7110455" y="1726563"/>
              <a:ext cx="96700" cy="15183"/>
            </a:xfrm>
            <a:custGeom>
              <a:avLst/>
              <a:gdLst/>
              <a:ahLst/>
              <a:cxnLst/>
              <a:rect l="l" t="t" r="r" b="b"/>
              <a:pathLst>
                <a:path w="3038" h="477" extrusionOk="0">
                  <a:moveTo>
                    <a:pt x="239" y="0"/>
                  </a:moveTo>
                  <a:cubicBezTo>
                    <a:pt x="108" y="0"/>
                    <a:pt x="1" y="107"/>
                    <a:pt x="1" y="238"/>
                  </a:cubicBezTo>
                  <a:cubicBezTo>
                    <a:pt x="1" y="381"/>
                    <a:pt x="108" y="476"/>
                    <a:pt x="239" y="476"/>
                  </a:cubicBezTo>
                  <a:lnTo>
                    <a:pt x="2799" y="476"/>
                  </a:lnTo>
                  <a:cubicBezTo>
                    <a:pt x="2942" y="476"/>
                    <a:pt x="3037" y="381"/>
                    <a:pt x="3037" y="238"/>
                  </a:cubicBezTo>
                  <a:cubicBezTo>
                    <a:pt x="3037" y="107"/>
                    <a:pt x="2942" y="0"/>
                    <a:pt x="279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3426;p98">
              <a:extLst>
                <a:ext uri="{FF2B5EF4-FFF2-40B4-BE49-F238E27FC236}">
                  <a16:creationId xmlns:a16="http://schemas.microsoft.com/office/drawing/2014/main" id="{EEBDCC15-80B3-4F46-95F5-C69DEAC5D8CE}"/>
                </a:ext>
              </a:extLst>
            </p:cNvPr>
            <p:cNvSpPr/>
            <p:nvPr/>
          </p:nvSpPr>
          <p:spPr>
            <a:xfrm>
              <a:off x="7262825" y="1636739"/>
              <a:ext cx="48541" cy="80371"/>
            </a:xfrm>
            <a:custGeom>
              <a:avLst/>
              <a:gdLst/>
              <a:ahLst/>
              <a:cxnLst/>
              <a:rect l="l" t="t" r="r" b="b"/>
              <a:pathLst>
                <a:path w="1525" h="2525" extrusionOk="0">
                  <a:moveTo>
                    <a:pt x="1268" y="0"/>
                  </a:moveTo>
                  <a:cubicBezTo>
                    <a:pt x="1206" y="0"/>
                    <a:pt x="1143" y="24"/>
                    <a:pt x="1096" y="72"/>
                  </a:cubicBezTo>
                  <a:lnTo>
                    <a:pt x="72" y="1096"/>
                  </a:lnTo>
                  <a:cubicBezTo>
                    <a:pt x="24" y="1143"/>
                    <a:pt x="0" y="1203"/>
                    <a:pt x="0" y="1262"/>
                  </a:cubicBezTo>
                  <a:cubicBezTo>
                    <a:pt x="0" y="1322"/>
                    <a:pt x="24" y="1381"/>
                    <a:pt x="72" y="1429"/>
                  </a:cubicBezTo>
                  <a:lnTo>
                    <a:pt x="1096" y="2453"/>
                  </a:lnTo>
                  <a:cubicBezTo>
                    <a:pt x="1143" y="2501"/>
                    <a:pt x="1203" y="2524"/>
                    <a:pt x="1262" y="2524"/>
                  </a:cubicBezTo>
                  <a:cubicBezTo>
                    <a:pt x="1322" y="2524"/>
                    <a:pt x="1381" y="2501"/>
                    <a:pt x="1429" y="2453"/>
                  </a:cubicBezTo>
                  <a:cubicBezTo>
                    <a:pt x="1524" y="2370"/>
                    <a:pt x="1524" y="2215"/>
                    <a:pt x="1441" y="2108"/>
                  </a:cubicBezTo>
                  <a:lnTo>
                    <a:pt x="596" y="1262"/>
                  </a:lnTo>
                  <a:lnTo>
                    <a:pt x="1441" y="417"/>
                  </a:lnTo>
                  <a:cubicBezTo>
                    <a:pt x="1524" y="322"/>
                    <a:pt x="1524" y="167"/>
                    <a:pt x="1441" y="72"/>
                  </a:cubicBezTo>
                  <a:cubicBezTo>
                    <a:pt x="1393" y="24"/>
                    <a:pt x="1331" y="0"/>
                    <a:pt x="126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3427;p98">
              <a:extLst>
                <a:ext uri="{FF2B5EF4-FFF2-40B4-BE49-F238E27FC236}">
                  <a16:creationId xmlns:a16="http://schemas.microsoft.com/office/drawing/2014/main" id="{EACA6EA8-BF57-4925-AAF2-8B0AAAC94878}"/>
                </a:ext>
              </a:extLst>
            </p:cNvPr>
            <p:cNvSpPr/>
            <p:nvPr/>
          </p:nvSpPr>
          <p:spPr>
            <a:xfrm>
              <a:off x="7380691" y="1636357"/>
              <a:ext cx="48891" cy="80371"/>
            </a:xfrm>
            <a:custGeom>
              <a:avLst/>
              <a:gdLst/>
              <a:ahLst/>
              <a:cxnLst/>
              <a:rect l="l" t="t" r="r" b="b"/>
              <a:pathLst>
                <a:path w="1536" h="2525" extrusionOk="0">
                  <a:moveTo>
                    <a:pt x="261" y="0"/>
                  </a:moveTo>
                  <a:cubicBezTo>
                    <a:pt x="197" y="0"/>
                    <a:pt x="131" y="24"/>
                    <a:pt x="83" y="72"/>
                  </a:cubicBezTo>
                  <a:cubicBezTo>
                    <a:pt x="0" y="155"/>
                    <a:pt x="0" y="322"/>
                    <a:pt x="83" y="417"/>
                  </a:cubicBezTo>
                  <a:lnTo>
                    <a:pt x="941" y="1262"/>
                  </a:lnTo>
                  <a:lnTo>
                    <a:pt x="83" y="2108"/>
                  </a:lnTo>
                  <a:cubicBezTo>
                    <a:pt x="0" y="2203"/>
                    <a:pt x="0" y="2358"/>
                    <a:pt x="83" y="2453"/>
                  </a:cubicBezTo>
                  <a:cubicBezTo>
                    <a:pt x="131" y="2501"/>
                    <a:pt x="191" y="2525"/>
                    <a:pt x="250" y="2525"/>
                  </a:cubicBezTo>
                  <a:cubicBezTo>
                    <a:pt x="310" y="2525"/>
                    <a:pt x="369" y="2501"/>
                    <a:pt x="417" y="2453"/>
                  </a:cubicBezTo>
                  <a:lnTo>
                    <a:pt x="1441" y="1429"/>
                  </a:lnTo>
                  <a:cubicBezTo>
                    <a:pt x="1488" y="1382"/>
                    <a:pt x="1512" y="1322"/>
                    <a:pt x="1512" y="1262"/>
                  </a:cubicBezTo>
                  <a:cubicBezTo>
                    <a:pt x="1536" y="1203"/>
                    <a:pt x="1500" y="1143"/>
                    <a:pt x="1453" y="1096"/>
                  </a:cubicBezTo>
                  <a:lnTo>
                    <a:pt x="429" y="72"/>
                  </a:lnTo>
                  <a:cubicBezTo>
                    <a:pt x="387" y="24"/>
                    <a:pt x="325" y="0"/>
                    <a:pt x="26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3428;p98">
              <a:extLst>
                <a:ext uri="{FF2B5EF4-FFF2-40B4-BE49-F238E27FC236}">
                  <a16:creationId xmlns:a16="http://schemas.microsoft.com/office/drawing/2014/main" id="{57B471EB-5258-4B7C-B5C6-E1C57D00178A}"/>
                </a:ext>
              </a:extLst>
            </p:cNvPr>
            <p:cNvSpPr/>
            <p:nvPr/>
          </p:nvSpPr>
          <p:spPr>
            <a:xfrm>
              <a:off x="7321933" y="1626744"/>
              <a:ext cx="48923" cy="99851"/>
            </a:xfrm>
            <a:custGeom>
              <a:avLst/>
              <a:gdLst/>
              <a:ahLst/>
              <a:cxnLst/>
              <a:rect l="l" t="t" r="r" b="b"/>
              <a:pathLst>
                <a:path w="1537" h="3137" extrusionOk="0">
                  <a:moveTo>
                    <a:pt x="1249" y="0"/>
                  </a:moveTo>
                  <a:cubicBezTo>
                    <a:pt x="1154" y="0"/>
                    <a:pt x="1061" y="59"/>
                    <a:pt x="1025" y="160"/>
                  </a:cubicBezTo>
                  <a:lnTo>
                    <a:pt x="48" y="2815"/>
                  </a:lnTo>
                  <a:cubicBezTo>
                    <a:pt x="1" y="2934"/>
                    <a:pt x="60" y="3077"/>
                    <a:pt x="191" y="3124"/>
                  </a:cubicBezTo>
                  <a:cubicBezTo>
                    <a:pt x="227" y="3136"/>
                    <a:pt x="251" y="3136"/>
                    <a:pt x="286" y="3136"/>
                  </a:cubicBezTo>
                  <a:cubicBezTo>
                    <a:pt x="382" y="3136"/>
                    <a:pt x="477" y="3077"/>
                    <a:pt x="501" y="2981"/>
                  </a:cubicBezTo>
                  <a:lnTo>
                    <a:pt x="1489" y="326"/>
                  </a:lnTo>
                  <a:cubicBezTo>
                    <a:pt x="1537" y="207"/>
                    <a:pt x="1477" y="64"/>
                    <a:pt x="1334" y="17"/>
                  </a:cubicBezTo>
                  <a:cubicBezTo>
                    <a:pt x="1307" y="6"/>
                    <a:pt x="1278" y="0"/>
                    <a:pt x="124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23206;p98">
            <a:extLst>
              <a:ext uri="{FF2B5EF4-FFF2-40B4-BE49-F238E27FC236}">
                <a16:creationId xmlns:a16="http://schemas.microsoft.com/office/drawing/2014/main" id="{EDB5ABFA-A9E0-43D5-A781-C1EE6068FD98}"/>
              </a:ext>
            </a:extLst>
          </p:cNvPr>
          <p:cNvGrpSpPr/>
          <p:nvPr/>
        </p:nvGrpSpPr>
        <p:grpSpPr>
          <a:xfrm>
            <a:off x="6831349" y="1629631"/>
            <a:ext cx="1240353" cy="1240465"/>
            <a:chOff x="3712952" y="1970604"/>
            <a:chExt cx="354363" cy="354395"/>
          </a:xfrm>
        </p:grpSpPr>
        <p:sp>
          <p:nvSpPr>
            <p:cNvPr id="40" name="Google Shape;23207;p98">
              <a:extLst>
                <a:ext uri="{FF2B5EF4-FFF2-40B4-BE49-F238E27FC236}">
                  <a16:creationId xmlns:a16="http://schemas.microsoft.com/office/drawing/2014/main" id="{3DFACF23-C4B3-4023-BF20-25D3F6CD570D}"/>
                </a:ext>
              </a:extLst>
            </p:cNvPr>
            <p:cNvSpPr/>
            <p:nvPr/>
          </p:nvSpPr>
          <p:spPr>
            <a:xfrm>
              <a:off x="3868314" y="2281360"/>
              <a:ext cx="43639" cy="43639"/>
            </a:xfrm>
            <a:custGeom>
              <a:avLst/>
              <a:gdLst/>
              <a:ahLst/>
              <a:cxnLst/>
              <a:rect l="l" t="t" r="r" b="b"/>
              <a:pathLst>
                <a:path w="1371" h="1371" extrusionOk="0">
                  <a:moveTo>
                    <a:pt x="692" y="334"/>
                  </a:moveTo>
                  <a:cubicBezTo>
                    <a:pt x="882" y="334"/>
                    <a:pt x="1049" y="489"/>
                    <a:pt x="1049" y="691"/>
                  </a:cubicBezTo>
                  <a:cubicBezTo>
                    <a:pt x="1049" y="882"/>
                    <a:pt x="894" y="1049"/>
                    <a:pt x="692" y="1049"/>
                  </a:cubicBezTo>
                  <a:cubicBezTo>
                    <a:pt x="501" y="1049"/>
                    <a:pt x="334" y="882"/>
                    <a:pt x="334" y="691"/>
                  </a:cubicBezTo>
                  <a:cubicBezTo>
                    <a:pt x="334" y="489"/>
                    <a:pt x="501" y="334"/>
                    <a:pt x="692" y="334"/>
                  </a:cubicBezTo>
                  <a:close/>
                  <a:moveTo>
                    <a:pt x="692" y="1"/>
                  </a:moveTo>
                  <a:cubicBezTo>
                    <a:pt x="322" y="1"/>
                    <a:pt x="1" y="310"/>
                    <a:pt x="1" y="691"/>
                  </a:cubicBezTo>
                  <a:cubicBezTo>
                    <a:pt x="1" y="1060"/>
                    <a:pt x="322" y="1370"/>
                    <a:pt x="692" y="1370"/>
                  </a:cubicBezTo>
                  <a:cubicBezTo>
                    <a:pt x="1061" y="1370"/>
                    <a:pt x="1370" y="1060"/>
                    <a:pt x="1370" y="691"/>
                  </a:cubicBezTo>
                  <a:cubicBezTo>
                    <a:pt x="1370" y="310"/>
                    <a:pt x="1073" y="1"/>
                    <a:pt x="69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3208;p98">
              <a:extLst>
                <a:ext uri="{FF2B5EF4-FFF2-40B4-BE49-F238E27FC236}">
                  <a16:creationId xmlns:a16="http://schemas.microsoft.com/office/drawing/2014/main" id="{3F8C17D0-3A02-4B05-89D9-A31A417D20E8}"/>
                </a:ext>
              </a:extLst>
            </p:cNvPr>
            <p:cNvSpPr/>
            <p:nvPr/>
          </p:nvSpPr>
          <p:spPr>
            <a:xfrm>
              <a:off x="3940346" y="2120300"/>
              <a:ext cx="54970" cy="55002"/>
            </a:xfrm>
            <a:custGeom>
              <a:avLst/>
              <a:gdLst/>
              <a:ahLst/>
              <a:cxnLst/>
              <a:rect l="l" t="t" r="r" b="b"/>
              <a:pathLst>
                <a:path w="1727" h="1728" extrusionOk="0">
                  <a:moveTo>
                    <a:pt x="869" y="322"/>
                  </a:moveTo>
                  <a:cubicBezTo>
                    <a:pt x="1167" y="322"/>
                    <a:pt x="1405" y="572"/>
                    <a:pt x="1405" y="870"/>
                  </a:cubicBezTo>
                  <a:cubicBezTo>
                    <a:pt x="1405" y="1167"/>
                    <a:pt x="1167" y="1406"/>
                    <a:pt x="869" y="1406"/>
                  </a:cubicBezTo>
                  <a:cubicBezTo>
                    <a:pt x="572" y="1406"/>
                    <a:pt x="334" y="1167"/>
                    <a:pt x="334" y="870"/>
                  </a:cubicBezTo>
                  <a:cubicBezTo>
                    <a:pt x="334" y="572"/>
                    <a:pt x="572" y="322"/>
                    <a:pt x="869" y="322"/>
                  </a:cubicBezTo>
                  <a:close/>
                  <a:moveTo>
                    <a:pt x="869" y="1"/>
                  </a:moveTo>
                  <a:cubicBezTo>
                    <a:pt x="393" y="1"/>
                    <a:pt x="0" y="394"/>
                    <a:pt x="0" y="870"/>
                  </a:cubicBezTo>
                  <a:cubicBezTo>
                    <a:pt x="0" y="1346"/>
                    <a:pt x="393" y="1727"/>
                    <a:pt x="869" y="1727"/>
                  </a:cubicBezTo>
                  <a:cubicBezTo>
                    <a:pt x="1346" y="1727"/>
                    <a:pt x="1727" y="1346"/>
                    <a:pt x="1727" y="870"/>
                  </a:cubicBezTo>
                  <a:cubicBezTo>
                    <a:pt x="1727" y="394"/>
                    <a:pt x="1346" y="1"/>
                    <a:pt x="86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3209;p98">
              <a:extLst>
                <a:ext uri="{FF2B5EF4-FFF2-40B4-BE49-F238E27FC236}">
                  <a16:creationId xmlns:a16="http://schemas.microsoft.com/office/drawing/2014/main" id="{AD4D6BEA-C7C0-40CD-99FC-6C3AC2B8169D}"/>
                </a:ext>
              </a:extLst>
            </p:cNvPr>
            <p:cNvSpPr/>
            <p:nvPr/>
          </p:nvSpPr>
          <p:spPr>
            <a:xfrm>
              <a:off x="3784952" y="2120300"/>
              <a:ext cx="54970" cy="55002"/>
            </a:xfrm>
            <a:custGeom>
              <a:avLst/>
              <a:gdLst/>
              <a:ahLst/>
              <a:cxnLst/>
              <a:rect l="l" t="t" r="r" b="b"/>
              <a:pathLst>
                <a:path w="1727" h="1728" extrusionOk="0">
                  <a:moveTo>
                    <a:pt x="870" y="322"/>
                  </a:moveTo>
                  <a:cubicBezTo>
                    <a:pt x="1167" y="322"/>
                    <a:pt x="1406" y="572"/>
                    <a:pt x="1406" y="870"/>
                  </a:cubicBezTo>
                  <a:cubicBezTo>
                    <a:pt x="1406" y="1167"/>
                    <a:pt x="1167" y="1406"/>
                    <a:pt x="870" y="1406"/>
                  </a:cubicBezTo>
                  <a:cubicBezTo>
                    <a:pt x="572" y="1406"/>
                    <a:pt x="334" y="1167"/>
                    <a:pt x="334" y="870"/>
                  </a:cubicBezTo>
                  <a:cubicBezTo>
                    <a:pt x="334" y="572"/>
                    <a:pt x="572" y="322"/>
                    <a:pt x="870" y="322"/>
                  </a:cubicBezTo>
                  <a:close/>
                  <a:moveTo>
                    <a:pt x="870" y="1"/>
                  </a:moveTo>
                  <a:cubicBezTo>
                    <a:pt x="394" y="1"/>
                    <a:pt x="1" y="394"/>
                    <a:pt x="1" y="870"/>
                  </a:cubicBezTo>
                  <a:cubicBezTo>
                    <a:pt x="1" y="1346"/>
                    <a:pt x="394" y="1727"/>
                    <a:pt x="870" y="1727"/>
                  </a:cubicBezTo>
                  <a:cubicBezTo>
                    <a:pt x="1346" y="1727"/>
                    <a:pt x="1727" y="1346"/>
                    <a:pt x="1727" y="870"/>
                  </a:cubicBezTo>
                  <a:cubicBezTo>
                    <a:pt x="1727" y="394"/>
                    <a:pt x="1346" y="1"/>
                    <a:pt x="87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3210;p98">
              <a:extLst>
                <a:ext uri="{FF2B5EF4-FFF2-40B4-BE49-F238E27FC236}">
                  <a16:creationId xmlns:a16="http://schemas.microsoft.com/office/drawing/2014/main" id="{9BF70141-2E21-4825-A97E-E5FF94EAE850}"/>
                </a:ext>
              </a:extLst>
            </p:cNvPr>
            <p:cNvSpPr/>
            <p:nvPr/>
          </p:nvSpPr>
          <p:spPr>
            <a:xfrm>
              <a:off x="3712952" y="2281360"/>
              <a:ext cx="44371" cy="43639"/>
            </a:xfrm>
            <a:custGeom>
              <a:avLst/>
              <a:gdLst/>
              <a:ahLst/>
              <a:cxnLst/>
              <a:rect l="l" t="t" r="r" b="b"/>
              <a:pathLst>
                <a:path w="1394" h="1371" extrusionOk="0">
                  <a:moveTo>
                    <a:pt x="691" y="334"/>
                  </a:moveTo>
                  <a:cubicBezTo>
                    <a:pt x="881" y="334"/>
                    <a:pt x="1048" y="489"/>
                    <a:pt x="1048" y="691"/>
                  </a:cubicBezTo>
                  <a:cubicBezTo>
                    <a:pt x="1048" y="882"/>
                    <a:pt x="893" y="1049"/>
                    <a:pt x="691" y="1049"/>
                  </a:cubicBezTo>
                  <a:cubicBezTo>
                    <a:pt x="500" y="1049"/>
                    <a:pt x="334" y="882"/>
                    <a:pt x="334" y="691"/>
                  </a:cubicBezTo>
                  <a:cubicBezTo>
                    <a:pt x="334" y="489"/>
                    <a:pt x="500" y="334"/>
                    <a:pt x="691" y="334"/>
                  </a:cubicBezTo>
                  <a:close/>
                  <a:moveTo>
                    <a:pt x="691" y="1"/>
                  </a:moveTo>
                  <a:cubicBezTo>
                    <a:pt x="322" y="1"/>
                    <a:pt x="0" y="310"/>
                    <a:pt x="0" y="691"/>
                  </a:cubicBezTo>
                  <a:cubicBezTo>
                    <a:pt x="0" y="1060"/>
                    <a:pt x="322" y="1370"/>
                    <a:pt x="691" y="1370"/>
                  </a:cubicBezTo>
                  <a:cubicBezTo>
                    <a:pt x="1060" y="1370"/>
                    <a:pt x="1370" y="1060"/>
                    <a:pt x="1370" y="691"/>
                  </a:cubicBezTo>
                  <a:cubicBezTo>
                    <a:pt x="1393" y="310"/>
                    <a:pt x="1072" y="1"/>
                    <a:pt x="69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3211;p98">
              <a:extLst>
                <a:ext uri="{FF2B5EF4-FFF2-40B4-BE49-F238E27FC236}">
                  <a16:creationId xmlns:a16="http://schemas.microsoft.com/office/drawing/2014/main" id="{9BE2B1DE-87D9-4A6A-A99B-AB3CD9008FC5}"/>
                </a:ext>
              </a:extLst>
            </p:cNvPr>
            <p:cNvSpPr/>
            <p:nvPr/>
          </p:nvSpPr>
          <p:spPr>
            <a:xfrm>
              <a:off x="4023708" y="2281360"/>
              <a:ext cx="43607" cy="43639"/>
            </a:xfrm>
            <a:custGeom>
              <a:avLst/>
              <a:gdLst/>
              <a:ahLst/>
              <a:cxnLst/>
              <a:rect l="l" t="t" r="r" b="b"/>
              <a:pathLst>
                <a:path w="1370" h="1371" extrusionOk="0">
                  <a:moveTo>
                    <a:pt x="691" y="334"/>
                  </a:moveTo>
                  <a:cubicBezTo>
                    <a:pt x="882" y="334"/>
                    <a:pt x="1048" y="489"/>
                    <a:pt x="1048" y="691"/>
                  </a:cubicBezTo>
                  <a:cubicBezTo>
                    <a:pt x="1048" y="882"/>
                    <a:pt x="882" y="1049"/>
                    <a:pt x="691" y="1049"/>
                  </a:cubicBezTo>
                  <a:cubicBezTo>
                    <a:pt x="501" y="1049"/>
                    <a:pt x="334" y="882"/>
                    <a:pt x="334" y="691"/>
                  </a:cubicBezTo>
                  <a:cubicBezTo>
                    <a:pt x="334" y="489"/>
                    <a:pt x="501" y="334"/>
                    <a:pt x="691" y="334"/>
                  </a:cubicBezTo>
                  <a:close/>
                  <a:moveTo>
                    <a:pt x="691" y="1"/>
                  </a:moveTo>
                  <a:cubicBezTo>
                    <a:pt x="322" y="1"/>
                    <a:pt x="1" y="310"/>
                    <a:pt x="1" y="691"/>
                  </a:cubicBezTo>
                  <a:cubicBezTo>
                    <a:pt x="1" y="1060"/>
                    <a:pt x="322" y="1370"/>
                    <a:pt x="691" y="1370"/>
                  </a:cubicBezTo>
                  <a:cubicBezTo>
                    <a:pt x="1060" y="1370"/>
                    <a:pt x="1370" y="1060"/>
                    <a:pt x="1370" y="691"/>
                  </a:cubicBezTo>
                  <a:cubicBezTo>
                    <a:pt x="1370" y="310"/>
                    <a:pt x="1060" y="1"/>
                    <a:pt x="69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3212;p98">
              <a:extLst>
                <a:ext uri="{FF2B5EF4-FFF2-40B4-BE49-F238E27FC236}">
                  <a16:creationId xmlns:a16="http://schemas.microsoft.com/office/drawing/2014/main" id="{B72C6473-FC17-46C4-9D66-E0EAD076ADD0}"/>
                </a:ext>
              </a:extLst>
            </p:cNvPr>
            <p:cNvSpPr/>
            <p:nvPr/>
          </p:nvSpPr>
          <p:spPr>
            <a:xfrm>
              <a:off x="3852049" y="1970604"/>
              <a:ext cx="76583" cy="76965"/>
            </a:xfrm>
            <a:custGeom>
              <a:avLst/>
              <a:gdLst/>
              <a:ahLst/>
              <a:cxnLst/>
              <a:rect l="l" t="t" r="r" b="b"/>
              <a:pathLst>
                <a:path w="2406" h="2418" extrusionOk="0">
                  <a:moveTo>
                    <a:pt x="1203" y="346"/>
                  </a:moveTo>
                  <a:cubicBezTo>
                    <a:pt x="1679" y="346"/>
                    <a:pt x="2084" y="751"/>
                    <a:pt x="2084" y="1227"/>
                  </a:cubicBezTo>
                  <a:cubicBezTo>
                    <a:pt x="2084" y="1703"/>
                    <a:pt x="1691" y="2096"/>
                    <a:pt x="1203" y="2096"/>
                  </a:cubicBezTo>
                  <a:cubicBezTo>
                    <a:pt x="714" y="2096"/>
                    <a:pt x="321" y="1703"/>
                    <a:pt x="321" y="1227"/>
                  </a:cubicBezTo>
                  <a:cubicBezTo>
                    <a:pt x="321" y="727"/>
                    <a:pt x="726" y="346"/>
                    <a:pt x="1203" y="346"/>
                  </a:cubicBezTo>
                  <a:close/>
                  <a:moveTo>
                    <a:pt x="1203" y="1"/>
                  </a:moveTo>
                  <a:cubicBezTo>
                    <a:pt x="536" y="1"/>
                    <a:pt x="0" y="536"/>
                    <a:pt x="0" y="1203"/>
                  </a:cubicBezTo>
                  <a:cubicBezTo>
                    <a:pt x="0" y="1882"/>
                    <a:pt x="536" y="2418"/>
                    <a:pt x="1203" y="2418"/>
                  </a:cubicBezTo>
                  <a:cubicBezTo>
                    <a:pt x="1869" y="2418"/>
                    <a:pt x="2405" y="1882"/>
                    <a:pt x="2405" y="1203"/>
                  </a:cubicBezTo>
                  <a:cubicBezTo>
                    <a:pt x="2405" y="548"/>
                    <a:pt x="1869" y="1"/>
                    <a:pt x="120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3213;p98">
              <a:extLst>
                <a:ext uri="{FF2B5EF4-FFF2-40B4-BE49-F238E27FC236}">
                  <a16:creationId xmlns:a16="http://schemas.microsoft.com/office/drawing/2014/main" id="{A42D7921-F4AE-434D-A4BF-4F67E4A35B8E}"/>
                </a:ext>
              </a:extLst>
            </p:cNvPr>
            <p:cNvSpPr/>
            <p:nvPr/>
          </p:nvSpPr>
          <p:spPr>
            <a:xfrm>
              <a:off x="3746310" y="2187016"/>
              <a:ext cx="132667" cy="88710"/>
            </a:xfrm>
            <a:custGeom>
              <a:avLst/>
              <a:gdLst/>
              <a:ahLst/>
              <a:cxnLst/>
              <a:rect l="l" t="t" r="r" b="b"/>
              <a:pathLst>
                <a:path w="4168" h="2787" extrusionOk="0">
                  <a:moveTo>
                    <a:pt x="2084" y="0"/>
                  </a:moveTo>
                  <a:cubicBezTo>
                    <a:pt x="1989" y="0"/>
                    <a:pt x="1917" y="84"/>
                    <a:pt x="1917" y="167"/>
                  </a:cubicBezTo>
                  <a:lnTo>
                    <a:pt x="1917" y="1405"/>
                  </a:lnTo>
                  <a:lnTo>
                    <a:pt x="1060" y="1405"/>
                  </a:lnTo>
                  <a:cubicBezTo>
                    <a:pt x="798" y="1405"/>
                    <a:pt x="560" y="1536"/>
                    <a:pt x="441" y="1774"/>
                  </a:cubicBezTo>
                  <a:lnTo>
                    <a:pt x="48" y="2548"/>
                  </a:lnTo>
                  <a:cubicBezTo>
                    <a:pt x="0" y="2620"/>
                    <a:pt x="24" y="2727"/>
                    <a:pt x="119" y="2774"/>
                  </a:cubicBezTo>
                  <a:cubicBezTo>
                    <a:pt x="143" y="2786"/>
                    <a:pt x="155" y="2786"/>
                    <a:pt x="191" y="2786"/>
                  </a:cubicBezTo>
                  <a:cubicBezTo>
                    <a:pt x="250" y="2786"/>
                    <a:pt x="310" y="2762"/>
                    <a:pt x="345" y="2703"/>
                  </a:cubicBezTo>
                  <a:lnTo>
                    <a:pt x="738" y="1929"/>
                  </a:lnTo>
                  <a:cubicBezTo>
                    <a:pt x="798" y="1810"/>
                    <a:pt x="917" y="1727"/>
                    <a:pt x="1060" y="1727"/>
                  </a:cubicBezTo>
                  <a:lnTo>
                    <a:pt x="3096" y="1727"/>
                  </a:lnTo>
                  <a:cubicBezTo>
                    <a:pt x="3227" y="1727"/>
                    <a:pt x="3346" y="1810"/>
                    <a:pt x="3405" y="1929"/>
                  </a:cubicBezTo>
                  <a:lnTo>
                    <a:pt x="3810" y="2703"/>
                  </a:lnTo>
                  <a:cubicBezTo>
                    <a:pt x="3846" y="2756"/>
                    <a:pt x="3902" y="2783"/>
                    <a:pt x="3968" y="2783"/>
                  </a:cubicBezTo>
                  <a:cubicBezTo>
                    <a:pt x="3989" y="2783"/>
                    <a:pt x="4013" y="2780"/>
                    <a:pt x="4036" y="2774"/>
                  </a:cubicBezTo>
                  <a:cubicBezTo>
                    <a:pt x="4132" y="2715"/>
                    <a:pt x="4167" y="2608"/>
                    <a:pt x="4120" y="2536"/>
                  </a:cubicBezTo>
                  <a:lnTo>
                    <a:pt x="3715" y="1762"/>
                  </a:lnTo>
                  <a:cubicBezTo>
                    <a:pt x="3596" y="1536"/>
                    <a:pt x="3358" y="1393"/>
                    <a:pt x="3108" y="1393"/>
                  </a:cubicBezTo>
                  <a:lnTo>
                    <a:pt x="2250" y="1393"/>
                  </a:lnTo>
                  <a:lnTo>
                    <a:pt x="2250" y="167"/>
                  </a:lnTo>
                  <a:cubicBezTo>
                    <a:pt x="2250" y="84"/>
                    <a:pt x="2167" y="0"/>
                    <a:pt x="208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3214;p98">
              <a:extLst>
                <a:ext uri="{FF2B5EF4-FFF2-40B4-BE49-F238E27FC236}">
                  <a16:creationId xmlns:a16="http://schemas.microsoft.com/office/drawing/2014/main" id="{9A047B03-5D70-4E64-85A0-B9B53479ED4C}"/>
                </a:ext>
              </a:extLst>
            </p:cNvPr>
            <p:cNvSpPr/>
            <p:nvPr/>
          </p:nvSpPr>
          <p:spPr>
            <a:xfrm>
              <a:off x="3831583" y="2059664"/>
              <a:ext cx="117485" cy="54748"/>
            </a:xfrm>
            <a:custGeom>
              <a:avLst/>
              <a:gdLst/>
              <a:ahLst/>
              <a:cxnLst/>
              <a:rect l="l" t="t" r="r" b="b"/>
              <a:pathLst>
                <a:path w="3691" h="1720" extrusionOk="0">
                  <a:moveTo>
                    <a:pt x="1846" y="1"/>
                  </a:moveTo>
                  <a:cubicBezTo>
                    <a:pt x="1750" y="1"/>
                    <a:pt x="1679" y="72"/>
                    <a:pt x="1679" y="167"/>
                  </a:cubicBezTo>
                  <a:lnTo>
                    <a:pt x="1679" y="703"/>
                  </a:lnTo>
                  <a:lnTo>
                    <a:pt x="750" y="703"/>
                  </a:lnTo>
                  <a:cubicBezTo>
                    <a:pt x="560" y="703"/>
                    <a:pt x="405" y="810"/>
                    <a:pt x="310" y="965"/>
                  </a:cubicBezTo>
                  <a:lnTo>
                    <a:pt x="48" y="1477"/>
                  </a:lnTo>
                  <a:cubicBezTo>
                    <a:pt x="0" y="1548"/>
                    <a:pt x="24" y="1656"/>
                    <a:pt x="119" y="1703"/>
                  </a:cubicBezTo>
                  <a:cubicBezTo>
                    <a:pt x="140" y="1714"/>
                    <a:pt x="164" y="1719"/>
                    <a:pt x="188" y="1719"/>
                  </a:cubicBezTo>
                  <a:cubicBezTo>
                    <a:pt x="248" y="1719"/>
                    <a:pt x="312" y="1687"/>
                    <a:pt x="345" y="1620"/>
                  </a:cubicBezTo>
                  <a:lnTo>
                    <a:pt x="607" y="1120"/>
                  </a:lnTo>
                  <a:cubicBezTo>
                    <a:pt x="643" y="1060"/>
                    <a:pt x="703" y="1013"/>
                    <a:pt x="774" y="1013"/>
                  </a:cubicBezTo>
                  <a:lnTo>
                    <a:pt x="2929" y="1013"/>
                  </a:lnTo>
                  <a:cubicBezTo>
                    <a:pt x="3000" y="1013"/>
                    <a:pt x="3060" y="1060"/>
                    <a:pt x="3096" y="1120"/>
                  </a:cubicBezTo>
                  <a:lnTo>
                    <a:pt x="3358" y="1620"/>
                  </a:lnTo>
                  <a:cubicBezTo>
                    <a:pt x="3393" y="1679"/>
                    <a:pt x="3453" y="1715"/>
                    <a:pt x="3512" y="1715"/>
                  </a:cubicBezTo>
                  <a:cubicBezTo>
                    <a:pt x="3536" y="1715"/>
                    <a:pt x="3548" y="1715"/>
                    <a:pt x="3584" y="1703"/>
                  </a:cubicBezTo>
                  <a:cubicBezTo>
                    <a:pt x="3655" y="1656"/>
                    <a:pt x="3691" y="1548"/>
                    <a:pt x="3643" y="1477"/>
                  </a:cubicBezTo>
                  <a:lnTo>
                    <a:pt x="3381" y="965"/>
                  </a:lnTo>
                  <a:cubicBezTo>
                    <a:pt x="3286" y="810"/>
                    <a:pt x="3108" y="703"/>
                    <a:pt x="2929" y="703"/>
                  </a:cubicBezTo>
                  <a:lnTo>
                    <a:pt x="2012" y="703"/>
                  </a:lnTo>
                  <a:lnTo>
                    <a:pt x="2012" y="167"/>
                  </a:lnTo>
                  <a:cubicBezTo>
                    <a:pt x="2012" y="72"/>
                    <a:pt x="1929" y="1"/>
                    <a:pt x="184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3215;p98">
              <a:extLst>
                <a:ext uri="{FF2B5EF4-FFF2-40B4-BE49-F238E27FC236}">
                  <a16:creationId xmlns:a16="http://schemas.microsoft.com/office/drawing/2014/main" id="{418A4303-09BD-4564-8AEF-34C83603F967}"/>
                </a:ext>
              </a:extLst>
            </p:cNvPr>
            <p:cNvSpPr/>
            <p:nvPr/>
          </p:nvSpPr>
          <p:spPr>
            <a:xfrm>
              <a:off x="3901672" y="2187016"/>
              <a:ext cx="132285" cy="88997"/>
            </a:xfrm>
            <a:custGeom>
              <a:avLst/>
              <a:gdLst/>
              <a:ahLst/>
              <a:cxnLst/>
              <a:rect l="l" t="t" r="r" b="b"/>
              <a:pathLst>
                <a:path w="4156" h="2796" extrusionOk="0">
                  <a:moveTo>
                    <a:pt x="2084" y="0"/>
                  </a:moveTo>
                  <a:cubicBezTo>
                    <a:pt x="1989" y="0"/>
                    <a:pt x="1918" y="84"/>
                    <a:pt x="1918" y="167"/>
                  </a:cubicBezTo>
                  <a:lnTo>
                    <a:pt x="1918" y="1405"/>
                  </a:lnTo>
                  <a:lnTo>
                    <a:pt x="1060" y="1405"/>
                  </a:lnTo>
                  <a:cubicBezTo>
                    <a:pt x="798" y="1405"/>
                    <a:pt x="560" y="1536"/>
                    <a:pt x="441" y="1774"/>
                  </a:cubicBezTo>
                  <a:lnTo>
                    <a:pt x="36" y="2548"/>
                  </a:lnTo>
                  <a:cubicBezTo>
                    <a:pt x="1" y="2620"/>
                    <a:pt x="25" y="2727"/>
                    <a:pt x="120" y="2774"/>
                  </a:cubicBezTo>
                  <a:cubicBezTo>
                    <a:pt x="142" y="2789"/>
                    <a:pt x="167" y="2796"/>
                    <a:pt x="192" y="2796"/>
                  </a:cubicBezTo>
                  <a:cubicBezTo>
                    <a:pt x="250" y="2796"/>
                    <a:pt x="309" y="2761"/>
                    <a:pt x="334" y="2703"/>
                  </a:cubicBezTo>
                  <a:lnTo>
                    <a:pt x="739" y="1929"/>
                  </a:lnTo>
                  <a:cubicBezTo>
                    <a:pt x="798" y="1810"/>
                    <a:pt x="918" y="1727"/>
                    <a:pt x="1060" y="1727"/>
                  </a:cubicBezTo>
                  <a:lnTo>
                    <a:pt x="3096" y="1727"/>
                  </a:lnTo>
                  <a:cubicBezTo>
                    <a:pt x="3227" y="1727"/>
                    <a:pt x="3346" y="1810"/>
                    <a:pt x="3406" y="1929"/>
                  </a:cubicBezTo>
                  <a:lnTo>
                    <a:pt x="3811" y="2703"/>
                  </a:lnTo>
                  <a:cubicBezTo>
                    <a:pt x="3835" y="2762"/>
                    <a:pt x="3894" y="2786"/>
                    <a:pt x="3954" y="2786"/>
                  </a:cubicBezTo>
                  <a:cubicBezTo>
                    <a:pt x="3989" y="2786"/>
                    <a:pt x="4001" y="2786"/>
                    <a:pt x="4037" y="2774"/>
                  </a:cubicBezTo>
                  <a:cubicBezTo>
                    <a:pt x="4120" y="2715"/>
                    <a:pt x="4156" y="2608"/>
                    <a:pt x="4120" y="2536"/>
                  </a:cubicBezTo>
                  <a:lnTo>
                    <a:pt x="3715" y="1762"/>
                  </a:lnTo>
                  <a:cubicBezTo>
                    <a:pt x="3596" y="1536"/>
                    <a:pt x="3358" y="1393"/>
                    <a:pt x="3108" y="1393"/>
                  </a:cubicBezTo>
                  <a:lnTo>
                    <a:pt x="2251" y="1393"/>
                  </a:lnTo>
                  <a:lnTo>
                    <a:pt x="2251" y="167"/>
                  </a:lnTo>
                  <a:cubicBezTo>
                    <a:pt x="2251" y="84"/>
                    <a:pt x="2168" y="0"/>
                    <a:pt x="208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726796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8"/>
          <p:cNvSpPr txBox="1">
            <a:spLocks noGrp="1"/>
          </p:cNvSpPr>
          <p:nvPr>
            <p:ph type="title"/>
          </p:nvPr>
        </p:nvSpPr>
        <p:spPr>
          <a:xfrm>
            <a:off x="0" y="6350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latin typeface="Raleway" pitchFamily="2" charset="-52"/>
                <a:cs typeface="Calibri" panose="020F0502020204030204" pitchFamily="34" charset="0"/>
              </a:rPr>
              <a:t>Данные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5455BF6-3EB7-439B-8867-4228627ED18A}"/>
              </a:ext>
            </a:extLst>
          </p:cNvPr>
          <p:cNvSpPr txBox="1"/>
          <p:nvPr/>
        </p:nvSpPr>
        <p:spPr>
          <a:xfrm>
            <a:off x="350308" y="495328"/>
            <a:ext cx="370734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Raleway" pitchFamily="2" charset="-52"/>
              </a:rPr>
              <a:t>Данные 6-ти датасетов</a:t>
            </a:r>
            <a:r>
              <a:rPr lang="en-US" dirty="0">
                <a:latin typeface="Raleway" pitchFamily="2" charset="-52"/>
              </a:rPr>
              <a:t> (</a:t>
            </a:r>
            <a:r>
              <a:rPr lang="ru-RU" b="1" dirty="0">
                <a:latin typeface="Raleway" pitchFamily="2" charset="-52"/>
              </a:rPr>
              <a:t>450</a:t>
            </a:r>
            <a:r>
              <a:rPr lang="en-US" b="1" dirty="0">
                <a:latin typeface="Raleway" pitchFamily="2" charset="-52"/>
              </a:rPr>
              <a:t>K</a:t>
            </a:r>
            <a:r>
              <a:rPr lang="en-US" dirty="0">
                <a:latin typeface="Raleway" pitchFamily="2" charset="-52"/>
              </a:rPr>
              <a:t>)</a:t>
            </a:r>
            <a:r>
              <a:rPr lang="ru-RU" dirty="0">
                <a:latin typeface="Raleway" pitchFamily="2" charset="-52"/>
              </a:rPr>
              <a:t> из </a:t>
            </a:r>
            <a:r>
              <a:rPr lang="en-US" dirty="0">
                <a:latin typeface="Raleway" pitchFamily="2" charset="-52"/>
              </a:rPr>
              <a:t>GEO:</a:t>
            </a:r>
            <a:endParaRPr lang="ru-RU" dirty="0">
              <a:latin typeface="Raleway" pitchFamily="2" charset="-52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Raleway" pitchFamily="2" charset="-52"/>
              </a:rPr>
              <a:t>GSE113725</a:t>
            </a:r>
            <a:endParaRPr lang="ru-RU" dirty="0">
              <a:latin typeface="Raleway" pitchFamily="2" charset="-52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Raleway" pitchFamily="2" charset="-52"/>
              </a:rPr>
              <a:t>GSE125105</a:t>
            </a:r>
            <a:endParaRPr lang="ru-RU" dirty="0">
              <a:latin typeface="Raleway" pitchFamily="2" charset="-52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Raleway" pitchFamily="2" charset="-52"/>
              </a:rPr>
              <a:t>GSE152027</a:t>
            </a:r>
            <a:endParaRPr lang="ru-RU" dirty="0">
              <a:latin typeface="Raleway" pitchFamily="2" charset="-52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Raleway" pitchFamily="2" charset="-52"/>
              </a:rPr>
              <a:t>GSE80417</a:t>
            </a:r>
            <a:endParaRPr lang="ru-RU" dirty="0">
              <a:latin typeface="Raleway" pitchFamily="2" charset="-52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Raleway" pitchFamily="2" charset="-52"/>
              </a:rPr>
              <a:t>GSE84727</a:t>
            </a:r>
            <a:endParaRPr lang="ru-RU" dirty="0">
              <a:latin typeface="Raleway" pitchFamily="2" charset="-52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Raleway" pitchFamily="2" charset="-52"/>
              </a:rPr>
              <a:t>GSE87571</a:t>
            </a:r>
            <a:endParaRPr lang="ru-RU" dirty="0">
              <a:latin typeface="Raleway" pitchFamily="2" charset="-5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81AE9D-1189-4363-A316-F624C0C1C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9450" y="238058"/>
            <a:ext cx="4222750" cy="26439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B1422B-BD8C-4248-B83C-D6AF70EDB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6299" y="3285122"/>
            <a:ext cx="4319945" cy="10970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648D461-294A-4B31-8EAD-EF33E4EEC52A}"/>
              </a:ext>
            </a:extLst>
          </p:cNvPr>
          <p:cNvSpPr txBox="1"/>
          <p:nvPr/>
        </p:nvSpPr>
        <p:spPr>
          <a:xfrm>
            <a:off x="5858198" y="4014082"/>
            <a:ext cx="5951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92929"/>
                </a:solidFill>
              </a:rPr>
              <a:t>70</a:t>
            </a:r>
            <a:r>
              <a:rPr lang="en-US" b="0" dirty="0">
                <a:solidFill>
                  <a:srgbClr val="292929"/>
                </a:solidFill>
                <a:effectLst/>
              </a:rPr>
              <a:t>%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8AFEB1-4D0D-4B0B-BC96-397BA946554B}"/>
              </a:ext>
            </a:extLst>
          </p:cNvPr>
          <p:cNvSpPr txBox="1"/>
          <p:nvPr/>
        </p:nvSpPr>
        <p:spPr>
          <a:xfrm>
            <a:off x="7457621" y="4014081"/>
            <a:ext cx="5951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292929"/>
                </a:solidFill>
                <a:effectLst/>
              </a:rPr>
              <a:t>1</a:t>
            </a:r>
            <a:r>
              <a:rPr lang="ru-RU" b="0" dirty="0">
                <a:solidFill>
                  <a:srgbClr val="292929"/>
                </a:solidFill>
                <a:effectLst/>
              </a:rPr>
              <a:t>5</a:t>
            </a:r>
            <a:r>
              <a:rPr lang="en-US" b="0" dirty="0">
                <a:solidFill>
                  <a:srgbClr val="292929"/>
                </a:solidFill>
                <a:effectLst/>
              </a:rPr>
              <a:t>%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D62E59-13C5-476D-87CB-823B9D39E9DE}"/>
              </a:ext>
            </a:extLst>
          </p:cNvPr>
          <p:cNvSpPr txBox="1"/>
          <p:nvPr/>
        </p:nvSpPr>
        <p:spPr>
          <a:xfrm>
            <a:off x="8378361" y="4014081"/>
            <a:ext cx="5951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292929"/>
                </a:solidFill>
                <a:effectLst/>
              </a:rPr>
              <a:t>1</a:t>
            </a:r>
            <a:r>
              <a:rPr lang="ru-RU" b="0" dirty="0">
                <a:solidFill>
                  <a:srgbClr val="292929"/>
                </a:solidFill>
                <a:effectLst/>
              </a:rPr>
              <a:t>5</a:t>
            </a:r>
            <a:r>
              <a:rPr lang="en-US" b="0" dirty="0">
                <a:solidFill>
                  <a:srgbClr val="292929"/>
                </a:solidFill>
                <a:effectLst/>
              </a:rPr>
              <a:t>%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6DF4EF-0651-4222-9DC0-CCC24CCC2409}"/>
              </a:ext>
            </a:extLst>
          </p:cNvPr>
          <p:cNvSpPr txBox="1"/>
          <p:nvPr/>
        </p:nvSpPr>
        <p:spPr>
          <a:xfrm>
            <a:off x="5812880" y="4398696"/>
            <a:ext cx="595178" cy="315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1841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9CAF92-1C01-454B-88BF-E77684814658}"/>
              </a:ext>
            </a:extLst>
          </p:cNvPr>
          <p:cNvSpPr txBox="1"/>
          <p:nvPr/>
        </p:nvSpPr>
        <p:spPr>
          <a:xfrm>
            <a:off x="7484881" y="4402346"/>
            <a:ext cx="496866" cy="315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395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466FEA-A944-4834-846F-546FF2788930}"/>
              </a:ext>
            </a:extLst>
          </p:cNvPr>
          <p:cNvSpPr txBox="1"/>
          <p:nvPr/>
        </p:nvSpPr>
        <p:spPr>
          <a:xfrm>
            <a:off x="8378361" y="4398696"/>
            <a:ext cx="496866" cy="315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395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FDF71BA-DAF4-4B6C-9927-A8670313CEF5}"/>
              </a:ext>
            </a:extLst>
          </p:cNvPr>
          <p:cNvSpPr txBox="1"/>
          <p:nvPr/>
        </p:nvSpPr>
        <p:spPr>
          <a:xfrm>
            <a:off x="133028" y="2791521"/>
            <a:ext cx="443897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Raleway" pitchFamily="2" charset="-52"/>
              </a:rPr>
              <a:t>Мы использовали </a:t>
            </a:r>
            <a:r>
              <a:rPr lang="en-US" b="1" dirty="0">
                <a:latin typeface="Raleway" pitchFamily="2" charset="-52"/>
              </a:rPr>
              <a:t>Stratified Split</a:t>
            </a:r>
            <a:r>
              <a:rPr lang="ru-RU" dirty="0">
                <a:latin typeface="Raleway" pitchFamily="2" charset="-52"/>
              </a:rPr>
              <a:t>, чтобы соотношение между классами в тренировочной, валидационной и тестовой выборках были такими же, как в исходных данных</a:t>
            </a:r>
            <a:endParaRPr lang="en-US" dirty="0">
              <a:latin typeface="Raleway" pitchFamily="2" charset="-52"/>
            </a:endParaRPr>
          </a:p>
          <a:p>
            <a:endParaRPr lang="en-US" dirty="0">
              <a:latin typeface="Raleway" pitchFamily="2" charset="-52"/>
            </a:endParaRPr>
          </a:p>
          <a:p>
            <a:r>
              <a:rPr lang="ru-RU" dirty="0">
                <a:latin typeface="Raleway" pitchFamily="2" charset="-52"/>
              </a:rPr>
              <a:t>Нет гарантии, что в каждый </a:t>
            </a:r>
            <a:r>
              <a:rPr lang="en-US" dirty="0">
                <a:latin typeface="Raleway" pitchFamily="2" charset="-52"/>
              </a:rPr>
              <a:t>minibatch</a:t>
            </a:r>
            <a:r>
              <a:rPr lang="ru-RU" dirty="0">
                <a:latin typeface="Raleway" pitchFamily="2" charset="-52"/>
              </a:rPr>
              <a:t> (порция данных для обучения) попадут все классы.</a:t>
            </a:r>
          </a:p>
          <a:p>
            <a:r>
              <a:rPr lang="ru-RU" dirty="0">
                <a:latin typeface="Raleway" pitchFamily="2" charset="-52"/>
              </a:rPr>
              <a:t>Возможная опция – использовать </a:t>
            </a:r>
            <a:r>
              <a:rPr lang="ru-RU" b="1" dirty="0" err="1">
                <a:latin typeface="Raleway" pitchFamily="2" charset="-52"/>
              </a:rPr>
              <a:t>WeightedRandomSampler</a:t>
            </a:r>
            <a:r>
              <a:rPr lang="ru-RU" dirty="0">
                <a:latin typeface="Raleway" pitchFamily="2" charset="-52"/>
              </a:rPr>
              <a:t> (искусственная аугментация недостающих данных в </a:t>
            </a:r>
            <a:r>
              <a:rPr lang="en-US" dirty="0">
                <a:latin typeface="Raleway" pitchFamily="2" charset="-52"/>
              </a:rPr>
              <a:t>minibatch</a:t>
            </a:r>
            <a:r>
              <a:rPr lang="ru-RU" dirty="0">
                <a:latin typeface="Raleway" pitchFamily="2" charset="-52"/>
              </a:rPr>
              <a:t>)</a:t>
            </a:r>
            <a:endParaRPr lang="ru-RU" b="1" dirty="0">
              <a:latin typeface="Raleway" pitchFamily="2" charset="-52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97A6737-1159-4DE0-B076-5558276BE53F}"/>
              </a:ext>
            </a:extLst>
          </p:cNvPr>
          <p:cNvSpPr txBox="1"/>
          <p:nvPr/>
        </p:nvSpPr>
        <p:spPr>
          <a:xfrm>
            <a:off x="350308" y="2082038"/>
            <a:ext cx="46196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Raleway" pitchFamily="2" charset="-52"/>
              </a:rPr>
              <a:t>Всего </a:t>
            </a:r>
            <a:r>
              <a:rPr lang="ru-RU" b="1" dirty="0">
                <a:latin typeface="Raleway" pitchFamily="2" charset="-52"/>
              </a:rPr>
              <a:t>2631 субъектов</a:t>
            </a:r>
            <a:endParaRPr lang="en-US" b="1" dirty="0">
              <a:latin typeface="Raleway" pitchFamily="2" charset="-52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0A9B591-3647-48F6-B0A5-1A1F3270C38A}"/>
              </a:ext>
            </a:extLst>
          </p:cNvPr>
          <p:cNvSpPr txBox="1"/>
          <p:nvPr/>
        </p:nvSpPr>
        <p:spPr>
          <a:xfrm>
            <a:off x="350308" y="2345035"/>
            <a:ext cx="46196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Raleway" pitchFamily="2" charset="-52"/>
              </a:rPr>
              <a:t>Классы не сбалансированы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4E62A7-8629-4AEF-8D24-5896758201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0D8CC-4F01-4B4F-AEA1-9C54002754F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8215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1625F1E-BCF3-46DA-9F12-9089BED56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50" y="2001099"/>
            <a:ext cx="3549650" cy="2662238"/>
          </a:xfrm>
          <a:prstGeom prst="rect">
            <a:avLst/>
          </a:prstGeom>
        </p:spPr>
      </p:pic>
      <p:sp>
        <p:nvSpPr>
          <p:cNvPr id="367" name="Google Shape;367;p58"/>
          <p:cNvSpPr txBox="1">
            <a:spLocks noGrp="1"/>
          </p:cNvSpPr>
          <p:nvPr>
            <p:ph type="title"/>
          </p:nvPr>
        </p:nvSpPr>
        <p:spPr>
          <a:xfrm>
            <a:off x="0" y="6350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Raleway" pitchFamily="2" charset="-52"/>
                <a:cs typeface="Calibri" panose="020F0502020204030204" pitchFamily="34" charset="0"/>
              </a:rPr>
              <a:t>Первичный анализ признаков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3A1EB0-1B73-4D59-ABF4-B8DFDA7BA308}"/>
              </a:ext>
            </a:extLst>
          </p:cNvPr>
          <p:cNvSpPr txBox="1"/>
          <p:nvPr/>
        </p:nvSpPr>
        <p:spPr>
          <a:xfrm>
            <a:off x="177402" y="579050"/>
            <a:ext cx="8866585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Raleway" pitchFamily="2" charset="-52"/>
              </a:rPr>
              <a:t>В каждом отдельном датасете исключались </a:t>
            </a:r>
            <a:r>
              <a:rPr lang="en-US" dirty="0">
                <a:latin typeface="Raleway" pitchFamily="2" charset="-52"/>
              </a:rPr>
              <a:t>CpG</a:t>
            </a:r>
            <a:r>
              <a:rPr lang="ru-RU" dirty="0">
                <a:latin typeface="Raleway" pitchFamily="2" charset="-52"/>
              </a:rPr>
              <a:t>-сайты, не прошедшие контроль качества, связанные с однонуклеотидным полиморфизмом и не прошедшие общепринятые проверки </a:t>
            </a:r>
            <a:r>
              <a:rPr lang="en-US" dirty="0">
                <a:latin typeface="Raleway" pitchFamily="2" charset="-52"/>
              </a:rPr>
              <a:t>(~80 </a:t>
            </a:r>
            <a:r>
              <a:rPr lang="ru-RU" dirty="0">
                <a:latin typeface="Raleway" pitchFamily="2" charset="-52"/>
              </a:rPr>
              <a:t>тысяч</a:t>
            </a:r>
            <a:r>
              <a:rPr lang="en-US" dirty="0">
                <a:latin typeface="Raleway" pitchFamily="2" charset="-52"/>
              </a:rPr>
              <a:t> </a:t>
            </a:r>
            <a:r>
              <a:rPr lang="ru-RU" dirty="0">
                <a:latin typeface="Raleway" pitchFamily="2" charset="-52"/>
              </a:rPr>
              <a:t>С</a:t>
            </a:r>
            <a:r>
              <a:rPr lang="en-US" dirty="0">
                <a:latin typeface="Raleway" pitchFamily="2" charset="-52"/>
              </a:rPr>
              <a:t>pG-</a:t>
            </a:r>
            <a:r>
              <a:rPr lang="ru-RU" dirty="0">
                <a:latin typeface="Raleway" pitchFamily="2" charset="-52"/>
              </a:rPr>
              <a:t>сайтов</a:t>
            </a:r>
            <a:r>
              <a:rPr lang="en-US" dirty="0">
                <a:latin typeface="Raleway" pitchFamily="2" charset="-52"/>
              </a:rPr>
              <a:t>)</a:t>
            </a:r>
            <a:endParaRPr lang="ru-RU" dirty="0">
              <a:latin typeface="Raleway" pitchFamily="2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Raleway" pitchFamily="2" charset="-52"/>
              </a:rPr>
              <a:t>В пересечении для всех датасетов находится </a:t>
            </a:r>
            <a:r>
              <a:rPr lang="ru-RU" b="1" dirty="0">
                <a:latin typeface="Raleway" pitchFamily="2" charset="-52"/>
              </a:rPr>
              <a:t>390485 </a:t>
            </a:r>
            <a:r>
              <a:rPr lang="en-US" b="1" dirty="0">
                <a:latin typeface="Raleway" pitchFamily="2" charset="-52"/>
              </a:rPr>
              <a:t>CpG</a:t>
            </a:r>
            <a:r>
              <a:rPr lang="ru-RU" b="1" dirty="0">
                <a:latin typeface="Raleway" pitchFamily="2" charset="-52"/>
              </a:rPr>
              <a:t>-сайтов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Raleway" pitchFamily="2" charset="-52"/>
              </a:rPr>
              <a:t>Чтобы исключить влияние различных условий сбора, хранения и обработки биоданных в разных лабораториях, различных методов предобработки данных метилирования, были исключены </a:t>
            </a:r>
            <a:r>
              <a:rPr lang="en-US" dirty="0">
                <a:latin typeface="Raleway" pitchFamily="2" charset="-52"/>
              </a:rPr>
              <a:t>CpG</a:t>
            </a:r>
            <a:r>
              <a:rPr lang="ru-RU" dirty="0">
                <a:latin typeface="Raleway" pitchFamily="2" charset="-52"/>
              </a:rPr>
              <a:t>-сайты, чья вариабельность была менее 0.01 (</a:t>
            </a:r>
            <a:r>
              <a:rPr lang="en-US" b="1" dirty="0">
                <a:latin typeface="Raleway" pitchFamily="2" charset="-52"/>
              </a:rPr>
              <a:t>Variance Threshold</a:t>
            </a:r>
            <a:r>
              <a:rPr lang="ru-RU" dirty="0">
                <a:latin typeface="Raleway" pitchFamily="2" charset="-52"/>
              </a:rPr>
              <a:t>): осталось </a:t>
            </a:r>
            <a:r>
              <a:rPr lang="ru-RU" b="1" dirty="0">
                <a:latin typeface="Raleway" pitchFamily="2" charset="-52"/>
              </a:rPr>
              <a:t>24829 С</a:t>
            </a:r>
            <a:r>
              <a:rPr lang="en-US" b="1" dirty="0">
                <a:latin typeface="Raleway" pitchFamily="2" charset="-52"/>
              </a:rPr>
              <a:t>pG</a:t>
            </a:r>
            <a:r>
              <a:rPr lang="ru-RU" b="1" dirty="0">
                <a:latin typeface="Raleway" pitchFamily="2" charset="-52"/>
              </a:rPr>
              <a:t>-сайтов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47CF1F0-4E44-4C26-B1CA-ED80BA6DBCB7}"/>
                  </a:ext>
                </a:extLst>
              </p:cNvPr>
              <p:cNvSpPr txBox="1"/>
              <p:nvPr/>
            </p:nvSpPr>
            <p:spPr>
              <a:xfrm>
                <a:off x="272256" y="4614962"/>
                <a:ext cx="859948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200" dirty="0">
                    <a:latin typeface="Raleway" pitchFamily="2" charset="-52"/>
                  </a:rPr>
                  <a:t>В зависимости от исходных биоданных, числа образцов и прочих факторов, в разных датасетах могут отличаться уровни метилирования почти полностью метилированных (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≈1</m:t>
                    </m:r>
                  </m:oMath>
                </a14:m>
                <a:r>
                  <a:rPr lang="ru-RU" sz="1200" dirty="0">
                    <a:latin typeface="Raleway" pitchFamily="2" charset="-52"/>
                  </a:rPr>
                  <a:t>) и не метилированных</a:t>
                </a:r>
                <a:r>
                  <a:rPr lang="en-US" sz="1200" dirty="0">
                    <a:latin typeface="Raleway" pitchFamily="2" charset="-52"/>
                  </a:rPr>
                  <a:t> (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1200" dirty="0">
                    <a:latin typeface="Raleway" pitchFamily="2" charset="-52"/>
                  </a:rPr>
                  <a:t>)</a:t>
                </a:r>
                <a:r>
                  <a:rPr lang="ru-RU" sz="1200" dirty="0">
                    <a:latin typeface="Raleway" pitchFamily="2" charset="-52"/>
                  </a:rPr>
                  <a:t> </a:t>
                </a:r>
                <a:r>
                  <a:rPr lang="en-US" sz="1200" dirty="0">
                    <a:latin typeface="Raleway" pitchFamily="2" charset="-52"/>
                  </a:rPr>
                  <a:t>CpG-</a:t>
                </a:r>
                <a:r>
                  <a:rPr lang="ru-RU" sz="1200" dirty="0">
                    <a:latin typeface="Raleway" pitchFamily="2" charset="-52"/>
                  </a:rPr>
                  <a:t>сайтов</a:t>
                </a:r>
                <a:endParaRPr lang="en-US" sz="12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47CF1F0-4E44-4C26-B1CA-ED80BA6DBC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256" y="4614962"/>
                <a:ext cx="8599488" cy="461665"/>
              </a:xfrm>
              <a:prstGeom prst="rect">
                <a:avLst/>
              </a:prstGeom>
              <a:blipFill>
                <a:blip r:embed="rId4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843A1BC9-9947-4CA8-9CFE-016F9B73BA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656" y="2261743"/>
            <a:ext cx="3327749" cy="22709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F72CA0-0286-4984-80CB-256F484443BB}"/>
              </a:ext>
            </a:extLst>
          </p:cNvPr>
          <p:cNvSpPr txBox="1"/>
          <p:nvPr/>
        </p:nvSpPr>
        <p:spPr>
          <a:xfrm>
            <a:off x="3783361" y="2783691"/>
            <a:ext cx="16906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Raleway" pitchFamily="2" charset="-52"/>
              </a:rPr>
              <a:t>Отбор с </a:t>
            </a:r>
          </a:p>
          <a:p>
            <a:pPr algn="ctr"/>
            <a:r>
              <a:rPr lang="en-US" sz="1200" b="1" dirty="0">
                <a:latin typeface="Raleway" pitchFamily="2" charset="-52"/>
              </a:rPr>
              <a:t>Variance Threshold</a:t>
            </a:r>
            <a:endParaRPr lang="en-US" sz="1200" dirty="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3ED9050D-8370-4811-B943-0ADF67E31CBD}"/>
              </a:ext>
            </a:extLst>
          </p:cNvPr>
          <p:cNvSpPr/>
          <p:nvPr/>
        </p:nvSpPr>
        <p:spPr>
          <a:xfrm>
            <a:off x="3975100" y="3215827"/>
            <a:ext cx="1416497" cy="2258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3B04BC-5B63-4367-920B-C1FA69F88E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0D8CC-4F01-4B4F-AEA1-9C54002754F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369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077C6D-8B7D-44AF-B266-7A8178836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991" y="2112030"/>
            <a:ext cx="3584759" cy="2688570"/>
          </a:xfrm>
          <a:prstGeom prst="rect">
            <a:avLst/>
          </a:prstGeom>
        </p:spPr>
      </p:pic>
      <p:sp>
        <p:nvSpPr>
          <p:cNvPr id="367" name="Google Shape;367;p58"/>
          <p:cNvSpPr txBox="1">
            <a:spLocks noGrp="1"/>
          </p:cNvSpPr>
          <p:nvPr>
            <p:ph type="title"/>
          </p:nvPr>
        </p:nvSpPr>
        <p:spPr>
          <a:xfrm>
            <a:off x="0" y="6350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Raleway" pitchFamily="2" charset="-52"/>
                <a:cs typeface="Calibri" panose="020F0502020204030204" pitchFamily="34" charset="0"/>
              </a:rPr>
              <a:t>Метрики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3A1EB0-1B73-4D59-ABF4-B8DFDA7BA308}"/>
              </a:ext>
            </a:extLst>
          </p:cNvPr>
          <p:cNvSpPr txBox="1"/>
          <p:nvPr/>
        </p:nvSpPr>
        <p:spPr>
          <a:xfrm>
            <a:off x="94853" y="579050"/>
            <a:ext cx="876339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Raleway" pitchFamily="2" charset="-52"/>
              </a:rPr>
              <a:t>Методы вычисления: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Raleway" pitchFamily="2" charset="-52"/>
              </a:rPr>
              <a:t>Мультиклассовая задача разбивается на множество бинарных </a:t>
            </a:r>
            <a:r>
              <a:rPr lang="en-US" b="1" dirty="0">
                <a:latin typeface="Raleway" pitchFamily="2" charset="-52"/>
              </a:rPr>
              <a:t>One-vs-Rest (OVR)</a:t>
            </a:r>
            <a:r>
              <a:rPr lang="ru-RU" dirty="0">
                <a:latin typeface="Raleway" pitchFamily="2" charset="-52"/>
              </a:rPr>
              <a:t> задач</a:t>
            </a:r>
            <a:br>
              <a:rPr lang="ru-RU" dirty="0">
                <a:latin typeface="Raleway" pitchFamily="2" charset="-52"/>
              </a:rPr>
            </a:br>
            <a:r>
              <a:rPr lang="ru-RU" dirty="0">
                <a:latin typeface="Raleway" pitchFamily="2" charset="-52"/>
              </a:rPr>
              <a:t>(</a:t>
            </a:r>
            <a:r>
              <a:rPr lang="en-US" sz="1400" b="0" i="0" dirty="0">
                <a:solidFill>
                  <a:srgbClr val="292929"/>
                </a:solidFill>
                <a:effectLst/>
                <a:latin typeface="Raleway" pitchFamily="2" charset="-52"/>
              </a:rPr>
              <a:t>Control vs not</a:t>
            </a:r>
            <a:r>
              <a:rPr lang="ru-RU" sz="1400" b="0" i="0" dirty="0">
                <a:solidFill>
                  <a:srgbClr val="292929"/>
                </a:solidFill>
                <a:effectLst/>
                <a:latin typeface="Raleway" pitchFamily="2" charset="-52"/>
              </a:rPr>
              <a:t>-</a:t>
            </a:r>
            <a:r>
              <a:rPr lang="en-US" sz="1400" b="0" i="0" dirty="0">
                <a:solidFill>
                  <a:srgbClr val="292929"/>
                </a:solidFill>
                <a:effectLst/>
                <a:latin typeface="Raleway" pitchFamily="2" charset="-52"/>
              </a:rPr>
              <a:t>Control</a:t>
            </a:r>
            <a:r>
              <a:rPr lang="ru-RU" dirty="0">
                <a:solidFill>
                  <a:srgbClr val="292929"/>
                </a:solidFill>
                <a:latin typeface="Raleway" pitchFamily="2" charset="-52"/>
              </a:rPr>
              <a:t>, </a:t>
            </a:r>
            <a:r>
              <a:rPr lang="en-US" dirty="0">
                <a:solidFill>
                  <a:srgbClr val="292929"/>
                </a:solidFill>
                <a:latin typeface="Raleway" pitchFamily="2" charset="-52"/>
              </a:rPr>
              <a:t>Depression vs not</a:t>
            </a:r>
            <a:r>
              <a:rPr lang="ru-RU" dirty="0">
                <a:solidFill>
                  <a:srgbClr val="292929"/>
                </a:solidFill>
                <a:latin typeface="Raleway" pitchFamily="2" charset="-52"/>
              </a:rPr>
              <a:t>-</a:t>
            </a:r>
            <a:r>
              <a:rPr lang="en-US" dirty="0">
                <a:solidFill>
                  <a:srgbClr val="292929"/>
                </a:solidFill>
                <a:latin typeface="Raleway" pitchFamily="2" charset="-52"/>
              </a:rPr>
              <a:t>Depression</a:t>
            </a:r>
            <a:r>
              <a:rPr lang="ru-RU" dirty="0">
                <a:solidFill>
                  <a:srgbClr val="292929"/>
                </a:solidFill>
                <a:latin typeface="Raleway" pitchFamily="2" charset="-52"/>
              </a:rPr>
              <a:t>, …)</a:t>
            </a:r>
            <a:endParaRPr lang="en-US" sz="1400" b="0" i="0" dirty="0">
              <a:solidFill>
                <a:srgbClr val="292929"/>
              </a:solidFill>
              <a:effectLst/>
              <a:latin typeface="Raleway" pitchFamily="2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Raleway" pitchFamily="2" charset="-52"/>
              </a:rPr>
              <a:t>Для каждой бинарной </a:t>
            </a:r>
            <a:r>
              <a:rPr lang="en-US" dirty="0">
                <a:latin typeface="Raleway" pitchFamily="2" charset="-52"/>
              </a:rPr>
              <a:t>OVR</a:t>
            </a:r>
            <a:r>
              <a:rPr lang="ru-RU" dirty="0">
                <a:latin typeface="Raleway" pitchFamily="2" charset="-52"/>
              </a:rPr>
              <a:t> задачи вычисляются </a:t>
            </a:r>
            <a:r>
              <a:rPr lang="ru-RU" b="1" dirty="0">
                <a:latin typeface="Raleway" pitchFamily="2" charset="-52"/>
              </a:rPr>
              <a:t>метрики бинарной классификации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Raleway" pitchFamily="2" charset="-52"/>
              </a:rPr>
              <a:t>Используются различные методы усреднения бинарных метрик для </a:t>
            </a:r>
            <a:r>
              <a:rPr lang="ru-RU" b="1" dirty="0">
                <a:latin typeface="Raleway" pitchFamily="2" charset="-52"/>
              </a:rPr>
              <a:t>вычисления многоклассовых метрик</a:t>
            </a:r>
            <a:r>
              <a:rPr lang="ru-RU" dirty="0">
                <a:latin typeface="Raleway" pitchFamily="2" charset="-52"/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A9A71F-7116-4AB4-9467-24BB054C7CC0}"/>
              </a:ext>
            </a:extLst>
          </p:cNvPr>
          <p:cNvSpPr txBox="1"/>
          <p:nvPr/>
        </p:nvSpPr>
        <p:spPr>
          <a:xfrm>
            <a:off x="457199" y="1900545"/>
            <a:ext cx="8851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latin typeface="Raleway" pitchFamily="2" charset="-52"/>
              </a:rPr>
              <a:t>Macro</a:t>
            </a:r>
            <a:r>
              <a:rPr lang="en-US" dirty="0">
                <a:latin typeface="Raleway" pitchFamily="2" charset="-52"/>
              </a:rPr>
              <a:t> – </a:t>
            </a:r>
            <a:r>
              <a:rPr lang="ru-RU" dirty="0">
                <a:latin typeface="Raleway" pitchFamily="2" charset="-52"/>
              </a:rPr>
              <a:t>среднее для всех классов (</a:t>
            </a:r>
            <a:r>
              <a:rPr lang="ru-RU" b="1" dirty="0">
                <a:latin typeface="Raleway" pitchFamily="2" charset="-52"/>
              </a:rPr>
              <a:t>не учитывается отсутствие сбалансированности</a:t>
            </a:r>
            <a:r>
              <a:rPr lang="ru-RU" dirty="0">
                <a:latin typeface="Raleway" pitchFamily="2" charset="-52"/>
              </a:rPr>
              <a:t>)</a:t>
            </a:r>
            <a:endParaRPr lang="en-US" dirty="0">
              <a:latin typeface="Raleway" pitchFamily="2" charset="-5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latin typeface="Raleway" pitchFamily="2" charset="-52"/>
              </a:rPr>
              <a:t>Weighted</a:t>
            </a:r>
            <a:r>
              <a:rPr lang="ru-RU" dirty="0">
                <a:latin typeface="Raleway" pitchFamily="2" charset="-52"/>
              </a:rPr>
              <a:t> </a:t>
            </a:r>
            <a:r>
              <a:rPr lang="en-US" dirty="0">
                <a:latin typeface="Raleway" pitchFamily="2" charset="-52"/>
              </a:rPr>
              <a:t>– </a:t>
            </a:r>
            <a:r>
              <a:rPr lang="ru-RU" dirty="0">
                <a:latin typeface="Raleway" pitchFamily="2" charset="-52"/>
              </a:rPr>
              <a:t>взвешенное среднее (</a:t>
            </a:r>
            <a:r>
              <a:rPr lang="ru-RU" b="1" dirty="0">
                <a:latin typeface="Raleway" pitchFamily="2" charset="-52"/>
              </a:rPr>
              <a:t>учитываются веса классов</a:t>
            </a:r>
            <a:r>
              <a:rPr lang="ru-RU" dirty="0">
                <a:latin typeface="Raleway" pitchFamily="2" charset="-52"/>
              </a:rPr>
              <a:t>)</a:t>
            </a:r>
            <a:endParaRPr lang="en-US" dirty="0">
              <a:latin typeface="Raleway" pitchFamily="2" charset="-5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035985A-3E39-43E5-896E-EB83EAF864B8}"/>
                  </a:ext>
                </a:extLst>
              </p:cNvPr>
              <p:cNvSpPr txBox="1"/>
              <p:nvPr/>
            </p:nvSpPr>
            <p:spPr>
              <a:xfrm>
                <a:off x="94853" y="2571750"/>
                <a:ext cx="3175397" cy="19168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dirty="0">
                    <a:latin typeface="Raleway" pitchFamily="2" charset="-52"/>
                  </a:rPr>
                  <a:t>Метрики: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precision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TP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TP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FP</m:t>
                        </m:r>
                      </m:den>
                    </m:f>
                  </m:oMath>
                </a14:m>
                <a:endParaRPr lang="en-US" b="0" dirty="0">
                  <a:latin typeface="Raleway" pitchFamily="2" charset="-5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recall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TP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TP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FN</m:t>
                        </m:r>
                      </m:den>
                    </m:f>
                  </m:oMath>
                </a14:m>
                <a:endParaRPr lang="en-US" dirty="0">
                  <a:latin typeface="Raleway" pitchFamily="2" charset="-5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f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1 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score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2(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precision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recall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i="0">
                            <a:latin typeface="Cambria Math" panose="02040503050406030204" pitchFamily="18" charset="0"/>
                          </a:rPr>
                          <m:t>precision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recall</m:t>
                        </m:r>
                      </m:den>
                    </m:f>
                  </m:oMath>
                </a14:m>
                <a:endParaRPr lang="ru-RU" dirty="0">
                  <a:latin typeface="Raleway" panose="020B060402020202020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Raleway" pitchFamily="2" charset="-52"/>
                  </a:rPr>
                  <a:t>AUROC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Raleway" pitchFamily="2" charset="-52"/>
                  </a:rPr>
                  <a:t>Cohen’s Kappa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Raleway" pitchFamily="2" charset="-52"/>
                  </a:rPr>
                  <a:t>Matthew’s correlation coefficient</a:t>
                </a: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035985A-3E39-43E5-896E-EB83EAF864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53" y="2571750"/>
                <a:ext cx="3175397" cy="1916807"/>
              </a:xfrm>
              <a:prstGeom prst="rect">
                <a:avLst/>
              </a:prstGeom>
              <a:blipFill>
                <a:blip r:embed="rId4"/>
                <a:stretch>
                  <a:fillRect l="-577" t="-637" r="-192" b="-22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F42CEB79-1299-4EAB-8979-934EE256F2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0115" y="2634010"/>
            <a:ext cx="1731012" cy="16242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B300779-B8CF-46A4-907E-C158CB4A5FAC}"/>
                  </a:ext>
                </a:extLst>
              </p:cNvPr>
              <p:cNvSpPr txBox="1"/>
              <p:nvPr/>
            </p:nvSpPr>
            <p:spPr>
              <a:xfrm>
                <a:off x="94853" y="4646711"/>
                <a:ext cx="8934847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dirty="0">
                    <a:latin typeface="Raleway" pitchFamily="2" charset="-52"/>
                  </a:rPr>
                  <a:t>Метрика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𝐟𝟏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𝐬𝐜𝐨𝐫𝐞</m:t>
                    </m:r>
                    <m:r>
                      <a:rPr lang="ru-RU" b="1" i="0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𝐰𝐞𝐢𝐠𝐡𝐭𝐞𝐝</m:t>
                    </m:r>
                    <m:r>
                      <a:rPr lang="ru-RU" b="1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ru-RU" dirty="0"/>
                  <a:t> </a:t>
                </a:r>
                <a:r>
                  <a:rPr lang="ru-RU" dirty="0">
                    <a:latin typeface="Raleway" pitchFamily="2" charset="-52"/>
                  </a:rPr>
                  <a:t>использовалась как основная при проверке на валидационном датасете</a:t>
                </a:r>
                <a:endParaRPr lang="en-US" dirty="0">
                  <a:latin typeface="Raleway" pitchFamily="2" charset="-52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B300779-B8CF-46A4-907E-C158CB4A5F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53" y="4646711"/>
                <a:ext cx="8934847" cy="307777"/>
              </a:xfrm>
              <a:prstGeom prst="rect">
                <a:avLst/>
              </a:prstGeom>
              <a:blipFill>
                <a:blip r:embed="rId6"/>
                <a:stretch>
                  <a:fillRect l="-205" t="-1961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4CF613-8FB4-47A0-AC64-0E203067A0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0D8CC-4F01-4B4F-AEA1-9C54002754F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92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8"/>
          <p:cNvSpPr txBox="1">
            <a:spLocks noGrp="1"/>
          </p:cNvSpPr>
          <p:nvPr>
            <p:ph type="title"/>
          </p:nvPr>
        </p:nvSpPr>
        <p:spPr>
          <a:xfrm>
            <a:off x="0" y="6350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Raleway" pitchFamily="2" charset="-52"/>
                <a:cs typeface="Calibri" panose="020F0502020204030204" pitchFamily="34" charset="0"/>
              </a:rPr>
              <a:t>Модели и обучение</a:t>
            </a:r>
            <a:endParaRPr dirty="0">
              <a:solidFill>
                <a:schemeClr val="dk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13A1EB0-1B73-4D59-ABF4-B8DFDA7BA308}"/>
                  </a:ext>
                </a:extLst>
              </p:cNvPr>
              <p:cNvSpPr txBox="1"/>
              <p:nvPr/>
            </p:nvSpPr>
            <p:spPr>
              <a:xfrm>
                <a:off x="94853" y="579050"/>
                <a:ext cx="8763397" cy="1384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dirty="0">
                    <a:latin typeface="Raleway" pitchFamily="2" charset="-52"/>
                  </a:rPr>
                  <a:t>Опробованные модели (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𝐰𝐞𝐢𝐠𝐡𝐭𝐞𝐝</m:t>
                    </m:r>
                    <m:r>
                      <a:rPr lang="ru-RU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𝐟𝟏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𝐬𝐜𝐨𝐫𝐞</m:t>
                    </m:r>
                  </m:oMath>
                </a14:m>
                <a:r>
                  <a:rPr lang="ru-RU" dirty="0">
                    <a:latin typeface="Raleway" pitchFamily="2" charset="-52"/>
                  </a:rPr>
                  <a:t> на тестовой выборке):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dirty="0">
                    <a:latin typeface="Raleway" pitchFamily="2" charset="-52"/>
                  </a:rPr>
                  <a:t>Многослойный персептрон: 0.879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Raleway" pitchFamily="2" charset="-52"/>
                  </a:rPr>
                  <a:t>XGBoost: 0.925</a:t>
                </a:r>
                <a:endParaRPr lang="ru-RU" dirty="0">
                  <a:latin typeface="Raleway" pitchFamily="2" charset="-5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Raleway" pitchFamily="2" charset="-52"/>
                  </a:rPr>
                  <a:t>LightGBM: 0.931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Raleway" pitchFamily="2" charset="-52"/>
                  </a:rPr>
                  <a:t>CatBoost: 0.934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>
                    <a:latin typeface="Raleway" pitchFamily="2" charset="-52"/>
                  </a:rPr>
                  <a:t>TabNet</a:t>
                </a:r>
                <a:r>
                  <a:rPr lang="en-US" dirty="0">
                    <a:latin typeface="Raleway" pitchFamily="2" charset="-52"/>
                  </a:rPr>
                  <a:t>: </a:t>
                </a:r>
                <a:r>
                  <a:rPr lang="en-US" b="1" dirty="0">
                    <a:solidFill>
                      <a:schemeClr val="accent1"/>
                    </a:solidFill>
                    <a:latin typeface="Raleway" pitchFamily="2" charset="-52"/>
                  </a:rPr>
                  <a:t>0.952</a:t>
                </a:r>
                <a:endParaRPr lang="ru-RU" b="1" dirty="0">
                  <a:solidFill>
                    <a:schemeClr val="accent1"/>
                  </a:solidFill>
                  <a:latin typeface="Raleway" pitchFamily="2" charset="-52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13A1EB0-1B73-4D59-ABF4-B8DFDA7BA3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53" y="579050"/>
                <a:ext cx="8763397" cy="1384995"/>
              </a:xfrm>
              <a:prstGeom prst="rect">
                <a:avLst/>
              </a:prstGeom>
              <a:blipFill>
                <a:blip r:embed="rId3"/>
                <a:stretch>
                  <a:fillRect l="-209" t="-881" b="-3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BB300779-B8CF-46A4-907E-C158CB4A5FAC}"/>
              </a:ext>
            </a:extLst>
          </p:cNvPr>
          <p:cNvSpPr txBox="1"/>
          <p:nvPr/>
        </p:nvSpPr>
        <p:spPr>
          <a:xfrm>
            <a:off x="94853" y="2096257"/>
            <a:ext cx="430569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Raleway" pitchFamily="2" charset="-52"/>
              </a:rPr>
              <a:t>Наибольший интерес представляют модели, позволяющие </a:t>
            </a:r>
            <a:r>
              <a:rPr lang="ru-RU" b="1" dirty="0">
                <a:latin typeface="Raleway" pitchFamily="2" charset="-52"/>
              </a:rPr>
              <a:t>извлечь наиболее важные признаки</a:t>
            </a:r>
            <a:endParaRPr lang="en-US" b="1" dirty="0">
              <a:latin typeface="Raleway" pitchFamily="2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0C992A-5582-4D55-ACC9-7C27CCDD90A7}"/>
              </a:ext>
            </a:extLst>
          </p:cNvPr>
          <p:cNvSpPr txBox="1"/>
          <p:nvPr/>
        </p:nvSpPr>
        <p:spPr>
          <a:xfrm>
            <a:off x="94853" y="2967134"/>
            <a:ext cx="35627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Raleway" pitchFamily="2" charset="-52"/>
              </a:rPr>
              <a:t>Для каждой модели осуществлялся </a:t>
            </a:r>
            <a:r>
              <a:rPr lang="ru-RU" b="1" dirty="0">
                <a:latin typeface="Raleway" pitchFamily="2" charset="-52"/>
              </a:rPr>
              <a:t>гиперпараметрический поиск (</a:t>
            </a:r>
            <a:r>
              <a:rPr lang="en-US" b="1" dirty="0" err="1">
                <a:latin typeface="Raleway" pitchFamily="2" charset="-52"/>
              </a:rPr>
              <a:t>Optuna</a:t>
            </a:r>
            <a:r>
              <a:rPr lang="en-US" b="1" dirty="0">
                <a:latin typeface="Raleway" pitchFamily="2" charset="-52"/>
              </a:rPr>
              <a:t> Sweeper</a:t>
            </a:r>
            <a:r>
              <a:rPr lang="ru-RU" b="1" dirty="0">
                <a:latin typeface="Raleway" pitchFamily="2" charset="-52"/>
              </a:rPr>
              <a:t>)</a:t>
            </a:r>
            <a:r>
              <a:rPr lang="ru-RU" dirty="0">
                <a:latin typeface="Raleway" pitchFamily="2" charset="-52"/>
              </a:rPr>
              <a:t> лучшей комбинации параметров </a:t>
            </a:r>
            <a:endParaRPr lang="en-US" b="1" dirty="0">
              <a:latin typeface="Raleway" pitchFamily="2" charset="-5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6F1F47-6106-40FF-9BE0-21E23AF1B9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959993"/>
            <a:ext cx="4387850" cy="20071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2E54BEC-DAAE-4CB4-A5CD-3CF23EF783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6551" y="3060126"/>
            <a:ext cx="4483299" cy="198293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E5D87F2-921A-4A5F-8355-F18AA9021E63}"/>
              </a:ext>
            </a:extLst>
          </p:cNvPr>
          <p:cNvSpPr txBox="1"/>
          <p:nvPr/>
        </p:nvSpPr>
        <p:spPr>
          <a:xfrm>
            <a:off x="94853" y="4055860"/>
            <a:ext cx="400685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Raleway" pitchFamily="2" charset="-52"/>
              </a:rPr>
              <a:t>Приостановление обучения, если не было улучшения на валидационной выборке более 100 эпох</a:t>
            </a:r>
            <a:endParaRPr lang="en-US" dirty="0">
              <a:latin typeface="Raleway" pitchFamily="2" charset="-52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257375-637A-4CCF-9050-FDCFA30091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0D8CC-4F01-4B4F-AEA1-9C54002754F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7078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94C81B-291D-412C-B258-C033138FC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4126" y="1447105"/>
            <a:ext cx="4331617" cy="21892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1F4375-6142-4CA6-9DF3-E1BDE76520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2385" y="3662313"/>
            <a:ext cx="5276129" cy="1233484"/>
          </a:xfrm>
          <a:prstGeom prst="rect">
            <a:avLst/>
          </a:prstGeom>
        </p:spPr>
      </p:pic>
      <p:sp>
        <p:nvSpPr>
          <p:cNvPr id="367" name="Google Shape;367;p58"/>
          <p:cNvSpPr txBox="1">
            <a:spLocks noGrp="1"/>
          </p:cNvSpPr>
          <p:nvPr>
            <p:ph type="title"/>
          </p:nvPr>
        </p:nvSpPr>
        <p:spPr>
          <a:xfrm>
            <a:off x="0" y="6350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Raleway" pitchFamily="2" charset="-52"/>
                <a:cs typeface="Calibri" panose="020F0502020204030204" pitchFamily="34" charset="0"/>
              </a:rPr>
              <a:t>TabNet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300779-B8CF-46A4-907E-C158CB4A5FAC}"/>
              </a:ext>
            </a:extLst>
          </p:cNvPr>
          <p:cNvSpPr txBox="1"/>
          <p:nvPr/>
        </p:nvSpPr>
        <p:spPr>
          <a:xfrm>
            <a:off x="104279" y="489495"/>
            <a:ext cx="897373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Raleway" pitchFamily="2" charset="-52"/>
              </a:rPr>
              <a:t>Высокопроизводительная архитектура глубокого обучения для </a:t>
            </a:r>
            <a:r>
              <a:rPr lang="ru-RU" b="1" dirty="0">
                <a:latin typeface="Raleway" pitchFamily="2" charset="-52"/>
              </a:rPr>
              <a:t>табличных данных</a:t>
            </a:r>
            <a:r>
              <a:rPr lang="ru-RU" dirty="0">
                <a:latin typeface="Raleway" pitchFamily="2" charset="-52"/>
              </a:rPr>
              <a:t> (например, метилирование ДНК)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Raleway" pitchFamily="2" charset="-52"/>
              </a:rPr>
              <a:t>Комбинирует преимущества иерархических методов (интерпретируемость, разреженный выбор признаков) и методов на основе глубоких нейронных сетей (пошаговое и сквозное обучение)</a:t>
            </a:r>
            <a:endParaRPr lang="en-US" dirty="0">
              <a:latin typeface="Raleway" pitchFamily="2" charset="-5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BD95AA-0D8B-4A29-A88E-048F8E9669E0}"/>
              </a:ext>
            </a:extLst>
          </p:cNvPr>
          <p:cNvSpPr txBox="1"/>
          <p:nvPr/>
        </p:nvSpPr>
        <p:spPr>
          <a:xfrm>
            <a:off x="0" y="1520828"/>
            <a:ext cx="49437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Raleway" pitchFamily="2" charset="-52"/>
              </a:rPr>
              <a:t>TabNet — нейросеть из полносвязных слоев с последовательным механизмом внимания, которая:</a:t>
            </a:r>
            <a:endParaRPr lang="en-US" dirty="0">
              <a:latin typeface="Raleway" pitchFamily="2" charset="-5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D47E00-AE7A-41F3-A760-78D3C45BD013}"/>
              </a:ext>
            </a:extLst>
          </p:cNvPr>
          <p:cNvSpPr txBox="1"/>
          <p:nvPr/>
        </p:nvSpPr>
        <p:spPr>
          <a:xfrm>
            <a:off x="0" y="2028607"/>
            <a:ext cx="425636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111111"/>
                </a:solidFill>
                <a:latin typeface="Raleway" pitchFamily="2" charset="-52"/>
              </a:rPr>
              <a:t>И</a:t>
            </a:r>
            <a:r>
              <a:rPr lang="ru-RU" b="0" i="0" dirty="0">
                <a:solidFill>
                  <a:srgbClr val="111111"/>
                </a:solidFill>
                <a:effectLst/>
                <a:latin typeface="Raleway" pitchFamily="2" charset="-52"/>
              </a:rPr>
              <a:t>спользует разреженный выбор объектов по экземплярам, полученный на основе обучающего набора данных</a:t>
            </a:r>
            <a:endParaRPr lang="en-US" b="0" i="0" dirty="0">
              <a:solidFill>
                <a:srgbClr val="111111"/>
              </a:solidFill>
              <a:effectLst/>
              <a:latin typeface="Raleway" pitchFamily="2" charset="-52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111111"/>
                </a:solidFill>
                <a:latin typeface="Raleway" pitchFamily="2" charset="-52"/>
              </a:rPr>
              <a:t>С</a:t>
            </a:r>
            <a:r>
              <a:rPr lang="ru-RU" b="0" i="0" dirty="0">
                <a:solidFill>
                  <a:srgbClr val="111111"/>
                </a:solidFill>
                <a:effectLst/>
                <a:latin typeface="Raleway" pitchFamily="2" charset="-52"/>
              </a:rPr>
              <a:t>оздает последовательную многоступенчатую архитектуру, в которой каждый шаг принятия решения может внести свой вклад в ту часть решения, которая основана на выбранных функциях</a:t>
            </a:r>
            <a:endParaRPr lang="en-US" dirty="0">
              <a:solidFill>
                <a:srgbClr val="111111"/>
              </a:solidFill>
              <a:latin typeface="Raleway" pitchFamily="2" charset="-52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b="0" i="0" dirty="0">
                <a:solidFill>
                  <a:srgbClr val="111111"/>
                </a:solidFill>
                <a:effectLst/>
                <a:latin typeface="Raleway" pitchFamily="2" charset="-52"/>
              </a:rPr>
              <a:t>Улучшает способность к обучению путем нелинейных преобразований выбранных функций</a:t>
            </a:r>
            <a:endParaRPr lang="en-US" dirty="0">
              <a:solidFill>
                <a:srgbClr val="111111"/>
              </a:solidFill>
              <a:latin typeface="Raleway" pitchFamily="2" charset="-52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b="0" i="0" dirty="0">
                <a:solidFill>
                  <a:srgbClr val="111111"/>
                </a:solidFill>
                <a:effectLst/>
                <a:latin typeface="Raleway" pitchFamily="2" charset="-52"/>
              </a:rPr>
              <a:t>Имитирует ансамбль, привлекая более точные измерения и больше шагов улучшения решения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28C960-5637-4511-B400-7A40192263F6}"/>
              </a:ext>
            </a:extLst>
          </p:cNvPr>
          <p:cNvSpPr txBox="1"/>
          <p:nvPr/>
        </p:nvSpPr>
        <p:spPr>
          <a:xfrm>
            <a:off x="4943774" y="4921706"/>
            <a:ext cx="216425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Arik, S., Pfister, T. arXiv:1908.07442 (2019)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2C3053-3C5B-4AA5-8D03-763A8171CC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0D8CC-4F01-4B4F-AEA1-9C54002754F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3394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E520A34B-1412-4F4E-A050-5B25C8763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3350" y="2066524"/>
            <a:ext cx="3429000" cy="25717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F18F38-7224-41CB-8E32-C27C52201C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01750"/>
            <a:ext cx="5113866" cy="3835400"/>
          </a:xfrm>
          <a:prstGeom prst="rect">
            <a:avLst/>
          </a:prstGeom>
        </p:spPr>
      </p:pic>
      <p:sp>
        <p:nvSpPr>
          <p:cNvPr id="367" name="Google Shape;367;p58"/>
          <p:cNvSpPr txBox="1">
            <a:spLocks noGrp="1"/>
          </p:cNvSpPr>
          <p:nvPr>
            <p:ph type="title"/>
          </p:nvPr>
        </p:nvSpPr>
        <p:spPr>
          <a:xfrm>
            <a:off x="0" y="6350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Raleway" pitchFamily="2" charset="-52"/>
                <a:cs typeface="Calibri" panose="020F0502020204030204" pitchFamily="34" charset="0"/>
              </a:rPr>
              <a:t>Портативная модель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DB652A-21E2-4213-9BC7-3D05CFC48EB0}"/>
              </a:ext>
            </a:extLst>
          </p:cNvPr>
          <p:cNvSpPr txBox="1"/>
          <p:nvPr/>
        </p:nvSpPr>
        <p:spPr>
          <a:xfrm>
            <a:off x="163711" y="579050"/>
            <a:ext cx="847863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1"/>
                </a:solidFill>
                <a:latin typeface="Raleway" pitchFamily="2" charset="-52"/>
              </a:rPr>
              <a:t>Эпигенетические часы</a:t>
            </a:r>
            <a:r>
              <a:rPr lang="ru-RU" dirty="0">
                <a:latin typeface="Raleway" pitchFamily="2" charset="-52"/>
              </a:rPr>
              <a:t> и </a:t>
            </a:r>
            <a:r>
              <a:rPr lang="ru-RU" b="1" dirty="0">
                <a:latin typeface="Raleway" pitchFamily="2" charset="-52"/>
              </a:rPr>
              <a:t>онлайн-калькуляторы </a:t>
            </a:r>
            <a:r>
              <a:rPr lang="ru-RU" dirty="0">
                <a:latin typeface="Raleway" pitchFamily="2" charset="-52"/>
              </a:rPr>
              <a:t>– портативные модели и содержат в себе </a:t>
            </a:r>
            <a:r>
              <a:rPr lang="ru-RU" b="1" dirty="0">
                <a:latin typeface="Raleway" pitchFamily="2" charset="-52"/>
              </a:rPr>
              <a:t>до 1000 </a:t>
            </a:r>
            <a:r>
              <a:rPr lang="en-US" b="1" dirty="0">
                <a:latin typeface="Raleway" pitchFamily="2" charset="-52"/>
              </a:rPr>
              <a:t>CpG</a:t>
            </a:r>
            <a:r>
              <a:rPr lang="ru-RU" b="1" dirty="0">
                <a:latin typeface="Raleway" pitchFamily="2" charset="-52"/>
              </a:rPr>
              <a:t>-сайтов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Raleway" pitchFamily="2" charset="-52"/>
              </a:rPr>
              <a:t>Будем строить новые модели, включающие в себя </a:t>
            </a:r>
            <a:r>
              <a:rPr lang="ru-RU" b="1" dirty="0">
                <a:latin typeface="Raleway" pitchFamily="2" charset="-52"/>
              </a:rPr>
              <a:t>наиболее важные признаки</a:t>
            </a:r>
            <a:r>
              <a:rPr lang="ru-RU" dirty="0">
                <a:latin typeface="Raleway" pitchFamily="2" charset="-52"/>
              </a:rPr>
              <a:t>, выделенные </a:t>
            </a:r>
            <a:r>
              <a:rPr lang="en-US" dirty="0">
                <a:latin typeface="Raleway" pitchFamily="2" charset="-52"/>
              </a:rPr>
              <a:t>TabNet – </a:t>
            </a:r>
            <a:r>
              <a:rPr lang="ru-RU" dirty="0">
                <a:latin typeface="Raleway" pitchFamily="2" charset="-52"/>
              </a:rPr>
              <a:t>от 10 до 500 с шагом в 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Raleway" pitchFamily="2" charset="-52"/>
              </a:rPr>
              <a:t>Для каждой комбинации входных </a:t>
            </a:r>
            <a:r>
              <a:rPr lang="en-US" dirty="0">
                <a:latin typeface="Raleway" pitchFamily="2" charset="-52"/>
              </a:rPr>
              <a:t>CpG-</a:t>
            </a:r>
            <a:r>
              <a:rPr lang="ru-RU" dirty="0">
                <a:latin typeface="Raleway" pitchFamily="2" charset="-52"/>
              </a:rPr>
              <a:t>сайтов использовался </a:t>
            </a:r>
            <a:r>
              <a:rPr lang="ru-RU" b="1" dirty="0">
                <a:latin typeface="Raleway" pitchFamily="2" charset="-52"/>
              </a:rPr>
              <a:t>гиперпараметрический поиск</a:t>
            </a:r>
            <a:r>
              <a:rPr lang="ru-RU" dirty="0">
                <a:latin typeface="Raleway" pitchFamily="2" charset="-52"/>
              </a:rPr>
              <a:t> </a:t>
            </a:r>
            <a:endParaRPr lang="en-US" dirty="0">
              <a:latin typeface="Raleway" pitchFamily="2" charset="-52"/>
            </a:endParaRP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10147E9C-0E57-4379-9DBD-CE2E333D6C1A}"/>
              </a:ext>
            </a:extLst>
          </p:cNvPr>
          <p:cNvSpPr/>
          <p:nvPr/>
        </p:nvSpPr>
        <p:spPr>
          <a:xfrm rot="5199460">
            <a:off x="3902424" y="1676543"/>
            <a:ext cx="116888" cy="7799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04F3EF2-14D7-42EE-BC9A-46421223B520}"/>
              </a:ext>
            </a:extLst>
          </p:cNvPr>
          <p:cNvSpPr txBox="1"/>
          <p:nvPr/>
        </p:nvSpPr>
        <p:spPr>
          <a:xfrm>
            <a:off x="4310856" y="1858879"/>
            <a:ext cx="5730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Raleway" pitchFamily="2" charset="-52"/>
              </a:rPr>
              <a:t>340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9151BC2-75F6-4EB8-A9CB-3621099F56AB}"/>
                  </a:ext>
                </a:extLst>
              </p:cNvPr>
              <p:cNvSpPr txBox="1"/>
              <p:nvPr/>
            </p:nvSpPr>
            <p:spPr>
              <a:xfrm>
                <a:off x="5113867" y="1850421"/>
                <a:ext cx="3820584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weighted</m:t>
                    </m:r>
                    <m:r>
                      <a:rPr lang="ru-RU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f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1 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score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(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test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)=0.944</m:t>
                    </m:r>
                  </m:oMath>
                </a14:m>
                <a:r>
                  <a:rPr lang="ru-RU" dirty="0">
                    <a:latin typeface="Raleway" pitchFamily="2" charset="-52"/>
                  </a:rPr>
                  <a:t> </a:t>
                </a:r>
                <a:r>
                  <a:rPr lang="en-US" dirty="0">
                    <a:latin typeface="Raleway" pitchFamily="2" charset="-52"/>
                  </a:rPr>
                  <a:t>(</a:t>
                </a:r>
                <a:r>
                  <a:rPr lang="ru-RU" dirty="0">
                    <a:latin typeface="Raleway" pitchFamily="2" charset="-52"/>
                  </a:rPr>
                  <a:t>было </a:t>
                </a:r>
                <a14:m>
                  <m:oMath xmlns:m="http://schemas.openxmlformats.org/officeDocument/2006/math">
                    <m:r>
                      <a:rPr lang="ru-RU" i="1" dirty="0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.95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dirty="0">
                    <a:latin typeface="Raleway" pitchFamily="2" charset="-52"/>
                  </a:rPr>
                  <a:t>)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9151BC2-75F6-4EB8-A9CB-3621099F56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3867" y="1850421"/>
                <a:ext cx="3820584" cy="307777"/>
              </a:xfrm>
              <a:prstGeom prst="rect">
                <a:avLst/>
              </a:prstGeom>
              <a:blipFill>
                <a:blip r:embed="rId5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FC82803F-5C25-4BB6-A3B7-7C8D34EC8230}"/>
              </a:ext>
            </a:extLst>
          </p:cNvPr>
          <p:cNvSpPr txBox="1"/>
          <p:nvPr/>
        </p:nvSpPr>
        <p:spPr>
          <a:xfrm>
            <a:off x="5840413" y="4623544"/>
            <a:ext cx="28019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Raleway" pitchFamily="2" charset="-52"/>
              </a:rPr>
              <a:t>Первичный психотический эпизод</a:t>
            </a:r>
            <a:r>
              <a:rPr lang="en-US" sz="1200" dirty="0">
                <a:latin typeface="Raleway" pitchFamily="2" charset="-52"/>
              </a:rPr>
              <a:t> </a:t>
            </a:r>
            <a:r>
              <a:rPr lang="ru-RU" sz="1200" dirty="0">
                <a:latin typeface="Raleway" pitchFamily="2" charset="-52"/>
              </a:rPr>
              <a:t>часто предшествует шизофрении</a:t>
            </a:r>
            <a:endParaRPr lang="en-US" sz="12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35CAD3-ABDC-4FA4-B378-5222247ACC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0D8CC-4F01-4B4F-AEA1-9C54002754F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2989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78BA0EE-2E54-4004-B408-2F8459C5F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105" y="2776662"/>
            <a:ext cx="3701195" cy="2335088"/>
          </a:xfrm>
          <a:prstGeom prst="rect">
            <a:avLst/>
          </a:prstGeom>
        </p:spPr>
      </p:pic>
      <p:sp>
        <p:nvSpPr>
          <p:cNvPr id="367" name="Google Shape;367;p58"/>
          <p:cNvSpPr txBox="1">
            <a:spLocks noGrp="1"/>
          </p:cNvSpPr>
          <p:nvPr>
            <p:ph type="title"/>
          </p:nvPr>
        </p:nvSpPr>
        <p:spPr>
          <a:xfrm>
            <a:off x="0" y="6350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Raleway" pitchFamily="2" charset="-52"/>
                <a:cs typeface="Calibri" panose="020F0502020204030204" pitchFamily="34" charset="0"/>
              </a:rPr>
              <a:t>Примеры признаков (CpG-сайтов) в портативной модели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FE19A7-4FD4-4486-AF35-522CE4BBE4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172" y="492114"/>
            <a:ext cx="3640128" cy="23287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C7A2FCD-6EDF-4C97-AC72-6E737F01BE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4268" y="521899"/>
            <a:ext cx="3701195" cy="230074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7F50126-C91A-48D6-B734-F7EB9625E7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8861" y="2804656"/>
            <a:ext cx="3701195" cy="233241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9C6BBE-9FFE-4B6F-9D3B-8FE1497F31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0D8CC-4F01-4B4F-AEA1-9C54002754F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833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8"/>
          <p:cNvSpPr txBox="1">
            <a:spLocks noGrp="1"/>
          </p:cNvSpPr>
          <p:nvPr>
            <p:ph type="title"/>
          </p:nvPr>
        </p:nvSpPr>
        <p:spPr>
          <a:xfrm>
            <a:off x="0" y="0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dirty="0"/>
              <a:t>План</a:t>
            </a:r>
            <a:endParaRPr sz="4800" dirty="0">
              <a:solidFill>
                <a:schemeClr val="dk1"/>
              </a:solidFill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F63BCF4E-7729-472C-AA32-C9C23417D6B3}"/>
              </a:ext>
            </a:extLst>
          </p:cNvPr>
          <p:cNvSpPr/>
          <p:nvPr/>
        </p:nvSpPr>
        <p:spPr>
          <a:xfrm>
            <a:off x="621558" y="1089526"/>
            <a:ext cx="627886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400" b="1" dirty="0">
                <a:solidFill>
                  <a:schemeClr val="tx1"/>
                </a:solidFill>
                <a:latin typeface="Raleway" pitchFamily="2" charset="-52"/>
              </a:rPr>
              <a:t>Описание данных</a:t>
            </a:r>
          </a:p>
          <a:p>
            <a:pPr marL="342900" indent="-342900">
              <a:buFont typeface="+mj-lt"/>
              <a:buAutoNum type="arabicPeriod"/>
            </a:pPr>
            <a:endParaRPr lang="ru-RU" sz="2400" b="1" dirty="0">
              <a:solidFill>
                <a:schemeClr val="tx1"/>
              </a:solidFill>
              <a:latin typeface="Raleway" pitchFamily="2" charset="-52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400" b="1" dirty="0">
                <a:solidFill>
                  <a:schemeClr val="tx1"/>
                </a:solidFill>
                <a:latin typeface="Raleway" pitchFamily="2" charset="-52"/>
              </a:rPr>
              <a:t>Мотивация и постановка задачи</a:t>
            </a:r>
          </a:p>
          <a:p>
            <a:pPr marL="342900" indent="-342900">
              <a:buFont typeface="+mj-lt"/>
              <a:buAutoNum type="arabicPeriod"/>
            </a:pPr>
            <a:endParaRPr lang="ru-RU" sz="2400" b="1" dirty="0">
              <a:solidFill>
                <a:schemeClr val="tx1"/>
              </a:solidFill>
              <a:latin typeface="Raleway" pitchFamily="2" charset="-52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400" b="1" dirty="0">
                <a:solidFill>
                  <a:schemeClr val="tx1"/>
                </a:solidFill>
                <a:latin typeface="Raleway" pitchFamily="2" charset="-52"/>
              </a:rPr>
              <a:t>Модели, метрики и обучение</a:t>
            </a:r>
          </a:p>
          <a:p>
            <a:pPr marL="342900" indent="-342900">
              <a:buFont typeface="+mj-lt"/>
              <a:buAutoNum type="arabicPeriod"/>
            </a:pPr>
            <a:endParaRPr lang="ru-RU" sz="2400" b="1" dirty="0">
              <a:solidFill>
                <a:schemeClr val="tx1"/>
              </a:solidFill>
              <a:latin typeface="Raleway" pitchFamily="2" charset="-52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b="1" dirty="0">
                <a:solidFill>
                  <a:srgbClr val="FF0000"/>
                </a:solidFill>
                <a:latin typeface="Raleway" pitchFamily="2" charset="-52"/>
              </a:rPr>
              <a:t>XAI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B7EBBB-2D07-4981-85E5-4DAB65C8CC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0D8CC-4F01-4B4F-AEA1-9C54002754FD}" type="slidenum">
              <a:rPr lang="en-US" smtClean="0"/>
              <a:t>19</a:t>
            </a:fld>
            <a:endParaRPr lang="en-US" dirty="0"/>
          </a:p>
        </p:txBody>
      </p:sp>
      <p:grpSp>
        <p:nvGrpSpPr>
          <p:cNvPr id="42" name="Google Shape;22957;p98">
            <a:extLst>
              <a:ext uri="{FF2B5EF4-FFF2-40B4-BE49-F238E27FC236}">
                <a16:creationId xmlns:a16="http://schemas.microsoft.com/office/drawing/2014/main" id="{76046553-6B21-42D9-AD41-4C334921184B}"/>
              </a:ext>
            </a:extLst>
          </p:cNvPr>
          <p:cNvGrpSpPr/>
          <p:nvPr/>
        </p:nvGrpSpPr>
        <p:grpSpPr>
          <a:xfrm>
            <a:off x="6900421" y="369340"/>
            <a:ext cx="1119868" cy="995780"/>
            <a:chOff x="5585861" y="2905929"/>
            <a:chExt cx="379764" cy="337684"/>
          </a:xfrm>
        </p:grpSpPr>
        <p:sp>
          <p:nvSpPr>
            <p:cNvPr id="43" name="Google Shape;22958;p98">
              <a:extLst>
                <a:ext uri="{FF2B5EF4-FFF2-40B4-BE49-F238E27FC236}">
                  <a16:creationId xmlns:a16="http://schemas.microsoft.com/office/drawing/2014/main" id="{574C668B-00CE-4602-90CA-1130E97D6D81}"/>
                </a:ext>
              </a:extLst>
            </p:cNvPr>
            <p:cNvSpPr/>
            <p:nvPr/>
          </p:nvSpPr>
          <p:spPr>
            <a:xfrm>
              <a:off x="5609734" y="3198096"/>
              <a:ext cx="11395" cy="45517"/>
            </a:xfrm>
            <a:custGeom>
              <a:avLst/>
              <a:gdLst/>
              <a:ahLst/>
              <a:cxnLst/>
              <a:rect l="l" t="t" r="r" b="b"/>
              <a:pathLst>
                <a:path w="358" h="1430" extrusionOk="0">
                  <a:moveTo>
                    <a:pt x="179" y="1"/>
                  </a:moveTo>
                  <a:cubicBezTo>
                    <a:pt x="95" y="1"/>
                    <a:pt x="0" y="72"/>
                    <a:pt x="0" y="180"/>
                  </a:cubicBezTo>
                  <a:lnTo>
                    <a:pt x="0" y="1251"/>
                  </a:lnTo>
                  <a:cubicBezTo>
                    <a:pt x="0" y="1334"/>
                    <a:pt x="72" y="1430"/>
                    <a:pt x="179" y="1430"/>
                  </a:cubicBezTo>
                  <a:cubicBezTo>
                    <a:pt x="286" y="1430"/>
                    <a:pt x="357" y="1358"/>
                    <a:pt x="357" y="1251"/>
                  </a:cubicBezTo>
                  <a:lnTo>
                    <a:pt x="357" y="180"/>
                  </a:lnTo>
                  <a:cubicBezTo>
                    <a:pt x="345" y="84"/>
                    <a:pt x="274" y="1"/>
                    <a:pt x="17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2959;p98">
              <a:extLst>
                <a:ext uri="{FF2B5EF4-FFF2-40B4-BE49-F238E27FC236}">
                  <a16:creationId xmlns:a16="http://schemas.microsoft.com/office/drawing/2014/main" id="{9E1D6EAC-61F8-47CA-A9C3-E85F1151273D}"/>
                </a:ext>
              </a:extLst>
            </p:cNvPr>
            <p:cNvSpPr/>
            <p:nvPr/>
          </p:nvSpPr>
          <p:spPr>
            <a:xfrm>
              <a:off x="5585861" y="3048431"/>
              <a:ext cx="205431" cy="195182"/>
            </a:xfrm>
            <a:custGeom>
              <a:avLst/>
              <a:gdLst/>
              <a:ahLst/>
              <a:cxnLst/>
              <a:rect l="l" t="t" r="r" b="b"/>
              <a:pathLst>
                <a:path w="6454" h="6132" extrusionOk="0">
                  <a:moveTo>
                    <a:pt x="5965" y="964"/>
                  </a:moveTo>
                  <a:lnTo>
                    <a:pt x="6025" y="1238"/>
                  </a:lnTo>
                  <a:cubicBezTo>
                    <a:pt x="6048" y="1298"/>
                    <a:pt x="6025" y="1369"/>
                    <a:pt x="5977" y="1417"/>
                  </a:cubicBezTo>
                  <a:lnTo>
                    <a:pt x="5870" y="1512"/>
                  </a:lnTo>
                  <a:lnTo>
                    <a:pt x="5632" y="1274"/>
                  </a:lnTo>
                  <a:lnTo>
                    <a:pt x="5965" y="964"/>
                  </a:lnTo>
                  <a:close/>
                  <a:moveTo>
                    <a:pt x="1834" y="333"/>
                  </a:moveTo>
                  <a:cubicBezTo>
                    <a:pt x="2119" y="333"/>
                    <a:pt x="2405" y="452"/>
                    <a:pt x="2608" y="667"/>
                  </a:cubicBezTo>
                  <a:cubicBezTo>
                    <a:pt x="2822" y="869"/>
                    <a:pt x="2941" y="1167"/>
                    <a:pt x="2977" y="1488"/>
                  </a:cubicBezTo>
                  <a:cubicBezTo>
                    <a:pt x="2989" y="1595"/>
                    <a:pt x="3000" y="1738"/>
                    <a:pt x="3012" y="1905"/>
                  </a:cubicBezTo>
                  <a:cubicBezTo>
                    <a:pt x="2822" y="1584"/>
                    <a:pt x="2524" y="1345"/>
                    <a:pt x="2119" y="1214"/>
                  </a:cubicBezTo>
                  <a:cubicBezTo>
                    <a:pt x="1822" y="1115"/>
                    <a:pt x="1565" y="1107"/>
                    <a:pt x="1481" y="1107"/>
                  </a:cubicBezTo>
                  <a:cubicBezTo>
                    <a:pt x="1465" y="1107"/>
                    <a:pt x="1455" y="1107"/>
                    <a:pt x="1453" y="1107"/>
                  </a:cubicBezTo>
                  <a:cubicBezTo>
                    <a:pt x="1405" y="1107"/>
                    <a:pt x="1369" y="1131"/>
                    <a:pt x="1334" y="1167"/>
                  </a:cubicBezTo>
                  <a:lnTo>
                    <a:pt x="1024" y="1500"/>
                  </a:lnTo>
                  <a:cubicBezTo>
                    <a:pt x="953" y="1572"/>
                    <a:pt x="965" y="1679"/>
                    <a:pt x="1024" y="1750"/>
                  </a:cubicBezTo>
                  <a:cubicBezTo>
                    <a:pt x="1058" y="1784"/>
                    <a:pt x="1100" y="1799"/>
                    <a:pt x="1143" y="1799"/>
                  </a:cubicBezTo>
                  <a:cubicBezTo>
                    <a:pt x="1190" y="1799"/>
                    <a:pt x="1237" y="1781"/>
                    <a:pt x="1274" y="1750"/>
                  </a:cubicBezTo>
                  <a:lnTo>
                    <a:pt x="1548" y="1488"/>
                  </a:lnTo>
                  <a:cubicBezTo>
                    <a:pt x="1762" y="1500"/>
                    <a:pt x="2500" y="1572"/>
                    <a:pt x="2774" y="2203"/>
                  </a:cubicBezTo>
                  <a:cubicBezTo>
                    <a:pt x="2715" y="2643"/>
                    <a:pt x="2334" y="2988"/>
                    <a:pt x="1857" y="2988"/>
                  </a:cubicBezTo>
                  <a:cubicBezTo>
                    <a:pt x="1334" y="2988"/>
                    <a:pt x="905" y="2560"/>
                    <a:pt x="905" y="2036"/>
                  </a:cubicBezTo>
                  <a:cubicBezTo>
                    <a:pt x="905" y="1941"/>
                    <a:pt x="822" y="1857"/>
                    <a:pt x="726" y="1857"/>
                  </a:cubicBezTo>
                  <a:cubicBezTo>
                    <a:pt x="703" y="1857"/>
                    <a:pt x="679" y="1857"/>
                    <a:pt x="667" y="1869"/>
                  </a:cubicBezTo>
                  <a:cubicBezTo>
                    <a:pt x="679" y="1726"/>
                    <a:pt x="691" y="1595"/>
                    <a:pt x="703" y="1488"/>
                  </a:cubicBezTo>
                  <a:cubicBezTo>
                    <a:pt x="726" y="1167"/>
                    <a:pt x="857" y="869"/>
                    <a:pt x="1060" y="667"/>
                  </a:cubicBezTo>
                  <a:cubicBezTo>
                    <a:pt x="1274" y="452"/>
                    <a:pt x="1560" y="333"/>
                    <a:pt x="1834" y="333"/>
                  </a:cubicBezTo>
                  <a:close/>
                  <a:moveTo>
                    <a:pt x="607" y="2346"/>
                  </a:moveTo>
                  <a:cubicBezTo>
                    <a:pt x="679" y="2667"/>
                    <a:pt x="869" y="2929"/>
                    <a:pt x="1131" y="3108"/>
                  </a:cubicBezTo>
                  <a:lnTo>
                    <a:pt x="1131" y="3298"/>
                  </a:lnTo>
                  <a:cubicBezTo>
                    <a:pt x="798" y="3239"/>
                    <a:pt x="560" y="3155"/>
                    <a:pt x="417" y="3096"/>
                  </a:cubicBezTo>
                  <a:cubicBezTo>
                    <a:pt x="393" y="3096"/>
                    <a:pt x="417" y="3084"/>
                    <a:pt x="417" y="3084"/>
                  </a:cubicBezTo>
                  <a:cubicBezTo>
                    <a:pt x="488" y="2881"/>
                    <a:pt x="548" y="2619"/>
                    <a:pt x="607" y="2346"/>
                  </a:cubicBezTo>
                  <a:close/>
                  <a:moveTo>
                    <a:pt x="3120" y="2346"/>
                  </a:moveTo>
                  <a:cubicBezTo>
                    <a:pt x="3167" y="2584"/>
                    <a:pt x="3227" y="2810"/>
                    <a:pt x="3286" y="3000"/>
                  </a:cubicBezTo>
                  <a:lnTo>
                    <a:pt x="2977" y="3298"/>
                  </a:lnTo>
                  <a:cubicBezTo>
                    <a:pt x="2941" y="3334"/>
                    <a:pt x="2881" y="3358"/>
                    <a:pt x="2834" y="3358"/>
                  </a:cubicBezTo>
                  <a:lnTo>
                    <a:pt x="2786" y="3358"/>
                  </a:lnTo>
                  <a:cubicBezTo>
                    <a:pt x="2691" y="3358"/>
                    <a:pt x="2596" y="3274"/>
                    <a:pt x="2596" y="3167"/>
                  </a:cubicBezTo>
                  <a:lnTo>
                    <a:pt x="2596" y="3108"/>
                  </a:lnTo>
                  <a:cubicBezTo>
                    <a:pt x="2858" y="2929"/>
                    <a:pt x="3048" y="2667"/>
                    <a:pt x="3120" y="2346"/>
                  </a:cubicBezTo>
                  <a:close/>
                  <a:moveTo>
                    <a:pt x="2262" y="3274"/>
                  </a:moveTo>
                  <a:cubicBezTo>
                    <a:pt x="2274" y="3381"/>
                    <a:pt x="2334" y="3465"/>
                    <a:pt x="2393" y="3524"/>
                  </a:cubicBezTo>
                  <a:lnTo>
                    <a:pt x="2119" y="3774"/>
                  </a:lnTo>
                  <a:cubicBezTo>
                    <a:pt x="2048" y="3852"/>
                    <a:pt x="1953" y="3890"/>
                    <a:pt x="1856" y="3890"/>
                  </a:cubicBezTo>
                  <a:cubicBezTo>
                    <a:pt x="1759" y="3890"/>
                    <a:pt x="1661" y="3852"/>
                    <a:pt x="1584" y="3774"/>
                  </a:cubicBezTo>
                  <a:lnTo>
                    <a:pt x="1429" y="3631"/>
                  </a:lnTo>
                  <a:cubicBezTo>
                    <a:pt x="1453" y="3584"/>
                    <a:pt x="1465" y="3524"/>
                    <a:pt x="1465" y="3465"/>
                  </a:cubicBezTo>
                  <a:lnTo>
                    <a:pt x="1465" y="3274"/>
                  </a:lnTo>
                  <a:cubicBezTo>
                    <a:pt x="1584" y="3322"/>
                    <a:pt x="1727" y="3334"/>
                    <a:pt x="1857" y="3334"/>
                  </a:cubicBezTo>
                  <a:cubicBezTo>
                    <a:pt x="1988" y="3334"/>
                    <a:pt x="2119" y="3322"/>
                    <a:pt x="2262" y="3274"/>
                  </a:cubicBezTo>
                  <a:close/>
                  <a:moveTo>
                    <a:pt x="1857" y="0"/>
                  </a:moveTo>
                  <a:cubicBezTo>
                    <a:pt x="1072" y="0"/>
                    <a:pt x="429" y="619"/>
                    <a:pt x="369" y="1464"/>
                  </a:cubicBezTo>
                  <a:cubicBezTo>
                    <a:pt x="333" y="1810"/>
                    <a:pt x="214" y="2536"/>
                    <a:pt x="72" y="2941"/>
                  </a:cubicBezTo>
                  <a:cubicBezTo>
                    <a:pt x="0" y="3119"/>
                    <a:pt x="83" y="3310"/>
                    <a:pt x="262" y="3405"/>
                  </a:cubicBezTo>
                  <a:cubicBezTo>
                    <a:pt x="393" y="3465"/>
                    <a:pt x="595" y="3536"/>
                    <a:pt x="857" y="3596"/>
                  </a:cubicBezTo>
                  <a:lnTo>
                    <a:pt x="405" y="3822"/>
                  </a:lnTo>
                  <a:cubicBezTo>
                    <a:pt x="155" y="3941"/>
                    <a:pt x="12" y="4191"/>
                    <a:pt x="12" y="4477"/>
                  </a:cubicBezTo>
                  <a:lnTo>
                    <a:pt x="12" y="5953"/>
                  </a:lnTo>
                  <a:cubicBezTo>
                    <a:pt x="12" y="6036"/>
                    <a:pt x="83" y="6132"/>
                    <a:pt x="191" y="6132"/>
                  </a:cubicBezTo>
                  <a:cubicBezTo>
                    <a:pt x="274" y="6132"/>
                    <a:pt x="369" y="6048"/>
                    <a:pt x="369" y="5953"/>
                  </a:cubicBezTo>
                  <a:lnTo>
                    <a:pt x="369" y="4477"/>
                  </a:lnTo>
                  <a:cubicBezTo>
                    <a:pt x="369" y="4322"/>
                    <a:pt x="441" y="4191"/>
                    <a:pt x="572" y="4131"/>
                  </a:cubicBezTo>
                  <a:lnTo>
                    <a:pt x="1155" y="3834"/>
                  </a:lnTo>
                  <a:lnTo>
                    <a:pt x="1369" y="4024"/>
                  </a:lnTo>
                  <a:cubicBezTo>
                    <a:pt x="1512" y="4167"/>
                    <a:pt x="1691" y="4239"/>
                    <a:pt x="1869" y="4239"/>
                  </a:cubicBezTo>
                  <a:cubicBezTo>
                    <a:pt x="2048" y="4239"/>
                    <a:pt x="2238" y="4167"/>
                    <a:pt x="2381" y="4024"/>
                  </a:cubicBezTo>
                  <a:lnTo>
                    <a:pt x="2715" y="3691"/>
                  </a:lnTo>
                  <a:lnTo>
                    <a:pt x="2834" y="3691"/>
                  </a:lnTo>
                  <a:cubicBezTo>
                    <a:pt x="2977" y="3691"/>
                    <a:pt x="3108" y="3631"/>
                    <a:pt x="3215" y="3536"/>
                  </a:cubicBezTo>
                  <a:lnTo>
                    <a:pt x="5382" y="1488"/>
                  </a:lnTo>
                  <a:lnTo>
                    <a:pt x="5632" y="1738"/>
                  </a:lnTo>
                  <a:lnTo>
                    <a:pt x="2893" y="4477"/>
                  </a:lnTo>
                  <a:cubicBezTo>
                    <a:pt x="2715" y="4655"/>
                    <a:pt x="2631" y="4882"/>
                    <a:pt x="2631" y="5132"/>
                  </a:cubicBezTo>
                  <a:lnTo>
                    <a:pt x="2631" y="5929"/>
                  </a:lnTo>
                  <a:cubicBezTo>
                    <a:pt x="2631" y="6025"/>
                    <a:pt x="2703" y="6108"/>
                    <a:pt x="2810" y="6108"/>
                  </a:cubicBezTo>
                  <a:cubicBezTo>
                    <a:pt x="2893" y="6108"/>
                    <a:pt x="2989" y="6036"/>
                    <a:pt x="2989" y="5929"/>
                  </a:cubicBezTo>
                  <a:lnTo>
                    <a:pt x="2989" y="5132"/>
                  </a:lnTo>
                  <a:cubicBezTo>
                    <a:pt x="2989" y="4977"/>
                    <a:pt x="3048" y="4834"/>
                    <a:pt x="3155" y="4727"/>
                  </a:cubicBezTo>
                  <a:lnTo>
                    <a:pt x="6227" y="1643"/>
                  </a:lnTo>
                  <a:cubicBezTo>
                    <a:pt x="6370" y="1512"/>
                    <a:pt x="6429" y="1310"/>
                    <a:pt x="6382" y="1131"/>
                  </a:cubicBezTo>
                  <a:lnTo>
                    <a:pt x="6263" y="679"/>
                  </a:lnTo>
                  <a:lnTo>
                    <a:pt x="6382" y="572"/>
                  </a:lnTo>
                  <a:cubicBezTo>
                    <a:pt x="6453" y="512"/>
                    <a:pt x="6453" y="393"/>
                    <a:pt x="6382" y="321"/>
                  </a:cubicBezTo>
                  <a:cubicBezTo>
                    <a:pt x="6352" y="286"/>
                    <a:pt x="6307" y="268"/>
                    <a:pt x="6261" y="268"/>
                  </a:cubicBezTo>
                  <a:cubicBezTo>
                    <a:pt x="6215" y="268"/>
                    <a:pt x="6168" y="286"/>
                    <a:pt x="6132" y="321"/>
                  </a:cubicBezTo>
                  <a:lnTo>
                    <a:pt x="3572" y="2738"/>
                  </a:lnTo>
                  <a:cubicBezTo>
                    <a:pt x="3453" y="2322"/>
                    <a:pt x="3358" y="1750"/>
                    <a:pt x="3346" y="1464"/>
                  </a:cubicBezTo>
                  <a:cubicBezTo>
                    <a:pt x="3286" y="631"/>
                    <a:pt x="2643" y="0"/>
                    <a:pt x="185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2960;p98">
              <a:extLst>
                <a:ext uri="{FF2B5EF4-FFF2-40B4-BE49-F238E27FC236}">
                  <a16:creationId xmlns:a16="http://schemas.microsoft.com/office/drawing/2014/main" id="{2CC5AA3B-E009-42AB-848E-5E431125BA4B}"/>
                </a:ext>
              </a:extLst>
            </p:cNvPr>
            <p:cNvSpPr/>
            <p:nvPr/>
          </p:nvSpPr>
          <p:spPr>
            <a:xfrm>
              <a:off x="5740078" y="2905929"/>
              <a:ext cx="225547" cy="189516"/>
            </a:xfrm>
            <a:custGeom>
              <a:avLst/>
              <a:gdLst/>
              <a:ahLst/>
              <a:cxnLst/>
              <a:rect l="l" t="t" r="r" b="b"/>
              <a:pathLst>
                <a:path w="7086" h="5954" extrusionOk="0">
                  <a:moveTo>
                    <a:pt x="549" y="0"/>
                  </a:moveTo>
                  <a:cubicBezTo>
                    <a:pt x="251" y="0"/>
                    <a:pt x="1" y="250"/>
                    <a:pt x="1" y="548"/>
                  </a:cubicBezTo>
                  <a:lnTo>
                    <a:pt x="1" y="5072"/>
                  </a:lnTo>
                  <a:cubicBezTo>
                    <a:pt x="1" y="5156"/>
                    <a:pt x="72" y="5251"/>
                    <a:pt x="180" y="5251"/>
                  </a:cubicBezTo>
                  <a:cubicBezTo>
                    <a:pt x="263" y="5251"/>
                    <a:pt x="358" y="5179"/>
                    <a:pt x="358" y="5072"/>
                  </a:cubicBezTo>
                  <a:lnTo>
                    <a:pt x="358" y="548"/>
                  </a:lnTo>
                  <a:cubicBezTo>
                    <a:pt x="358" y="441"/>
                    <a:pt x="441" y="357"/>
                    <a:pt x="549" y="357"/>
                  </a:cubicBezTo>
                  <a:lnTo>
                    <a:pt x="6537" y="357"/>
                  </a:lnTo>
                  <a:cubicBezTo>
                    <a:pt x="6645" y="357"/>
                    <a:pt x="6728" y="441"/>
                    <a:pt x="6728" y="548"/>
                  </a:cubicBezTo>
                  <a:lnTo>
                    <a:pt x="6728" y="5394"/>
                  </a:lnTo>
                  <a:cubicBezTo>
                    <a:pt x="6728" y="5501"/>
                    <a:pt x="6645" y="5596"/>
                    <a:pt x="6537" y="5596"/>
                  </a:cubicBezTo>
                  <a:lnTo>
                    <a:pt x="2108" y="5596"/>
                  </a:lnTo>
                  <a:cubicBezTo>
                    <a:pt x="2025" y="5596"/>
                    <a:pt x="1930" y="5668"/>
                    <a:pt x="1930" y="5775"/>
                  </a:cubicBezTo>
                  <a:cubicBezTo>
                    <a:pt x="1930" y="5870"/>
                    <a:pt x="2013" y="5953"/>
                    <a:pt x="2108" y="5953"/>
                  </a:cubicBezTo>
                  <a:lnTo>
                    <a:pt x="6537" y="5953"/>
                  </a:lnTo>
                  <a:cubicBezTo>
                    <a:pt x="6835" y="5953"/>
                    <a:pt x="7085" y="5691"/>
                    <a:pt x="7085" y="5394"/>
                  </a:cubicBezTo>
                  <a:lnTo>
                    <a:pt x="7085" y="548"/>
                  </a:lnTo>
                  <a:cubicBezTo>
                    <a:pt x="7085" y="238"/>
                    <a:pt x="6847" y="0"/>
                    <a:pt x="653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2961;p98">
              <a:extLst>
                <a:ext uri="{FF2B5EF4-FFF2-40B4-BE49-F238E27FC236}">
                  <a16:creationId xmlns:a16="http://schemas.microsoft.com/office/drawing/2014/main" id="{716A8DBC-3D5E-4CFD-8FC9-E1978F0E3AF4}"/>
                </a:ext>
              </a:extLst>
            </p:cNvPr>
            <p:cNvSpPr/>
            <p:nvPr/>
          </p:nvSpPr>
          <p:spPr>
            <a:xfrm>
              <a:off x="5793902" y="2928464"/>
              <a:ext cx="131553" cy="130598"/>
            </a:xfrm>
            <a:custGeom>
              <a:avLst/>
              <a:gdLst/>
              <a:ahLst/>
              <a:cxnLst/>
              <a:rect l="l" t="t" r="r" b="b"/>
              <a:pathLst>
                <a:path w="4133" h="4103" extrusionOk="0">
                  <a:moveTo>
                    <a:pt x="1870" y="757"/>
                  </a:moveTo>
                  <a:cubicBezTo>
                    <a:pt x="2227" y="757"/>
                    <a:pt x="2537" y="876"/>
                    <a:pt x="2811" y="1090"/>
                  </a:cubicBezTo>
                  <a:lnTo>
                    <a:pt x="1751" y="2150"/>
                  </a:lnTo>
                  <a:cubicBezTo>
                    <a:pt x="1679" y="2221"/>
                    <a:pt x="1679" y="2328"/>
                    <a:pt x="1751" y="2400"/>
                  </a:cubicBezTo>
                  <a:cubicBezTo>
                    <a:pt x="1775" y="2424"/>
                    <a:pt x="1822" y="2447"/>
                    <a:pt x="1870" y="2447"/>
                  </a:cubicBezTo>
                  <a:cubicBezTo>
                    <a:pt x="1918" y="2447"/>
                    <a:pt x="1953" y="2424"/>
                    <a:pt x="1989" y="2400"/>
                  </a:cubicBezTo>
                  <a:lnTo>
                    <a:pt x="2513" y="1876"/>
                  </a:lnTo>
                  <a:cubicBezTo>
                    <a:pt x="2584" y="1995"/>
                    <a:pt x="2632" y="2126"/>
                    <a:pt x="2632" y="2281"/>
                  </a:cubicBezTo>
                  <a:cubicBezTo>
                    <a:pt x="2632" y="2697"/>
                    <a:pt x="2287" y="3043"/>
                    <a:pt x="1870" y="3043"/>
                  </a:cubicBezTo>
                  <a:cubicBezTo>
                    <a:pt x="1453" y="3043"/>
                    <a:pt x="1108" y="2697"/>
                    <a:pt x="1108" y="2281"/>
                  </a:cubicBezTo>
                  <a:cubicBezTo>
                    <a:pt x="1108" y="1864"/>
                    <a:pt x="1453" y="1519"/>
                    <a:pt x="1870" y="1519"/>
                  </a:cubicBezTo>
                  <a:cubicBezTo>
                    <a:pt x="1953" y="1519"/>
                    <a:pt x="2049" y="1447"/>
                    <a:pt x="2049" y="1340"/>
                  </a:cubicBezTo>
                  <a:cubicBezTo>
                    <a:pt x="2049" y="1233"/>
                    <a:pt x="1977" y="1162"/>
                    <a:pt x="1870" y="1162"/>
                  </a:cubicBezTo>
                  <a:cubicBezTo>
                    <a:pt x="1263" y="1162"/>
                    <a:pt x="763" y="1650"/>
                    <a:pt x="763" y="2269"/>
                  </a:cubicBezTo>
                  <a:cubicBezTo>
                    <a:pt x="763" y="2876"/>
                    <a:pt x="1263" y="3364"/>
                    <a:pt x="1870" y="3364"/>
                  </a:cubicBezTo>
                  <a:cubicBezTo>
                    <a:pt x="2477" y="3364"/>
                    <a:pt x="2965" y="2876"/>
                    <a:pt x="2965" y="2269"/>
                  </a:cubicBezTo>
                  <a:cubicBezTo>
                    <a:pt x="2965" y="2031"/>
                    <a:pt x="2894" y="1804"/>
                    <a:pt x="2763" y="1614"/>
                  </a:cubicBezTo>
                  <a:lnTo>
                    <a:pt x="3049" y="1328"/>
                  </a:lnTo>
                  <a:cubicBezTo>
                    <a:pt x="3251" y="1578"/>
                    <a:pt x="3370" y="1912"/>
                    <a:pt x="3370" y="2269"/>
                  </a:cubicBezTo>
                  <a:cubicBezTo>
                    <a:pt x="3370" y="3102"/>
                    <a:pt x="2703" y="3769"/>
                    <a:pt x="1870" y="3769"/>
                  </a:cubicBezTo>
                  <a:cubicBezTo>
                    <a:pt x="1036" y="3769"/>
                    <a:pt x="370" y="3102"/>
                    <a:pt x="370" y="2269"/>
                  </a:cubicBezTo>
                  <a:cubicBezTo>
                    <a:pt x="370" y="1435"/>
                    <a:pt x="1036" y="757"/>
                    <a:pt x="1870" y="757"/>
                  </a:cubicBezTo>
                  <a:close/>
                  <a:moveTo>
                    <a:pt x="3924" y="1"/>
                  </a:moveTo>
                  <a:cubicBezTo>
                    <a:pt x="3879" y="1"/>
                    <a:pt x="3834" y="19"/>
                    <a:pt x="3799" y="54"/>
                  </a:cubicBezTo>
                  <a:lnTo>
                    <a:pt x="3537" y="328"/>
                  </a:lnTo>
                  <a:lnTo>
                    <a:pt x="3537" y="197"/>
                  </a:lnTo>
                  <a:cubicBezTo>
                    <a:pt x="3537" y="102"/>
                    <a:pt x="3453" y="19"/>
                    <a:pt x="3358" y="19"/>
                  </a:cubicBezTo>
                  <a:cubicBezTo>
                    <a:pt x="3263" y="19"/>
                    <a:pt x="3180" y="90"/>
                    <a:pt x="3180" y="197"/>
                  </a:cubicBezTo>
                  <a:lnTo>
                    <a:pt x="3180" y="685"/>
                  </a:lnTo>
                  <a:lnTo>
                    <a:pt x="3037" y="816"/>
                  </a:lnTo>
                  <a:cubicBezTo>
                    <a:pt x="2715" y="554"/>
                    <a:pt x="2310" y="388"/>
                    <a:pt x="1870" y="388"/>
                  </a:cubicBezTo>
                  <a:cubicBezTo>
                    <a:pt x="834" y="388"/>
                    <a:pt x="1" y="1221"/>
                    <a:pt x="1" y="2245"/>
                  </a:cubicBezTo>
                  <a:cubicBezTo>
                    <a:pt x="1" y="3269"/>
                    <a:pt x="834" y="4102"/>
                    <a:pt x="1870" y="4102"/>
                  </a:cubicBezTo>
                  <a:cubicBezTo>
                    <a:pt x="2894" y="4102"/>
                    <a:pt x="3727" y="3269"/>
                    <a:pt x="3727" y="2245"/>
                  </a:cubicBezTo>
                  <a:cubicBezTo>
                    <a:pt x="3727" y="1804"/>
                    <a:pt x="3561" y="1388"/>
                    <a:pt x="3299" y="1066"/>
                  </a:cubicBezTo>
                  <a:lnTo>
                    <a:pt x="3430" y="935"/>
                  </a:lnTo>
                  <a:lnTo>
                    <a:pt x="3918" y="935"/>
                  </a:lnTo>
                  <a:cubicBezTo>
                    <a:pt x="4013" y="935"/>
                    <a:pt x="4096" y="864"/>
                    <a:pt x="4096" y="757"/>
                  </a:cubicBezTo>
                  <a:cubicBezTo>
                    <a:pt x="4084" y="673"/>
                    <a:pt x="4013" y="578"/>
                    <a:pt x="3918" y="578"/>
                  </a:cubicBezTo>
                  <a:lnTo>
                    <a:pt x="3787" y="578"/>
                  </a:lnTo>
                  <a:lnTo>
                    <a:pt x="4049" y="316"/>
                  </a:lnTo>
                  <a:cubicBezTo>
                    <a:pt x="4132" y="245"/>
                    <a:pt x="4132" y="138"/>
                    <a:pt x="4049" y="54"/>
                  </a:cubicBezTo>
                  <a:cubicBezTo>
                    <a:pt x="4013" y="19"/>
                    <a:pt x="3968" y="1"/>
                    <a:pt x="392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23113;p98">
            <a:extLst>
              <a:ext uri="{FF2B5EF4-FFF2-40B4-BE49-F238E27FC236}">
                <a16:creationId xmlns:a16="http://schemas.microsoft.com/office/drawing/2014/main" id="{143F0038-C4F8-4EC6-84E5-92C3BACD5565}"/>
              </a:ext>
            </a:extLst>
          </p:cNvPr>
          <p:cNvGrpSpPr/>
          <p:nvPr/>
        </p:nvGrpSpPr>
        <p:grpSpPr>
          <a:xfrm>
            <a:off x="6949690" y="1847456"/>
            <a:ext cx="1113033" cy="1041860"/>
            <a:chOff x="6577238" y="2457221"/>
            <a:chExt cx="332019" cy="310788"/>
          </a:xfrm>
        </p:grpSpPr>
        <p:sp>
          <p:nvSpPr>
            <p:cNvPr id="49" name="Google Shape;23114;p98">
              <a:extLst>
                <a:ext uri="{FF2B5EF4-FFF2-40B4-BE49-F238E27FC236}">
                  <a16:creationId xmlns:a16="http://schemas.microsoft.com/office/drawing/2014/main" id="{727C75D1-7818-4079-BF2E-C1ABC19D273B}"/>
                </a:ext>
              </a:extLst>
            </p:cNvPr>
            <p:cNvSpPr/>
            <p:nvPr/>
          </p:nvSpPr>
          <p:spPr>
            <a:xfrm>
              <a:off x="6577238" y="2457221"/>
              <a:ext cx="332019" cy="310788"/>
            </a:xfrm>
            <a:custGeom>
              <a:avLst/>
              <a:gdLst/>
              <a:ahLst/>
              <a:cxnLst/>
              <a:rect l="l" t="t" r="r" b="b"/>
              <a:pathLst>
                <a:path w="10431" h="9764" extrusionOk="0">
                  <a:moveTo>
                    <a:pt x="5478" y="346"/>
                  </a:moveTo>
                  <a:cubicBezTo>
                    <a:pt x="5823" y="346"/>
                    <a:pt x="6097" y="619"/>
                    <a:pt x="6097" y="965"/>
                  </a:cubicBezTo>
                  <a:lnTo>
                    <a:pt x="6097" y="1334"/>
                  </a:lnTo>
                  <a:cubicBezTo>
                    <a:pt x="6097" y="1620"/>
                    <a:pt x="6335" y="1858"/>
                    <a:pt x="6621" y="1858"/>
                  </a:cubicBezTo>
                  <a:lnTo>
                    <a:pt x="6776" y="1858"/>
                  </a:lnTo>
                  <a:cubicBezTo>
                    <a:pt x="6871" y="1858"/>
                    <a:pt x="6966" y="1953"/>
                    <a:pt x="6966" y="2048"/>
                  </a:cubicBezTo>
                  <a:lnTo>
                    <a:pt x="6966" y="3084"/>
                  </a:lnTo>
                  <a:cubicBezTo>
                    <a:pt x="6966" y="3179"/>
                    <a:pt x="6871" y="3275"/>
                    <a:pt x="6776" y="3275"/>
                  </a:cubicBezTo>
                  <a:lnTo>
                    <a:pt x="3537" y="3275"/>
                  </a:lnTo>
                  <a:cubicBezTo>
                    <a:pt x="3442" y="3275"/>
                    <a:pt x="3347" y="3179"/>
                    <a:pt x="3347" y="3084"/>
                  </a:cubicBezTo>
                  <a:lnTo>
                    <a:pt x="3394" y="2048"/>
                  </a:lnTo>
                  <a:cubicBezTo>
                    <a:pt x="3394" y="1953"/>
                    <a:pt x="3477" y="1858"/>
                    <a:pt x="3585" y="1858"/>
                  </a:cubicBezTo>
                  <a:lnTo>
                    <a:pt x="3739" y="1858"/>
                  </a:lnTo>
                  <a:cubicBezTo>
                    <a:pt x="4013" y="1858"/>
                    <a:pt x="4251" y="1620"/>
                    <a:pt x="4251" y="1334"/>
                  </a:cubicBezTo>
                  <a:lnTo>
                    <a:pt x="4251" y="965"/>
                  </a:lnTo>
                  <a:cubicBezTo>
                    <a:pt x="4251" y="619"/>
                    <a:pt x="4537" y="346"/>
                    <a:pt x="4882" y="346"/>
                  </a:cubicBezTo>
                  <a:close/>
                  <a:moveTo>
                    <a:pt x="9538" y="2286"/>
                  </a:moveTo>
                  <a:cubicBezTo>
                    <a:pt x="9871" y="2286"/>
                    <a:pt x="10121" y="2560"/>
                    <a:pt x="10121" y="2870"/>
                  </a:cubicBezTo>
                  <a:lnTo>
                    <a:pt x="10121" y="8823"/>
                  </a:lnTo>
                  <a:lnTo>
                    <a:pt x="10085" y="8823"/>
                  </a:lnTo>
                  <a:cubicBezTo>
                    <a:pt x="10085" y="9156"/>
                    <a:pt x="9824" y="9406"/>
                    <a:pt x="9514" y="9406"/>
                  </a:cubicBezTo>
                  <a:lnTo>
                    <a:pt x="918" y="9406"/>
                  </a:lnTo>
                  <a:cubicBezTo>
                    <a:pt x="596" y="9406"/>
                    <a:pt x="346" y="9132"/>
                    <a:pt x="346" y="8823"/>
                  </a:cubicBezTo>
                  <a:lnTo>
                    <a:pt x="346" y="2870"/>
                  </a:lnTo>
                  <a:cubicBezTo>
                    <a:pt x="346" y="2548"/>
                    <a:pt x="608" y="2286"/>
                    <a:pt x="918" y="2286"/>
                  </a:cubicBezTo>
                  <a:lnTo>
                    <a:pt x="3085" y="2286"/>
                  </a:lnTo>
                  <a:lnTo>
                    <a:pt x="3085" y="2846"/>
                  </a:lnTo>
                  <a:lnTo>
                    <a:pt x="1061" y="2846"/>
                  </a:lnTo>
                  <a:cubicBezTo>
                    <a:pt x="965" y="2846"/>
                    <a:pt x="894" y="2917"/>
                    <a:pt x="894" y="3001"/>
                  </a:cubicBezTo>
                  <a:lnTo>
                    <a:pt x="894" y="8704"/>
                  </a:lnTo>
                  <a:cubicBezTo>
                    <a:pt x="894" y="8799"/>
                    <a:pt x="965" y="8870"/>
                    <a:pt x="1061" y="8870"/>
                  </a:cubicBezTo>
                  <a:lnTo>
                    <a:pt x="6609" y="8870"/>
                  </a:lnTo>
                  <a:cubicBezTo>
                    <a:pt x="6692" y="8870"/>
                    <a:pt x="6776" y="8799"/>
                    <a:pt x="6776" y="8704"/>
                  </a:cubicBezTo>
                  <a:cubicBezTo>
                    <a:pt x="6776" y="8620"/>
                    <a:pt x="6692" y="8537"/>
                    <a:pt x="6609" y="8537"/>
                  </a:cubicBezTo>
                  <a:lnTo>
                    <a:pt x="1215" y="8537"/>
                  </a:lnTo>
                  <a:lnTo>
                    <a:pt x="1215" y="3167"/>
                  </a:lnTo>
                  <a:lnTo>
                    <a:pt x="3096" y="3167"/>
                  </a:lnTo>
                  <a:cubicBezTo>
                    <a:pt x="3132" y="3417"/>
                    <a:pt x="3347" y="3596"/>
                    <a:pt x="3620" y="3596"/>
                  </a:cubicBezTo>
                  <a:lnTo>
                    <a:pt x="6847" y="3596"/>
                  </a:lnTo>
                  <a:cubicBezTo>
                    <a:pt x="7097" y="3596"/>
                    <a:pt x="7323" y="3405"/>
                    <a:pt x="7371" y="3167"/>
                  </a:cubicBezTo>
                  <a:lnTo>
                    <a:pt x="9240" y="3167"/>
                  </a:lnTo>
                  <a:lnTo>
                    <a:pt x="9240" y="8537"/>
                  </a:lnTo>
                  <a:lnTo>
                    <a:pt x="7418" y="8537"/>
                  </a:lnTo>
                  <a:cubicBezTo>
                    <a:pt x="7335" y="8537"/>
                    <a:pt x="7264" y="8620"/>
                    <a:pt x="7264" y="8704"/>
                  </a:cubicBezTo>
                  <a:cubicBezTo>
                    <a:pt x="7264" y="8799"/>
                    <a:pt x="7335" y="8870"/>
                    <a:pt x="7418" y="8870"/>
                  </a:cubicBezTo>
                  <a:lnTo>
                    <a:pt x="9407" y="8870"/>
                  </a:lnTo>
                  <a:cubicBezTo>
                    <a:pt x="9490" y="8870"/>
                    <a:pt x="9562" y="8799"/>
                    <a:pt x="9562" y="8704"/>
                  </a:cubicBezTo>
                  <a:lnTo>
                    <a:pt x="9562" y="3001"/>
                  </a:lnTo>
                  <a:cubicBezTo>
                    <a:pt x="9562" y="2917"/>
                    <a:pt x="9490" y="2846"/>
                    <a:pt x="9407" y="2846"/>
                  </a:cubicBezTo>
                  <a:lnTo>
                    <a:pt x="7383" y="2846"/>
                  </a:lnTo>
                  <a:lnTo>
                    <a:pt x="7383" y="2286"/>
                  </a:lnTo>
                  <a:close/>
                  <a:moveTo>
                    <a:pt x="4906" y="0"/>
                  </a:moveTo>
                  <a:cubicBezTo>
                    <a:pt x="4370" y="0"/>
                    <a:pt x="3942" y="429"/>
                    <a:pt x="3942" y="965"/>
                  </a:cubicBezTo>
                  <a:lnTo>
                    <a:pt x="3942" y="1334"/>
                  </a:lnTo>
                  <a:cubicBezTo>
                    <a:pt x="3942" y="1441"/>
                    <a:pt x="3858" y="1536"/>
                    <a:pt x="3751" y="1536"/>
                  </a:cubicBezTo>
                  <a:lnTo>
                    <a:pt x="3597" y="1536"/>
                  </a:lnTo>
                  <a:cubicBezTo>
                    <a:pt x="3347" y="1536"/>
                    <a:pt x="3120" y="1727"/>
                    <a:pt x="3085" y="1965"/>
                  </a:cubicBezTo>
                  <a:lnTo>
                    <a:pt x="918" y="1965"/>
                  </a:lnTo>
                  <a:cubicBezTo>
                    <a:pt x="418" y="1965"/>
                    <a:pt x="1" y="2382"/>
                    <a:pt x="1" y="2882"/>
                  </a:cubicBezTo>
                  <a:lnTo>
                    <a:pt x="1" y="8835"/>
                  </a:lnTo>
                  <a:cubicBezTo>
                    <a:pt x="1" y="9347"/>
                    <a:pt x="418" y="9763"/>
                    <a:pt x="918" y="9763"/>
                  </a:cubicBezTo>
                  <a:lnTo>
                    <a:pt x="9514" y="9763"/>
                  </a:lnTo>
                  <a:cubicBezTo>
                    <a:pt x="10014" y="9763"/>
                    <a:pt x="10431" y="9347"/>
                    <a:pt x="10431" y="8835"/>
                  </a:cubicBezTo>
                  <a:lnTo>
                    <a:pt x="10431" y="2882"/>
                  </a:lnTo>
                  <a:cubicBezTo>
                    <a:pt x="10419" y="2370"/>
                    <a:pt x="10002" y="1965"/>
                    <a:pt x="9490" y="1965"/>
                  </a:cubicBezTo>
                  <a:lnTo>
                    <a:pt x="7335" y="1965"/>
                  </a:lnTo>
                  <a:cubicBezTo>
                    <a:pt x="7287" y="1715"/>
                    <a:pt x="7085" y="1536"/>
                    <a:pt x="6811" y="1536"/>
                  </a:cubicBezTo>
                  <a:lnTo>
                    <a:pt x="6668" y="1536"/>
                  </a:lnTo>
                  <a:cubicBezTo>
                    <a:pt x="6561" y="1536"/>
                    <a:pt x="6478" y="1441"/>
                    <a:pt x="6478" y="1334"/>
                  </a:cubicBezTo>
                  <a:lnTo>
                    <a:pt x="6478" y="965"/>
                  </a:lnTo>
                  <a:cubicBezTo>
                    <a:pt x="6478" y="429"/>
                    <a:pt x="6037" y="0"/>
                    <a:pt x="550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3115;p98">
              <a:extLst>
                <a:ext uri="{FF2B5EF4-FFF2-40B4-BE49-F238E27FC236}">
                  <a16:creationId xmlns:a16="http://schemas.microsoft.com/office/drawing/2014/main" id="{EFAE8EDE-4305-4F68-8E8E-B74BBAA8B15B}"/>
                </a:ext>
              </a:extLst>
            </p:cNvPr>
            <p:cNvSpPr/>
            <p:nvPr/>
          </p:nvSpPr>
          <p:spPr>
            <a:xfrm>
              <a:off x="6723529" y="2512542"/>
              <a:ext cx="38705" cy="3905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346"/>
                  </a:moveTo>
                  <a:cubicBezTo>
                    <a:pt x="763" y="346"/>
                    <a:pt x="882" y="465"/>
                    <a:pt x="882" y="608"/>
                  </a:cubicBezTo>
                  <a:cubicBezTo>
                    <a:pt x="882" y="763"/>
                    <a:pt x="763" y="882"/>
                    <a:pt x="608" y="882"/>
                  </a:cubicBezTo>
                  <a:cubicBezTo>
                    <a:pt x="465" y="882"/>
                    <a:pt x="346" y="763"/>
                    <a:pt x="346" y="608"/>
                  </a:cubicBezTo>
                  <a:cubicBezTo>
                    <a:pt x="346" y="465"/>
                    <a:pt x="465" y="346"/>
                    <a:pt x="608" y="346"/>
                  </a:cubicBezTo>
                  <a:close/>
                  <a:moveTo>
                    <a:pt x="608" y="1"/>
                  </a:moveTo>
                  <a:cubicBezTo>
                    <a:pt x="286" y="1"/>
                    <a:pt x="1" y="274"/>
                    <a:pt x="1" y="608"/>
                  </a:cubicBezTo>
                  <a:cubicBezTo>
                    <a:pt x="1" y="941"/>
                    <a:pt x="275" y="1227"/>
                    <a:pt x="608" y="1227"/>
                  </a:cubicBezTo>
                  <a:cubicBezTo>
                    <a:pt x="941" y="1227"/>
                    <a:pt x="1215" y="953"/>
                    <a:pt x="1215" y="608"/>
                  </a:cubicBezTo>
                  <a:cubicBezTo>
                    <a:pt x="1203" y="274"/>
                    <a:pt x="941" y="1"/>
                    <a:pt x="60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3116;p98">
              <a:extLst>
                <a:ext uri="{FF2B5EF4-FFF2-40B4-BE49-F238E27FC236}">
                  <a16:creationId xmlns:a16="http://schemas.microsoft.com/office/drawing/2014/main" id="{6C3BCD4D-4BDD-404A-A335-87DFA03F3681}"/>
                </a:ext>
              </a:extLst>
            </p:cNvPr>
            <p:cNvSpPr/>
            <p:nvPr/>
          </p:nvSpPr>
          <p:spPr>
            <a:xfrm>
              <a:off x="6662893" y="2597050"/>
              <a:ext cx="169813" cy="108031"/>
            </a:xfrm>
            <a:custGeom>
              <a:avLst/>
              <a:gdLst/>
              <a:ahLst/>
              <a:cxnLst/>
              <a:rect l="l" t="t" r="r" b="b"/>
              <a:pathLst>
                <a:path w="5335" h="3394" extrusionOk="0">
                  <a:moveTo>
                    <a:pt x="763" y="2060"/>
                  </a:moveTo>
                  <a:cubicBezTo>
                    <a:pt x="1025" y="2060"/>
                    <a:pt x="1251" y="2287"/>
                    <a:pt x="1251" y="2561"/>
                  </a:cubicBezTo>
                  <a:cubicBezTo>
                    <a:pt x="1251" y="2822"/>
                    <a:pt x="1025" y="3049"/>
                    <a:pt x="763" y="3049"/>
                  </a:cubicBezTo>
                  <a:cubicBezTo>
                    <a:pt x="489" y="3049"/>
                    <a:pt x="275" y="2822"/>
                    <a:pt x="275" y="2561"/>
                  </a:cubicBezTo>
                  <a:cubicBezTo>
                    <a:pt x="275" y="2287"/>
                    <a:pt x="489" y="2060"/>
                    <a:pt x="763" y="2060"/>
                  </a:cubicBezTo>
                  <a:close/>
                  <a:moveTo>
                    <a:pt x="4918" y="1"/>
                  </a:moveTo>
                  <a:cubicBezTo>
                    <a:pt x="4918" y="1"/>
                    <a:pt x="4894" y="1"/>
                    <a:pt x="4894" y="13"/>
                  </a:cubicBezTo>
                  <a:lnTo>
                    <a:pt x="4466" y="239"/>
                  </a:lnTo>
                  <a:cubicBezTo>
                    <a:pt x="4394" y="275"/>
                    <a:pt x="4346" y="370"/>
                    <a:pt x="4394" y="453"/>
                  </a:cubicBezTo>
                  <a:cubicBezTo>
                    <a:pt x="4429" y="515"/>
                    <a:pt x="4484" y="550"/>
                    <a:pt x="4548" y="550"/>
                  </a:cubicBezTo>
                  <a:cubicBezTo>
                    <a:pt x="4571" y="550"/>
                    <a:pt x="4595" y="546"/>
                    <a:pt x="4620" y="536"/>
                  </a:cubicBezTo>
                  <a:lnTo>
                    <a:pt x="4739" y="477"/>
                  </a:lnTo>
                  <a:lnTo>
                    <a:pt x="4739" y="477"/>
                  </a:lnTo>
                  <a:cubicBezTo>
                    <a:pt x="4525" y="1191"/>
                    <a:pt x="4144" y="1727"/>
                    <a:pt x="3620" y="2060"/>
                  </a:cubicBezTo>
                  <a:cubicBezTo>
                    <a:pt x="3098" y="2398"/>
                    <a:pt x="2516" y="2470"/>
                    <a:pt x="2094" y="2470"/>
                  </a:cubicBezTo>
                  <a:cubicBezTo>
                    <a:pt x="1891" y="2470"/>
                    <a:pt x="1724" y="2453"/>
                    <a:pt x="1620" y="2441"/>
                  </a:cubicBezTo>
                  <a:cubicBezTo>
                    <a:pt x="1560" y="2049"/>
                    <a:pt x="1227" y="1751"/>
                    <a:pt x="822" y="1751"/>
                  </a:cubicBezTo>
                  <a:cubicBezTo>
                    <a:pt x="370" y="1751"/>
                    <a:pt x="1" y="2120"/>
                    <a:pt x="1" y="2572"/>
                  </a:cubicBezTo>
                  <a:cubicBezTo>
                    <a:pt x="1" y="3013"/>
                    <a:pt x="370" y="3394"/>
                    <a:pt x="822" y="3394"/>
                  </a:cubicBezTo>
                  <a:cubicBezTo>
                    <a:pt x="1203" y="3394"/>
                    <a:pt x="1537" y="3120"/>
                    <a:pt x="1620" y="2763"/>
                  </a:cubicBezTo>
                  <a:cubicBezTo>
                    <a:pt x="1739" y="2775"/>
                    <a:pt x="1906" y="2799"/>
                    <a:pt x="2120" y="2799"/>
                  </a:cubicBezTo>
                  <a:cubicBezTo>
                    <a:pt x="2572" y="2799"/>
                    <a:pt x="3215" y="2703"/>
                    <a:pt x="3799" y="2334"/>
                  </a:cubicBezTo>
                  <a:cubicBezTo>
                    <a:pt x="4382" y="1965"/>
                    <a:pt x="4799" y="1394"/>
                    <a:pt x="5037" y="620"/>
                  </a:cubicBezTo>
                  <a:lnTo>
                    <a:pt x="5061" y="667"/>
                  </a:lnTo>
                  <a:cubicBezTo>
                    <a:pt x="5097" y="727"/>
                    <a:pt x="5156" y="751"/>
                    <a:pt x="5216" y="751"/>
                  </a:cubicBezTo>
                  <a:cubicBezTo>
                    <a:pt x="5239" y="751"/>
                    <a:pt x="5251" y="751"/>
                    <a:pt x="5287" y="739"/>
                  </a:cubicBezTo>
                  <a:cubicBezTo>
                    <a:pt x="5299" y="691"/>
                    <a:pt x="5335" y="596"/>
                    <a:pt x="5287" y="501"/>
                  </a:cubicBezTo>
                  <a:lnTo>
                    <a:pt x="5061" y="72"/>
                  </a:lnTo>
                  <a:cubicBezTo>
                    <a:pt x="5061" y="72"/>
                    <a:pt x="5061" y="60"/>
                    <a:pt x="5049" y="60"/>
                  </a:cubicBezTo>
                  <a:lnTo>
                    <a:pt x="5013" y="25"/>
                  </a:lnTo>
                  <a:lnTo>
                    <a:pt x="5001" y="13"/>
                  </a:lnTo>
                  <a:cubicBezTo>
                    <a:pt x="5001" y="13"/>
                    <a:pt x="4989" y="13"/>
                    <a:pt x="498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3117;p98">
              <a:extLst>
                <a:ext uri="{FF2B5EF4-FFF2-40B4-BE49-F238E27FC236}">
                  <a16:creationId xmlns:a16="http://schemas.microsoft.com/office/drawing/2014/main" id="{23D0AB74-1DDB-4E95-B0A6-8485D6A83EF1}"/>
                </a:ext>
              </a:extLst>
            </p:cNvPr>
            <p:cNvSpPr/>
            <p:nvPr/>
          </p:nvSpPr>
          <p:spPr>
            <a:xfrm>
              <a:off x="6639402" y="2589188"/>
              <a:ext cx="32244" cy="31384"/>
            </a:xfrm>
            <a:custGeom>
              <a:avLst/>
              <a:gdLst/>
              <a:ahLst/>
              <a:cxnLst/>
              <a:rect l="l" t="t" r="r" b="b"/>
              <a:pathLst>
                <a:path w="1013" h="986" extrusionOk="0">
                  <a:moveTo>
                    <a:pt x="184" y="1"/>
                  </a:moveTo>
                  <a:cubicBezTo>
                    <a:pt x="140" y="1"/>
                    <a:pt x="96" y="16"/>
                    <a:pt x="60" y="45"/>
                  </a:cubicBezTo>
                  <a:cubicBezTo>
                    <a:pt x="0" y="105"/>
                    <a:pt x="0" y="212"/>
                    <a:pt x="60" y="283"/>
                  </a:cubicBezTo>
                  <a:lnTo>
                    <a:pt x="262" y="498"/>
                  </a:lnTo>
                  <a:lnTo>
                    <a:pt x="60" y="700"/>
                  </a:lnTo>
                  <a:cubicBezTo>
                    <a:pt x="0" y="760"/>
                    <a:pt x="0" y="867"/>
                    <a:pt x="60" y="938"/>
                  </a:cubicBezTo>
                  <a:cubicBezTo>
                    <a:pt x="84" y="974"/>
                    <a:pt x="131" y="986"/>
                    <a:pt x="179" y="986"/>
                  </a:cubicBezTo>
                  <a:cubicBezTo>
                    <a:pt x="215" y="986"/>
                    <a:pt x="262" y="974"/>
                    <a:pt x="298" y="938"/>
                  </a:cubicBezTo>
                  <a:lnTo>
                    <a:pt x="501" y="736"/>
                  </a:lnTo>
                  <a:lnTo>
                    <a:pt x="715" y="938"/>
                  </a:lnTo>
                  <a:cubicBezTo>
                    <a:pt x="739" y="974"/>
                    <a:pt x="786" y="986"/>
                    <a:pt x="834" y="986"/>
                  </a:cubicBezTo>
                  <a:cubicBezTo>
                    <a:pt x="870" y="986"/>
                    <a:pt x="917" y="974"/>
                    <a:pt x="953" y="938"/>
                  </a:cubicBezTo>
                  <a:cubicBezTo>
                    <a:pt x="1013" y="879"/>
                    <a:pt x="1013" y="783"/>
                    <a:pt x="953" y="700"/>
                  </a:cubicBezTo>
                  <a:lnTo>
                    <a:pt x="739" y="498"/>
                  </a:lnTo>
                  <a:lnTo>
                    <a:pt x="953" y="283"/>
                  </a:lnTo>
                  <a:cubicBezTo>
                    <a:pt x="1013" y="224"/>
                    <a:pt x="1013" y="129"/>
                    <a:pt x="953" y="45"/>
                  </a:cubicBezTo>
                  <a:cubicBezTo>
                    <a:pt x="923" y="16"/>
                    <a:pt x="882" y="1"/>
                    <a:pt x="838" y="1"/>
                  </a:cubicBezTo>
                  <a:cubicBezTo>
                    <a:pt x="795" y="1"/>
                    <a:pt x="751" y="16"/>
                    <a:pt x="715" y="45"/>
                  </a:cubicBezTo>
                  <a:lnTo>
                    <a:pt x="501" y="260"/>
                  </a:lnTo>
                  <a:lnTo>
                    <a:pt x="298" y="45"/>
                  </a:lnTo>
                  <a:cubicBezTo>
                    <a:pt x="268" y="16"/>
                    <a:pt x="227" y="1"/>
                    <a:pt x="18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3118;p98">
              <a:extLst>
                <a:ext uri="{FF2B5EF4-FFF2-40B4-BE49-F238E27FC236}">
                  <a16:creationId xmlns:a16="http://schemas.microsoft.com/office/drawing/2014/main" id="{845467A9-25FE-49B4-8130-2B9AB5899684}"/>
                </a:ext>
              </a:extLst>
            </p:cNvPr>
            <p:cNvSpPr/>
            <p:nvPr/>
          </p:nvSpPr>
          <p:spPr>
            <a:xfrm>
              <a:off x="6820547" y="2673315"/>
              <a:ext cx="32244" cy="31034"/>
            </a:xfrm>
            <a:custGeom>
              <a:avLst/>
              <a:gdLst/>
              <a:ahLst/>
              <a:cxnLst/>
              <a:rect l="l" t="t" r="r" b="b"/>
              <a:pathLst>
                <a:path w="1013" h="975" extrusionOk="0">
                  <a:moveTo>
                    <a:pt x="188" y="1"/>
                  </a:moveTo>
                  <a:cubicBezTo>
                    <a:pt x="147" y="1"/>
                    <a:pt x="102" y="16"/>
                    <a:pt x="60" y="45"/>
                  </a:cubicBezTo>
                  <a:cubicBezTo>
                    <a:pt x="1" y="105"/>
                    <a:pt x="1" y="200"/>
                    <a:pt x="60" y="284"/>
                  </a:cubicBezTo>
                  <a:lnTo>
                    <a:pt x="275" y="486"/>
                  </a:lnTo>
                  <a:lnTo>
                    <a:pt x="60" y="700"/>
                  </a:lnTo>
                  <a:cubicBezTo>
                    <a:pt x="1" y="760"/>
                    <a:pt x="1" y="855"/>
                    <a:pt x="60" y="938"/>
                  </a:cubicBezTo>
                  <a:cubicBezTo>
                    <a:pt x="96" y="962"/>
                    <a:pt x="144" y="974"/>
                    <a:pt x="179" y="974"/>
                  </a:cubicBezTo>
                  <a:cubicBezTo>
                    <a:pt x="227" y="974"/>
                    <a:pt x="275" y="962"/>
                    <a:pt x="298" y="938"/>
                  </a:cubicBezTo>
                  <a:lnTo>
                    <a:pt x="513" y="724"/>
                  </a:lnTo>
                  <a:lnTo>
                    <a:pt x="715" y="938"/>
                  </a:lnTo>
                  <a:cubicBezTo>
                    <a:pt x="751" y="962"/>
                    <a:pt x="798" y="974"/>
                    <a:pt x="834" y="974"/>
                  </a:cubicBezTo>
                  <a:cubicBezTo>
                    <a:pt x="882" y="974"/>
                    <a:pt x="929" y="962"/>
                    <a:pt x="953" y="938"/>
                  </a:cubicBezTo>
                  <a:cubicBezTo>
                    <a:pt x="1013" y="879"/>
                    <a:pt x="1013" y="772"/>
                    <a:pt x="953" y="700"/>
                  </a:cubicBezTo>
                  <a:lnTo>
                    <a:pt x="751" y="486"/>
                  </a:lnTo>
                  <a:lnTo>
                    <a:pt x="953" y="284"/>
                  </a:lnTo>
                  <a:cubicBezTo>
                    <a:pt x="1013" y="224"/>
                    <a:pt x="1013" y="117"/>
                    <a:pt x="953" y="45"/>
                  </a:cubicBezTo>
                  <a:cubicBezTo>
                    <a:pt x="923" y="16"/>
                    <a:pt x="885" y="1"/>
                    <a:pt x="843" y="1"/>
                  </a:cubicBezTo>
                  <a:cubicBezTo>
                    <a:pt x="801" y="1"/>
                    <a:pt x="757" y="16"/>
                    <a:pt x="715" y="45"/>
                  </a:cubicBezTo>
                  <a:lnTo>
                    <a:pt x="513" y="248"/>
                  </a:lnTo>
                  <a:lnTo>
                    <a:pt x="298" y="45"/>
                  </a:lnTo>
                  <a:cubicBezTo>
                    <a:pt x="269" y="16"/>
                    <a:pt x="230" y="1"/>
                    <a:pt x="18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3119;p98">
              <a:extLst>
                <a:ext uri="{FF2B5EF4-FFF2-40B4-BE49-F238E27FC236}">
                  <a16:creationId xmlns:a16="http://schemas.microsoft.com/office/drawing/2014/main" id="{2B972B2A-B435-40CC-99ED-9CBAA2D0940D}"/>
                </a:ext>
              </a:extLst>
            </p:cNvPr>
            <p:cNvSpPr/>
            <p:nvPr/>
          </p:nvSpPr>
          <p:spPr>
            <a:xfrm>
              <a:off x="6730341" y="2603607"/>
              <a:ext cx="32244" cy="31384"/>
            </a:xfrm>
            <a:custGeom>
              <a:avLst/>
              <a:gdLst/>
              <a:ahLst/>
              <a:cxnLst/>
              <a:rect l="l" t="t" r="r" b="b"/>
              <a:pathLst>
                <a:path w="1013" h="986" extrusionOk="0">
                  <a:moveTo>
                    <a:pt x="184" y="0"/>
                  </a:moveTo>
                  <a:cubicBezTo>
                    <a:pt x="141" y="0"/>
                    <a:pt x="96" y="15"/>
                    <a:pt x="61" y="45"/>
                  </a:cubicBezTo>
                  <a:cubicBezTo>
                    <a:pt x="1" y="104"/>
                    <a:pt x="1" y="211"/>
                    <a:pt x="61" y="283"/>
                  </a:cubicBezTo>
                  <a:lnTo>
                    <a:pt x="263" y="485"/>
                  </a:lnTo>
                  <a:lnTo>
                    <a:pt x="61" y="700"/>
                  </a:lnTo>
                  <a:cubicBezTo>
                    <a:pt x="1" y="759"/>
                    <a:pt x="1" y="866"/>
                    <a:pt x="61" y="938"/>
                  </a:cubicBezTo>
                  <a:cubicBezTo>
                    <a:pt x="84" y="962"/>
                    <a:pt x="132" y="985"/>
                    <a:pt x="180" y="985"/>
                  </a:cubicBezTo>
                  <a:cubicBezTo>
                    <a:pt x="215" y="985"/>
                    <a:pt x="263" y="962"/>
                    <a:pt x="299" y="938"/>
                  </a:cubicBezTo>
                  <a:lnTo>
                    <a:pt x="501" y="723"/>
                  </a:lnTo>
                  <a:lnTo>
                    <a:pt x="715" y="938"/>
                  </a:lnTo>
                  <a:cubicBezTo>
                    <a:pt x="739" y="962"/>
                    <a:pt x="787" y="985"/>
                    <a:pt x="834" y="985"/>
                  </a:cubicBezTo>
                  <a:cubicBezTo>
                    <a:pt x="870" y="985"/>
                    <a:pt x="918" y="962"/>
                    <a:pt x="953" y="938"/>
                  </a:cubicBezTo>
                  <a:cubicBezTo>
                    <a:pt x="1013" y="878"/>
                    <a:pt x="1013" y="771"/>
                    <a:pt x="953" y="700"/>
                  </a:cubicBezTo>
                  <a:lnTo>
                    <a:pt x="739" y="485"/>
                  </a:lnTo>
                  <a:lnTo>
                    <a:pt x="953" y="283"/>
                  </a:lnTo>
                  <a:cubicBezTo>
                    <a:pt x="1013" y="223"/>
                    <a:pt x="1013" y="116"/>
                    <a:pt x="953" y="45"/>
                  </a:cubicBezTo>
                  <a:cubicBezTo>
                    <a:pt x="924" y="15"/>
                    <a:pt x="882" y="0"/>
                    <a:pt x="839" y="0"/>
                  </a:cubicBezTo>
                  <a:cubicBezTo>
                    <a:pt x="796" y="0"/>
                    <a:pt x="751" y="15"/>
                    <a:pt x="715" y="45"/>
                  </a:cubicBezTo>
                  <a:lnTo>
                    <a:pt x="501" y="247"/>
                  </a:lnTo>
                  <a:lnTo>
                    <a:pt x="299" y="45"/>
                  </a:lnTo>
                  <a:cubicBezTo>
                    <a:pt x="269" y="15"/>
                    <a:pt x="227" y="0"/>
                    <a:pt x="18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21329;p95">
            <a:extLst>
              <a:ext uri="{FF2B5EF4-FFF2-40B4-BE49-F238E27FC236}">
                <a16:creationId xmlns:a16="http://schemas.microsoft.com/office/drawing/2014/main" id="{030837BB-9870-4634-BD96-1B357CDEE7C6}"/>
              </a:ext>
            </a:extLst>
          </p:cNvPr>
          <p:cNvGrpSpPr/>
          <p:nvPr/>
        </p:nvGrpSpPr>
        <p:grpSpPr>
          <a:xfrm>
            <a:off x="7004421" y="3371652"/>
            <a:ext cx="994248" cy="1309366"/>
            <a:chOff x="864062" y="2884503"/>
            <a:chExt cx="264084" cy="347783"/>
          </a:xfrm>
        </p:grpSpPr>
        <p:sp>
          <p:nvSpPr>
            <p:cNvPr id="56" name="Google Shape;21330;p95">
              <a:extLst>
                <a:ext uri="{FF2B5EF4-FFF2-40B4-BE49-F238E27FC236}">
                  <a16:creationId xmlns:a16="http://schemas.microsoft.com/office/drawing/2014/main" id="{E2DD5F18-9711-440B-990C-D293774ADC8A}"/>
                </a:ext>
              </a:extLst>
            </p:cNvPr>
            <p:cNvSpPr/>
            <p:nvPr/>
          </p:nvSpPr>
          <p:spPr>
            <a:xfrm>
              <a:off x="944783" y="2884503"/>
              <a:ext cx="102263" cy="122982"/>
            </a:xfrm>
            <a:custGeom>
              <a:avLst/>
              <a:gdLst/>
              <a:ahLst/>
              <a:cxnLst/>
              <a:rect l="l" t="t" r="r" b="b"/>
              <a:pathLst>
                <a:path w="3228" h="3882" extrusionOk="0">
                  <a:moveTo>
                    <a:pt x="1608" y="0"/>
                  </a:moveTo>
                  <a:cubicBezTo>
                    <a:pt x="715" y="0"/>
                    <a:pt x="1" y="727"/>
                    <a:pt x="1" y="1608"/>
                  </a:cubicBezTo>
                  <a:cubicBezTo>
                    <a:pt x="1" y="2286"/>
                    <a:pt x="418" y="2882"/>
                    <a:pt x="1060" y="3120"/>
                  </a:cubicBezTo>
                  <a:lnTo>
                    <a:pt x="1477" y="3810"/>
                  </a:lnTo>
                  <a:cubicBezTo>
                    <a:pt x="1501" y="3858"/>
                    <a:pt x="1549" y="3882"/>
                    <a:pt x="1608" y="3882"/>
                  </a:cubicBezTo>
                  <a:cubicBezTo>
                    <a:pt x="1668" y="3882"/>
                    <a:pt x="1715" y="3858"/>
                    <a:pt x="1739" y="3810"/>
                  </a:cubicBezTo>
                  <a:lnTo>
                    <a:pt x="2156" y="3120"/>
                  </a:lnTo>
                  <a:cubicBezTo>
                    <a:pt x="2561" y="2977"/>
                    <a:pt x="2906" y="2667"/>
                    <a:pt x="3085" y="2263"/>
                  </a:cubicBezTo>
                  <a:cubicBezTo>
                    <a:pt x="3108" y="2191"/>
                    <a:pt x="3085" y="2084"/>
                    <a:pt x="3001" y="2060"/>
                  </a:cubicBezTo>
                  <a:cubicBezTo>
                    <a:pt x="2982" y="2051"/>
                    <a:pt x="2961" y="2046"/>
                    <a:pt x="2940" y="2046"/>
                  </a:cubicBezTo>
                  <a:cubicBezTo>
                    <a:pt x="2883" y="2046"/>
                    <a:pt x="2825" y="2079"/>
                    <a:pt x="2799" y="2132"/>
                  </a:cubicBezTo>
                  <a:cubicBezTo>
                    <a:pt x="2644" y="2465"/>
                    <a:pt x="2370" y="2727"/>
                    <a:pt x="2013" y="2834"/>
                  </a:cubicBezTo>
                  <a:cubicBezTo>
                    <a:pt x="1977" y="2846"/>
                    <a:pt x="1930" y="2858"/>
                    <a:pt x="1918" y="2905"/>
                  </a:cubicBezTo>
                  <a:lnTo>
                    <a:pt x="1608" y="3406"/>
                  </a:lnTo>
                  <a:lnTo>
                    <a:pt x="1299" y="2905"/>
                  </a:lnTo>
                  <a:cubicBezTo>
                    <a:pt x="1275" y="2870"/>
                    <a:pt x="1251" y="2846"/>
                    <a:pt x="1203" y="2834"/>
                  </a:cubicBezTo>
                  <a:cubicBezTo>
                    <a:pt x="668" y="2655"/>
                    <a:pt x="310" y="2155"/>
                    <a:pt x="310" y="1596"/>
                  </a:cubicBezTo>
                  <a:cubicBezTo>
                    <a:pt x="310" y="905"/>
                    <a:pt x="894" y="322"/>
                    <a:pt x="1608" y="322"/>
                  </a:cubicBezTo>
                  <a:cubicBezTo>
                    <a:pt x="2311" y="322"/>
                    <a:pt x="2870" y="881"/>
                    <a:pt x="2906" y="1572"/>
                  </a:cubicBezTo>
                  <a:cubicBezTo>
                    <a:pt x="2906" y="1667"/>
                    <a:pt x="2977" y="1739"/>
                    <a:pt x="3061" y="1739"/>
                  </a:cubicBezTo>
                  <a:cubicBezTo>
                    <a:pt x="3156" y="1739"/>
                    <a:pt x="3227" y="1667"/>
                    <a:pt x="3227" y="1572"/>
                  </a:cubicBezTo>
                  <a:cubicBezTo>
                    <a:pt x="3215" y="1167"/>
                    <a:pt x="3049" y="762"/>
                    <a:pt x="2739" y="465"/>
                  </a:cubicBezTo>
                  <a:cubicBezTo>
                    <a:pt x="2442" y="167"/>
                    <a:pt x="2037" y="0"/>
                    <a:pt x="160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1331;p95">
              <a:extLst>
                <a:ext uri="{FF2B5EF4-FFF2-40B4-BE49-F238E27FC236}">
                  <a16:creationId xmlns:a16="http://schemas.microsoft.com/office/drawing/2014/main" id="{BA9A18CD-0D2A-49BA-B50F-E771BDA1DDAF}"/>
                </a:ext>
              </a:extLst>
            </p:cNvPr>
            <p:cNvSpPr/>
            <p:nvPr/>
          </p:nvSpPr>
          <p:spPr>
            <a:xfrm>
              <a:off x="963664" y="2903733"/>
              <a:ext cx="65261" cy="64152"/>
            </a:xfrm>
            <a:custGeom>
              <a:avLst/>
              <a:gdLst/>
              <a:ahLst/>
              <a:cxnLst/>
              <a:rect l="l" t="t" r="r" b="b"/>
              <a:pathLst>
                <a:path w="2060" h="2025" extrusionOk="0">
                  <a:moveTo>
                    <a:pt x="1012" y="584"/>
                  </a:moveTo>
                  <a:cubicBezTo>
                    <a:pt x="1250" y="584"/>
                    <a:pt x="1441" y="774"/>
                    <a:pt x="1441" y="1013"/>
                  </a:cubicBezTo>
                  <a:cubicBezTo>
                    <a:pt x="1441" y="1251"/>
                    <a:pt x="1250" y="1453"/>
                    <a:pt x="1012" y="1453"/>
                  </a:cubicBezTo>
                  <a:cubicBezTo>
                    <a:pt x="774" y="1453"/>
                    <a:pt x="584" y="1251"/>
                    <a:pt x="584" y="1013"/>
                  </a:cubicBezTo>
                  <a:cubicBezTo>
                    <a:pt x="584" y="774"/>
                    <a:pt x="774" y="584"/>
                    <a:pt x="1012" y="584"/>
                  </a:cubicBezTo>
                  <a:close/>
                  <a:moveTo>
                    <a:pt x="1012" y="1"/>
                  </a:moveTo>
                  <a:cubicBezTo>
                    <a:pt x="929" y="1"/>
                    <a:pt x="845" y="72"/>
                    <a:pt x="845" y="167"/>
                  </a:cubicBezTo>
                  <a:lnTo>
                    <a:pt x="845" y="274"/>
                  </a:lnTo>
                  <a:cubicBezTo>
                    <a:pt x="762" y="286"/>
                    <a:pt x="667" y="334"/>
                    <a:pt x="595" y="370"/>
                  </a:cubicBezTo>
                  <a:lnTo>
                    <a:pt x="524" y="298"/>
                  </a:lnTo>
                  <a:cubicBezTo>
                    <a:pt x="494" y="268"/>
                    <a:pt x="453" y="254"/>
                    <a:pt x="411" y="254"/>
                  </a:cubicBezTo>
                  <a:cubicBezTo>
                    <a:pt x="369" y="254"/>
                    <a:pt x="328" y="268"/>
                    <a:pt x="298" y="298"/>
                  </a:cubicBezTo>
                  <a:cubicBezTo>
                    <a:pt x="238" y="358"/>
                    <a:pt x="238" y="465"/>
                    <a:pt x="298" y="524"/>
                  </a:cubicBezTo>
                  <a:lnTo>
                    <a:pt x="369" y="596"/>
                  </a:lnTo>
                  <a:cubicBezTo>
                    <a:pt x="333" y="667"/>
                    <a:pt x="286" y="763"/>
                    <a:pt x="274" y="858"/>
                  </a:cubicBezTo>
                  <a:lnTo>
                    <a:pt x="167" y="858"/>
                  </a:lnTo>
                  <a:cubicBezTo>
                    <a:pt x="72" y="858"/>
                    <a:pt x="0" y="929"/>
                    <a:pt x="0" y="1013"/>
                  </a:cubicBezTo>
                  <a:cubicBezTo>
                    <a:pt x="0" y="1108"/>
                    <a:pt x="72" y="1179"/>
                    <a:pt x="167" y="1179"/>
                  </a:cubicBezTo>
                  <a:lnTo>
                    <a:pt x="274" y="1179"/>
                  </a:lnTo>
                  <a:cubicBezTo>
                    <a:pt x="286" y="1275"/>
                    <a:pt x="333" y="1358"/>
                    <a:pt x="369" y="1429"/>
                  </a:cubicBezTo>
                  <a:lnTo>
                    <a:pt x="298" y="1513"/>
                  </a:lnTo>
                  <a:cubicBezTo>
                    <a:pt x="238" y="1572"/>
                    <a:pt x="238" y="1667"/>
                    <a:pt x="298" y="1727"/>
                  </a:cubicBezTo>
                  <a:cubicBezTo>
                    <a:pt x="333" y="1763"/>
                    <a:pt x="369" y="1775"/>
                    <a:pt x="417" y="1775"/>
                  </a:cubicBezTo>
                  <a:cubicBezTo>
                    <a:pt x="464" y="1775"/>
                    <a:pt x="512" y="1763"/>
                    <a:pt x="536" y="1727"/>
                  </a:cubicBezTo>
                  <a:lnTo>
                    <a:pt x="607" y="1656"/>
                  </a:lnTo>
                  <a:cubicBezTo>
                    <a:pt x="691" y="1703"/>
                    <a:pt x="774" y="1751"/>
                    <a:pt x="869" y="1763"/>
                  </a:cubicBezTo>
                  <a:lnTo>
                    <a:pt x="869" y="1870"/>
                  </a:lnTo>
                  <a:cubicBezTo>
                    <a:pt x="869" y="1953"/>
                    <a:pt x="941" y="2025"/>
                    <a:pt x="1024" y="2025"/>
                  </a:cubicBezTo>
                  <a:cubicBezTo>
                    <a:pt x="1119" y="2025"/>
                    <a:pt x="1191" y="1953"/>
                    <a:pt x="1191" y="1870"/>
                  </a:cubicBezTo>
                  <a:lnTo>
                    <a:pt x="1191" y="1763"/>
                  </a:lnTo>
                  <a:cubicBezTo>
                    <a:pt x="1286" y="1751"/>
                    <a:pt x="1369" y="1703"/>
                    <a:pt x="1441" y="1656"/>
                  </a:cubicBezTo>
                  <a:lnTo>
                    <a:pt x="1524" y="1727"/>
                  </a:lnTo>
                  <a:cubicBezTo>
                    <a:pt x="1548" y="1763"/>
                    <a:pt x="1596" y="1775"/>
                    <a:pt x="1643" y="1775"/>
                  </a:cubicBezTo>
                  <a:cubicBezTo>
                    <a:pt x="1679" y="1775"/>
                    <a:pt x="1727" y="1763"/>
                    <a:pt x="1762" y="1727"/>
                  </a:cubicBezTo>
                  <a:cubicBezTo>
                    <a:pt x="1822" y="1667"/>
                    <a:pt x="1822" y="1572"/>
                    <a:pt x="1762" y="1513"/>
                  </a:cubicBezTo>
                  <a:lnTo>
                    <a:pt x="1679" y="1429"/>
                  </a:lnTo>
                  <a:cubicBezTo>
                    <a:pt x="1727" y="1358"/>
                    <a:pt x="1774" y="1275"/>
                    <a:pt x="1786" y="1179"/>
                  </a:cubicBezTo>
                  <a:lnTo>
                    <a:pt x="1893" y="1179"/>
                  </a:lnTo>
                  <a:cubicBezTo>
                    <a:pt x="1977" y="1179"/>
                    <a:pt x="2060" y="1108"/>
                    <a:pt x="2060" y="1013"/>
                  </a:cubicBezTo>
                  <a:cubicBezTo>
                    <a:pt x="2012" y="929"/>
                    <a:pt x="1953" y="858"/>
                    <a:pt x="1857" y="858"/>
                  </a:cubicBezTo>
                  <a:lnTo>
                    <a:pt x="1762" y="858"/>
                  </a:lnTo>
                  <a:cubicBezTo>
                    <a:pt x="1738" y="763"/>
                    <a:pt x="1703" y="667"/>
                    <a:pt x="1655" y="596"/>
                  </a:cubicBezTo>
                  <a:lnTo>
                    <a:pt x="1727" y="524"/>
                  </a:lnTo>
                  <a:cubicBezTo>
                    <a:pt x="1786" y="465"/>
                    <a:pt x="1786" y="358"/>
                    <a:pt x="1727" y="298"/>
                  </a:cubicBezTo>
                  <a:cubicBezTo>
                    <a:pt x="1697" y="268"/>
                    <a:pt x="1655" y="254"/>
                    <a:pt x="1613" y="254"/>
                  </a:cubicBezTo>
                  <a:cubicBezTo>
                    <a:pt x="1572" y="254"/>
                    <a:pt x="1530" y="268"/>
                    <a:pt x="1500" y="298"/>
                  </a:cubicBezTo>
                  <a:lnTo>
                    <a:pt x="1429" y="370"/>
                  </a:lnTo>
                  <a:cubicBezTo>
                    <a:pt x="1357" y="334"/>
                    <a:pt x="1262" y="286"/>
                    <a:pt x="1179" y="274"/>
                  </a:cubicBezTo>
                  <a:lnTo>
                    <a:pt x="1179" y="167"/>
                  </a:lnTo>
                  <a:cubicBezTo>
                    <a:pt x="1179" y="72"/>
                    <a:pt x="1107" y="1"/>
                    <a:pt x="101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1332;p95">
              <a:extLst>
                <a:ext uri="{FF2B5EF4-FFF2-40B4-BE49-F238E27FC236}">
                  <a16:creationId xmlns:a16="http://schemas.microsoft.com/office/drawing/2014/main" id="{E63BC2D4-85C3-4A99-8DED-1ECC6F24A87B}"/>
                </a:ext>
              </a:extLst>
            </p:cNvPr>
            <p:cNvSpPr/>
            <p:nvPr/>
          </p:nvSpPr>
          <p:spPr>
            <a:xfrm>
              <a:off x="864062" y="2987843"/>
              <a:ext cx="264084" cy="244443"/>
            </a:xfrm>
            <a:custGeom>
              <a:avLst/>
              <a:gdLst/>
              <a:ahLst/>
              <a:cxnLst/>
              <a:rect l="l" t="t" r="r" b="b"/>
              <a:pathLst>
                <a:path w="8336" h="7716" extrusionOk="0">
                  <a:moveTo>
                    <a:pt x="2513" y="1"/>
                  </a:moveTo>
                  <a:cubicBezTo>
                    <a:pt x="2477" y="1"/>
                    <a:pt x="2418" y="13"/>
                    <a:pt x="2370" y="24"/>
                  </a:cubicBezTo>
                  <a:cubicBezTo>
                    <a:pt x="1834" y="167"/>
                    <a:pt x="1442" y="667"/>
                    <a:pt x="1442" y="1263"/>
                  </a:cubicBezTo>
                  <a:lnTo>
                    <a:pt x="1442" y="1358"/>
                  </a:lnTo>
                  <a:cubicBezTo>
                    <a:pt x="953" y="1513"/>
                    <a:pt x="632" y="2013"/>
                    <a:pt x="632" y="2560"/>
                  </a:cubicBezTo>
                  <a:cubicBezTo>
                    <a:pt x="632" y="2751"/>
                    <a:pt x="680" y="2941"/>
                    <a:pt x="751" y="3120"/>
                  </a:cubicBezTo>
                  <a:cubicBezTo>
                    <a:pt x="287" y="3453"/>
                    <a:pt x="1" y="4001"/>
                    <a:pt x="1" y="4596"/>
                  </a:cubicBezTo>
                  <a:cubicBezTo>
                    <a:pt x="1" y="4966"/>
                    <a:pt x="108" y="5323"/>
                    <a:pt x="322" y="5620"/>
                  </a:cubicBezTo>
                  <a:cubicBezTo>
                    <a:pt x="346" y="5675"/>
                    <a:pt x="395" y="5699"/>
                    <a:pt x="446" y="5699"/>
                  </a:cubicBezTo>
                  <a:cubicBezTo>
                    <a:pt x="473" y="5699"/>
                    <a:pt x="500" y="5692"/>
                    <a:pt x="525" y="5680"/>
                  </a:cubicBezTo>
                  <a:cubicBezTo>
                    <a:pt x="620" y="5644"/>
                    <a:pt x="644" y="5537"/>
                    <a:pt x="584" y="5442"/>
                  </a:cubicBezTo>
                  <a:cubicBezTo>
                    <a:pt x="406" y="5192"/>
                    <a:pt x="322" y="4894"/>
                    <a:pt x="322" y="4596"/>
                  </a:cubicBezTo>
                  <a:cubicBezTo>
                    <a:pt x="322" y="4061"/>
                    <a:pt x="596" y="3573"/>
                    <a:pt x="1037" y="3311"/>
                  </a:cubicBezTo>
                  <a:cubicBezTo>
                    <a:pt x="1037" y="3311"/>
                    <a:pt x="1049" y="3311"/>
                    <a:pt x="1049" y="3299"/>
                  </a:cubicBezTo>
                  <a:cubicBezTo>
                    <a:pt x="1049" y="3299"/>
                    <a:pt x="1327" y="3093"/>
                    <a:pt x="1883" y="3093"/>
                  </a:cubicBezTo>
                  <a:cubicBezTo>
                    <a:pt x="1925" y="3093"/>
                    <a:pt x="1968" y="3094"/>
                    <a:pt x="2013" y="3096"/>
                  </a:cubicBezTo>
                  <a:cubicBezTo>
                    <a:pt x="2108" y="3096"/>
                    <a:pt x="2180" y="3037"/>
                    <a:pt x="2180" y="2941"/>
                  </a:cubicBezTo>
                  <a:cubicBezTo>
                    <a:pt x="2180" y="2858"/>
                    <a:pt x="2120" y="2775"/>
                    <a:pt x="2025" y="2775"/>
                  </a:cubicBezTo>
                  <a:cubicBezTo>
                    <a:pt x="2000" y="2774"/>
                    <a:pt x="1975" y="2774"/>
                    <a:pt x="1950" y="2774"/>
                  </a:cubicBezTo>
                  <a:cubicBezTo>
                    <a:pt x="1502" y="2774"/>
                    <a:pt x="1182" y="2874"/>
                    <a:pt x="1013" y="2953"/>
                  </a:cubicBezTo>
                  <a:cubicBezTo>
                    <a:pt x="953" y="2834"/>
                    <a:pt x="941" y="2703"/>
                    <a:pt x="941" y="2560"/>
                  </a:cubicBezTo>
                  <a:cubicBezTo>
                    <a:pt x="941" y="2108"/>
                    <a:pt x="1239" y="1727"/>
                    <a:pt x="1644" y="1632"/>
                  </a:cubicBezTo>
                  <a:cubicBezTo>
                    <a:pt x="1680" y="1632"/>
                    <a:pt x="1882" y="1632"/>
                    <a:pt x="2013" y="1763"/>
                  </a:cubicBezTo>
                  <a:cubicBezTo>
                    <a:pt x="2120" y="1870"/>
                    <a:pt x="2180" y="2025"/>
                    <a:pt x="2180" y="2239"/>
                  </a:cubicBezTo>
                  <a:cubicBezTo>
                    <a:pt x="2180" y="2334"/>
                    <a:pt x="2251" y="2406"/>
                    <a:pt x="2323" y="2406"/>
                  </a:cubicBezTo>
                  <a:cubicBezTo>
                    <a:pt x="2418" y="2406"/>
                    <a:pt x="2489" y="2334"/>
                    <a:pt x="2489" y="2239"/>
                  </a:cubicBezTo>
                  <a:cubicBezTo>
                    <a:pt x="2489" y="1929"/>
                    <a:pt x="2394" y="1691"/>
                    <a:pt x="2215" y="1525"/>
                  </a:cubicBezTo>
                  <a:cubicBezTo>
                    <a:pt x="2073" y="1394"/>
                    <a:pt x="1882" y="1334"/>
                    <a:pt x="1763" y="1322"/>
                  </a:cubicBezTo>
                  <a:lnTo>
                    <a:pt x="1763" y="1275"/>
                  </a:lnTo>
                  <a:cubicBezTo>
                    <a:pt x="1763" y="846"/>
                    <a:pt x="2037" y="453"/>
                    <a:pt x="2430" y="358"/>
                  </a:cubicBezTo>
                  <a:cubicBezTo>
                    <a:pt x="2477" y="334"/>
                    <a:pt x="2513" y="334"/>
                    <a:pt x="2561" y="322"/>
                  </a:cubicBezTo>
                  <a:lnTo>
                    <a:pt x="2846" y="322"/>
                  </a:lnTo>
                  <a:cubicBezTo>
                    <a:pt x="3370" y="322"/>
                    <a:pt x="3799" y="751"/>
                    <a:pt x="3799" y="1275"/>
                  </a:cubicBezTo>
                  <a:lnTo>
                    <a:pt x="3799" y="4608"/>
                  </a:lnTo>
                  <a:cubicBezTo>
                    <a:pt x="3311" y="4644"/>
                    <a:pt x="2858" y="4835"/>
                    <a:pt x="2513" y="5180"/>
                  </a:cubicBezTo>
                  <a:cubicBezTo>
                    <a:pt x="2477" y="5216"/>
                    <a:pt x="2454" y="5311"/>
                    <a:pt x="2489" y="5370"/>
                  </a:cubicBezTo>
                  <a:cubicBezTo>
                    <a:pt x="2513" y="5430"/>
                    <a:pt x="2573" y="5442"/>
                    <a:pt x="2620" y="5442"/>
                  </a:cubicBezTo>
                  <a:cubicBezTo>
                    <a:pt x="2668" y="5442"/>
                    <a:pt x="2715" y="5430"/>
                    <a:pt x="2739" y="5394"/>
                  </a:cubicBezTo>
                  <a:cubicBezTo>
                    <a:pt x="3037" y="5097"/>
                    <a:pt x="3454" y="4918"/>
                    <a:pt x="3894" y="4918"/>
                  </a:cubicBezTo>
                  <a:cubicBezTo>
                    <a:pt x="4168" y="5192"/>
                    <a:pt x="4335" y="5573"/>
                    <a:pt x="4335" y="5978"/>
                  </a:cubicBezTo>
                  <a:cubicBezTo>
                    <a:pt x="4335" y="6382"/>
                    <a:pt x="4168" y="6763"/>
                    <a:pt x="3894" y="7037"/>
                  </a:cubicBezTo>
                  <a:cubicBezTo>
                    <a:pt x="3656" y="7263"/>
                    <a:pt x="3335" y="7394"/>
                    <a:pt x="3013" y="7394"/>
                  </a:cubicBezTo>
                  <a:cubicBezTo>
                    <a:pt x="2358" y="7394"/>
                    <a:pt x="1811" y="6882"/>
                    <a:pt x="1703" y="6204"/>
                  </a:cubicBezTo>
                  <a:cubicBezTo>
                    <a:pt x="1763" y="6097"/>
                    <a:pt x="1942" y="5787"/>
                    <a:pt x="2215" y="5680"/>
                  </a:cubicBezTo>
                  <a:cubicBezTo>
                    <a:pt x="2299" y="5656"/>
                    <a:pt x="2358" y="5561"/>
                    <a:pt x="2323" y="5489"/>
                  </a:cubicBezTo>
                  <a:cubicBezTo>
                    <a:pt x="2304" y="5413"/>
                    <a:pt x="2239" y="5375"/>
                    <a:pt x="2171" y="5375"/>
                  </a:cubicBezTo>
                  <a:cubicBezTo>
                    <a:pt x="2154" y="5375"/>
                    <a:pt x="2137" y="5377"/>
                    <a:pt x="2120" y="5382"/>
                  </a:cubicBezTo>
                  <a:cubicBezTo>
                    <a:pt x="1775" y="5513"/>
                    <a:pt x="1549" y="5847"/>
                    <a:pt x="1442" y="6013"/>
                  </a:cubicBezTo>
                  <a:cubicBezTo>
                    <a:pt x="1287" y="5978"/>
                    <a:pt x="1132" y="5918"/>
                    <a:pt x="989" y="5835"/>
                  </a:cubicBezTo>
                  <a:cubicBezTo>
                    <a:pt x="956" y="5816"/>
                    <a:pt x="920" y="5806"/>
                    <a:pt x="887" y="5806"/>
                  </a:cubicBezTo>
                  <a:cubicBezTo>
                    <a:pt x="837" y="5806"/>
                    <a:pt x="791" y="5828"/>
                    <a:pt x="763" y="5870"/>
                  </a:cubicBezTo>
                  <a:cubicBezTo>
                    <a:pt x="715" y="5954"/>
                    <a:pt x="727" y="6049"/>
                    <a:pt x="810" y="6097"/>
                  </a:cubicBezTo>
                  <a:cubicBezTo>
                    <a:pt x="989" y="6216"/>
                    <a:pt x="1191" y="6287"/>
                    <a:pt x="1406" y="6323"/>
                  </a:cubicBezTo>
                  <a:cubicBezTo>
                    <a:pt x="1549" y="7121"/>
                    <a:pt x="2239" y="7716"/>
                    <a:pt x="3025" y="7716"/>
                  </a:cubicBezTo>
                  <a:cubicBezTo>
                    <a:pt x="3430" y="7716"/>
                    <a:pt x="3823" y="7561"/>
                    <a:pt x="4120" y="7275"/>
                  </a:cubicBezTo>
                  <a:lnTo>
                    <a:pt x="4168" y="7228"/>
                  </a:lnTo>
                  <a:lnTo>
                    <a:pt x="4216" y="7275"/>
                  </a:lnTo>
                  <a:cubicBezTo>
                    <a:pt x="4251" y="7299"/>
                    <a:pt x="4287" y="7335"/>
                    <a:pt x="4323" y="7359"/>
                  </a:cubicBezTo>
                  <a:cubicBezTo>
                    <a:pt x="4609" y="7597"/>
                    <a:pt x="4966" y="7716"/>
                    <a:pt x="5311" y="7716"/>
                  </a:cubicBezTo>
                  <a:cubicBezTo>
                    <a:pt x="6109" y="7716"/>
                    <a:pt x="6787" y="7121"/>
                    <a:pt x="6942" y="6323"/>
                  </a:cubicBezTo>
                  <a:cubicBezTo>
                    <a:pt x="7168" y="6287"/>
                    <a:pt x="7371" y="6204"/>
                    <a:pt x="7561" y="6085"/>
                  </a:cubicBezTo>
                  <a:cubicBezTo>
                    <a:pt x="7633" y="6037"/>
                    <a:pt x="7657" y="5954"/>
                    <a:pt x="7621" y="5870"/>
                  </a:cubicBezTo>
                  <a:cubicBezTo>
                    <a:pt x="7589" y="5816"/>
                    <a:pt x="7538" y="5781"/>
                    <a:pt x="7478" y="5781"/>
                  </a:cubicBezTo>
                  <a:cubicBezTo>
                    <a:pt x="7448" y="5781"/>
                    <a:pt x="7415" y="5791"/>
                    <a:pt x="7383" y="5811"/>
                  </a:cubicBezTo>
                  <a:cubicBezTo>
                    <a:pt x="7240" y="5918"/>
                    <a:pt x="7061" y="5978"/>
                    <a:pt x="6883" y="6013"/>
                  </a:cubicBezTo>
                  <a:cubicBezTo>
                    <a:pt x="6787" y="5835"/>
                    <a:pt x="6573" y="5513"/>
                    <a:pt x="6204" y="5382"/>
                  </a:cubicBezTo>
                  <a:cubicBezTo>
                    <a:pt x="6187" y="5377"/>
                    <a:pt x="6171" y="5375"/>
                    <a:pt x="6154" y="5375"/>
                  </a:cubicBezTo>
                  <a:cubicBezTo>
                    <a:pt x="6089" y="5375"/>
                    <a:pt x="6030" y="5413"/>
                    <a:pt x="6002" y="5489"/>
                  </a:cubicBezTo>
                  <a:cubicBezTo>
                    <a:pt x="5978" y="5573"/>
                    <a:pt x="6025" y="5656"/>
                    <a:pt x="6109" y="5680"/>
                  </a:cubicBezTo>
                  <a:cubicBezTo>
                    <a:pt x="6383" y="5787"/>
                    <a:pt x="6561" y="6097"/>
                    <a:pt x="6621" y="6204"/>
                  </a:cubicBezTo>
                  <a:cubicBezTo>
                    <a:pt x="6525" y="6882"/>
                    <a:pt x="5966" y="7394"/>
                    <a:pt x="5311" y="7394"/>
                  </a:cubicBezTo>
                  <a:cubicBezTo>
                    <a:pt x="5037" y="7394"/>
                    <a:pt x="4751" y="7287"/>
                    <a:pt x="4513" y="7109"/>
                  </a:cubicBezTo>
                  <a:cubicBezTo>
                    <a:pt x="4478" y="7085"/>
                    <a:pt x="4454" y="7061"/>
                    <a:pt x="4418" y="7037"/>
                  </a:cubicBezTo>
                  <a:cubicBezTo>
                    <a:pt x="4394" y="7025"/>
                    <a:pt x="4382" y="6990"/>
                    <a:pt x="4347" y="6966"/>
                  </a:cubicBezTo>
                  <a:cubicBezTo>
                    <a:pt x="4537" y="6680"/>
                    <a:pt x="4644" y="6323"/>
                    <a:pt x="4644" y="5966"/>
                  </a:cubicBezTo>
                  <a:cubicBezTo>
                    <a:pt x="4644" y="5859"/>
                    <a:pt x="4632" y="5775"/>
                    <a:pt x="4620" y="5680"/>
                  </a:cubicBezTo>
                  <a:lnTo>
                    <a:pt x="4620" y="5680"/>
                  </a:lnTo>
                  <a:cubicBezTo>
                    <a:pt x="5430" y="5859"/>
                    <a:pt x="5728" y="6251"/>
                    <a:pt x="5823" y="6430"/>
                  </a:cubicBezTo>
                  <a:cubicBezTo>
                    <a:pt x="5844" y="6482"/>
                    <a:pt x="5910" y="6516"/>
                    <a:pt x="5973" y="6516"/>
                  </a:cubicBezTo>
                  <a:cubicBezTo>
                    <a:pt x="5983" y="6516"/>
                    <a:pt x="5992" y="6515"/>
                    <a:pt x="6002" y="6513"/>
                  </a:cubicBezTo>
                  <a:cubicBezTo>
                    <a:pt x="6109" y="6501"/>
                    <a:pt x="6168" y="6382"/>
                    <a:pt x="6121" y="6275"/>
                  </a:cubicBezTo>
                  <a:cubicBezTo>
                    <a:pt x="5990" y="6025"/>
                    <a:pt x="5633" y="5561"/>
                    <a:pt x="4656" y="5370"/>
                  </a:cubicBezTo>
                  <a:cubicBezTo>
                    <a:pt x="4646" y="5367"/>
                    <a:pt x="4634" y="5365"/>
                    <a:pt x="4622" y="5365"/>
                  </a:cubicBezTo>
                  <a:cubicBezTo>
                    <a:pt x="4594" y="5365"/>
                    <a:pt x="4562" y="5374"/>
                    <a:pt x="4537" y="5382"/>
                  </a:cubicBezTo>
                  <a:cubicBezTo>
                    <a:pt x="4501" y="5239"/>
                    <a:pt x="4418" y="5097"/>
                    <a:pt x="4347" y="4977"/>
                  </a:cubicBezTo>
                  <a:cubicBezTo>
                    <a:pt x="4359" y="4954"/>
                    <a:pt x="4394" y="4942"/>
                    <a:pt x="4418" y="4906"/>
                  </a:cubicBezTo>
                  <a:cubicBezTo>
                    <a:pt x="4859" y="4906"/>
                    <a:pt x="5252" y="5073"/>
                    <a:pt x="5573" y="5382"/>
                  </a:cubicBezTo>
                  <a:cubicBezTo>
                    <a:pt x="5597" y="5418"/>
                    <a:pt x="5644" y="5430"/>
                    <a:pt x="5692" y="5430"/>
                  </a:cubicBezTo>
                  <a:cubicBezTo>
                    <a:pt x="5752" y="5430"/>
                    <a:pt x="5787" y="5394"/>
                    <a:pt x="5823" y="5358"/>
                  </a:cubicBezTo>
                  <a:cubicBezTo>
                    <a:pt x="5847" y="5299"/>
                    <a:pt x="5847" y="5204"/>
                    <a:pt x="5787" y="5156"/>
                  </a:cubicBezTo>
                  <a:cubicBezTo>
                    <a:pt x="5454" y="4823"/>
                    <a:pt x="4990" y="4608"/>
                    <a:pt x="4513" y="4596"/>
                  </a:cubicBezTo>
                  <a:lnTo>
                    <a:pt x="4513" y="1251"/>
                  </a:lnTo>
                  <a:cubicBezTo>
                    <a:pt x="4513" y="727"/>
                    <a:pt x="4942" y="298"/>
                    <a:pt x="5466" y="298"/>
                  </a:cubicBezTo>
                  <a:lnTo>
                    <a:pt x="5752" y="298"/>
                  </a:lnTo>
                  <a:cubicBezTo>
                    <a:pt x="5787" y="298"/>
                    <a:pt x="5835" y="310"/>
                    <a:pt x="5883" y="310"/>
                  </a:cubicBezTo>
                  <a:cubicBezTo>
                    <a:pt x="6287" y="417"/>
                    <a:pt x="6549" y="786"/>
                    <a:pt x="6549" y="1227"/>
                  </a:cubicBezTo>
                  <a:lnTo>
                    <a:pt x="6549" y="1275"/>
                  </a:lnTo>
                  <a:cubicBezTo>
                    <a:pt x="6418" y="1287"/>
                    <a:pt x="6240" y="1334"/>
                    <a:pt x="6085" y="1489"/>
                  </a:cubicBezTo>
                  <a:cubicBezTo>
                    <a:pt x="5906" y="1644"/>
                    <a:pt x="5823" y="1882"/>
                    <a:pt x="5823" y="2203"/>
                  </a:cubicBezTo>
                  <a:cubicBezTo>
                    <a:pt x="5823" y="2287"/>
                    <a:pt x="5883" y="2346"/>
                    <a:pt x="5954" y="2358"/>
                  </a:cubicBezTo>
                  <a:cubicBezTo>
                    <a:pt x="5967" y="2361"/>
                    <a:pt x="5979" y="2362"/>
                    <a:pt x="5990" y="2362"/>
                  </a:cubicBezTo>
                  <a:cubicBezTo>
                    <a:pt x="6077" y="2362"/>
                    <a:pt x="6133" y="2287"/>
                    <a:pt x="6133" y="2203"/>
                  </a:cubicBezTo>
                  <a:cubicBezTo>
                    <a:pt x="6133" y="1977"/>
                    <a:pt x="6192" y="1822"/>
                    <a:pt x="6299" y="1727"/>
                  </a:cubicBezTo>
                  <a:cubicBezTo>
                    <a:pt x="6430" y="1584"/>
                    <a:pt x="6621" y="1584"/>
                    <a:pt x="6668" y="1584"/>
                  </a:cubicBezTo>
                  <a:cubicBezTo>
                    <a:pt x="7073" y="1679"/>
                    <a:pt x="7371" y="2060"/>
                    <a:pt x="7371" y="2513"/>
                  </a:cubicBezTo>
                  <a:cubicBezTo>
                    <a:pt x="7371" y="2644"/>
                    <a:pt x="7335" y="2775"/>
                    <a:pt x="7299" y="2918"/>
                  </a:cubicBezTo>
                  <a:cubicBezTo>
                    <a:pt x="7138" y="2832"/>
                    <a:pt x="6840" y="2736"/>
                    <a:pt x="6424" y="2736"/>
                  </a:cubicBezTo>
                  <a:cubicBezTo>
                    <a:pt x="6380" y="2736"/>
                    <a:pt x="6334" y="2737"/>
                    <a:pt x="6287" y="2739"/>
                  </a:cubicBezTo>
                  <a:cubicBezTo>
                    <a:pt x="6192" y="2739"/>
                    <a:pt x="6133" y="2799"/>
                    <a:pt x="6121" y="2882"/>
                  </a:cubicBezTo>
                  <a:cubicBezTo>
                    <a:pt x="6109" y="2989"/>
                    <a:pt x="6192" y="3061"/>
                    <a:pt x="6287" y="3061"/>
                  </a:cubicBezTo>
                  <a:cubicBezTo>
                    <a:pt x="6317" y="3059"/>
                    <a:pt x="6346" y="3059"/>
                    <a:pt x="6374" y="3059"/>
                  </a:cubicBezTo>
                  <a:cubicBezTo>
                    <a:pt x="6937" y="3059"/>
                    <a:pt x="7240" y="3275"/>
                    <a:pt x="7252" y="3275"/>
                  </a:cubicBezTo>
                  <a:lnTo>
                    <a:pt x="7264" y="3287"/>
                  </a:lnTo>
                  <a:cubicBezTo>
                    <a:pt x="7716" y="3537"/>
                    <a:pt x="7978" y="4025"/>
                    <a:pt x="7978" y="4561"/>
                  </a:cubicBezTo>
                  <a:cubicBezTo>
                    <a:pt x="7978" y="4858"/>
                    <a:pt x="7895" y="5144"/>
                    <a:pt x="7740" y="5382"/>
                  </a:cubicBezTo>
                  <a:cubicBezTo>
                    <a:pt x="7692" y="5454"/>
                    <a:pt x="7716" y="5549"/>
                    <a:pt x="7776" y="5608"/>
                  </a:cubicBezTo>
                  <a:cubicBezTo>
                    <a:pt x="7799" y="5632"/>
                    <a:pt x="7835" y="5632"/>
                    <a:pt x="7871" y="5632"/>
                  </a:cubicBezTo>
                  <a:cubicBezTo>
                    <a:pt x="7930" y="5632"/>
                    <a:pt x="7978" y="5608"/>
                    <a:pt x="8014" y="5561"/>
                  </a:cubicBezTo>
                  <a:cubicBezTo>
                    <a:pt x="8204" y="5263"/>
                    <a:pt x="8311" y="4918"/>
                    <a:pt x="8311" y="4561"/>
                  </a:cubicBezTo>
                  <a:cubicBezTo>
                    <a:pt x="8335" y="4001"/>
                    <a:pt x="8061" y="3453"/>
                    <a:pt x="7597" y="3120"/>
                  </a:cubicBezTo>
                  <a:cubicBezTo>
                    <a:pt x="7680" y="2941"/>
                    <a:pt x="7716" y="2751"/>
                    <a:pt x="7716" y="2560"/>
                  </a:cubicBezTo>
                  <a:cubicBezTo>
                    <a:pt x="7716" y="2013"/>
                    <a:pt x="7371" y="1537"/>
                    <a:pt x="6895" y="1358"/>
                  </a:cubicBezTo>
                  <a:lnTo>
                    <a:pt x="6895" y="1263"/>
                  </a:lnTo>
                  <a:cubicBezTo>
                    <a:pt x="6895" y="679"/>
                    <a:pt x="6525" y="179"/>
                    <a:pt x="5978" y="24"/>
                  </a:cubicBezTo>
                  <a:cubicBezTo>
                    <a:pt x="5930" y="13"/>
                    <a:pt x="5871" y="13"/>
                    <a:pt x="5823" y="1"/>
                  </a:cubicBezTo>
                  <a:lnTo>
                    <a:pt x="5478" y="1"/>
                  </a:lnTo>
                  <a:cubicBezTo>
                    <a:pt x="4787" y="1"/>
                    <a:pt x="4216" y="560"/>
                    <a:pt x="4216" y="1263"/>
                  </a:cubicBezTo>
                  <a:lnTo>
                    <a:pt x="4216" y="4692"/>
                  </a:lnTo>
                  <a:lnTo>
                    <a:pt x="4168" y="4727"/>
                  </a:lnTo>
                  <a:lnTo>
                    <a:pt x="4120" y="4692"/>
                  </a:lnTo>
                  <a:lnTo>
                    <a:pt x="4120" y="1263"/>
                  </a:lnTo>
                  <a:cubicBezTo>
                    <a:pt x="4120" y="560"/>
                    <a:pt x="3561" y="1"/>
                    <a:pt x="285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1333;p95">
              <a:extLst>
                <a:ext uri="{FF2B5EF4-FFF2-40B4-BE49-F238E27FC236}">
                  <a16:creationId xmlns:a16="http://schemas.microsoft.com/office/drawing/2014/main" id="{589FD255-BA3A-48E9-BF63-89B70204C907}"/>
                </a:ext>
              </a:extLst>
            </p:cNvPr>
            <p:cNvSpPr/>
            <p:nvPr/>
          </p:nvSpPr>
          <p:spPr>
            <a:xfrm>
              <a:off x="1022494" y="3006724"/>
              <a:ext cx="44162" cy="22271"/>
            </a:xfrm>
            <a:custGeom>
              <a:avLst/>
              <a:gdLst/>
              <a:ahLst/>
              <a:cxnLst/>
              <a:rect l="l" t="t" r="r" b="b"/>
              <a:pathLst>
                <a:path w="1394" h="703" extrusionOk="0">
                  <a:moveTo>
                    <a:pt x="454" y="0"/>
                  </a:moveTo>
                  <a:cubicBezTo>
                    <a:pt x="402" y="0"/>
                    <a:pt x="350" y="4"/>
                    <a:pt x="298" y="12"/>
                  </a:cubicBezTo>
                  <a:lnTo>
                    <a:pt x="155" y="24"/>
                  </a:lnTo>
                  <a:cubicBezTo>
                    <a:pt x="60" y="48"/>
                    <a:pt x="0" y="119"/>
                    <a:pt x="12" y="202"/>
                  </a:cubicBezTo>
                  <a:cubicBezTo>
                    <a:pt x="34" y="290"/>
                    <a:pt x="96" y="347"/>
                    <a:pt x="170" y="347"/>
                  </a:cubicBezTo>
                  <a:cubicBezTo>
                    <a:pt x="177" y="347"/>
                    <a:pt x="184" y="346"/>
                    <a:pt x="191" y="345"/>
                  </a:cubicBezTo>
                  <a:lnTo>
                    <a:pt x="346" y="321"/>
                  </a:lnTo>
                  <a:cubicBezTo>
                    <a:pt x="370" y="319"/>
                    <a:pt x="394" y="318"/>
                    <a:pt x="417" y="318"/>
                  </a:cubicBezTo>
                  <a:cubicBezTo>
                    <a:pt x="675" y="318"/>
                    <a:pt x="908" y="436"/>
                    <a:pt x="1072" y="643"/>
                  </a:cubicBezTo>
                  <a:cubicBezTo>
                    <a:pt x="1108" y="679"/>
                    <a:pt x="1143" y="702"/>
                    <a:pt x="1203" y="702"/>
                  </a:cubicBezTo>
                  <a:cubicBezTo>
                    <a:pt x="1239" y="702"/>
                    <a:pt x="1286" y="679"/>
                    <a:pt x="1298" y="667"/>
                  </a:cubicBezTo>
                  <a:cubicBezTo>
                    <a:pt x="1370" y="607"/>
                    <a:pt x="1394" y="524"/>
                    <a:pt x="1334" y="440"/>
                  </a:cubicBezTo>
                  <a:cubicBezTo>
                    <a:pt x="1126" y="171"/>
                    <a:pt x="802" y="0"/>
                    <a:pt x="45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1334;p95">
              <a:extLst>
                <a:ext uri="{FF2B5EF4-FFF2-40B4-BE49-F238E27FC236}">
                  <a16:creationId xmlns:a16="http://schemas.microsoft.com/office/drawing/2014/main" id="{2B865C5A-A92E-4F08-A3EA-6D32CBC900E8}"/>
                </a:ext>
              </a:extLst>
            </p:cNvPr>
            <p:cNvSpPr/>
            <p:nvPr/>
          </p:nvSpPr>
          <p:spPr>
            <a:xfrm>
              <a:off x="1086234" y="3100244"/>
              <a:ext cx="28322" cy="37002"/>
            </a:xfrm>
            <a:custGeom>
              <a:avLst/>
              <a:gdLst/>
              <a:ahLst/>
              <a:cxnLst/>
              <a:rect l="l" t="t" r="r" b="b"/>
              <a:pathLst>
                <a:path w="894" h="1168" extrusionOk="0">
                  <a:moveTo>
                    <a:pt x="181" y="1"/>
                  </a:moveTo>
                  <a:cubicBezTo>
                    <a:pt x="115" y="1"/>
                    <a:pt x="55" y="44"/>
                    <a:pt x="36" y="108"/>
                  </a:cubicBezTo>
                  <a:cubicBezTo>
                    <a:pt x="1" y="203"/>
                    <a:pt x="48" y="286"/>
                    <a:pt x="132" y="322"/>
                  </a:cubicBezTo>
                  <a:cubicBezTo>
                    <a:pt x="525" y="441"/>
                    <a:pt x="572" y="1025"/>
                    <a:pt x="572" y="1025"/>
                  </a:cubicBezTo>
                  <a:cubicBezTo>
                    <a:pt x="572" y="1108"/>
                    <a:pt x="644" y="1168"/>
                    <a:pt x="727" y="1168"/>
                  </a:cubicBezTo>
                  <a:lnTo>
                    <a:pt x="751" y="1168"/>
                  </a:lnTo>
                  <a:cubicBezTo>
                    <a:pt x="822" y="1168"/>
                    <a:pt x="894" y="1096"/>
                    <a:pt x="894" y="1001"/>
                  </a:cubicBezTo>
                  <a:cubicBezTo>
                    <a:pt x="894" y="977"/>
                    <a:pt x="846" y="203"/>
                    <a:pt x="239" y="13"/>
                  </a:cubicBezTo>
                  <a:cubicBezTo>
                    <a:pt x="220" y="4"/>
                    <a:pt x="200" y="1"/>
                    <a:pt x="18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1335;p95">
              <a:extLst>
                <a:ext uri="{FF2B5EF4-FFF2-40B4-BE49-F238E27FC236}">
                  <a16:creationId xmlns:a16="http://schemas.microsoft.com/office/drawing/2014/main" id="{8EFF287E-1C93-4C33-8031-66064BFA6CC6}"/>
                </a:ext>
              </a:extLst>
            </p:cNvPr>
            <p:cNvSpPr/>
            <p:nvPr/>
          </p:nvSpPr>
          <p:spPr>
            <a:xfrm>
              <a:off x="1023634" y="3077941"/>
              <a:ext cx="26041" cy="49167"/>
            </a:xfrm>
            <a:custGeom>
              <a:avLst/>
              <a:gdLst/>
              <a:ahLst/>
              <a:cxnLst/>
              <a:rect l="l" t="t" r="r" b="b"/>
              <a:pathLst>
                <a:path w="822" h="1552" extrusionOk="0">
                  <a:moveTo>
                    <a:pt x="646" y="0"/>
                  </a:moveTo>
                  <a:cubicBezTo>
                    <a:pt x="617" y="0"/>
                    <a:pt x="588" y="9"/>
                    <a:pt x="560" y="26"/>
                  </a:cubicBezTo>
                  <a:cubicBezTo>
                    <a:pt x="345" y="181"/>
                    <a:pt x="0" y="538"/>
                    <a:pt x="0" y="1383"/>
                  </a:cubicBezTo>
                  <a:cubicBezTo>
                    <a:pt x="0" y="1462"/>
                    <a:pt x="74" y="1551"/>
                    <a:pt x="163" y="1551"/>
                  </a:cubicBezTo>
                  <a:cubicBezTo>
                    <a:pt x="168" y="1551"/>
                    <a:pt x="173" y="1551"/>
                    <a:pt x="179" y="1550"/>
                  </a:cubicBezTo>
                  <a:cubicBezTo>
                    <a:pt x="250" y="1526"/>
                    <a:pt x="310" y="1455"/>
                    <a:pt x="310" y="1383"/>
                  </a:cubicBezTo>
                  <a:cubicBezTo>
                    <a:pt x="310" y="681"/>
                    <a:pt x="584" y="395"/>
                    <a:pt x="726" y="312"/>
                  </a:cubicBezTo>
                  <a:cubicBezTo>
                    <a:pt x="786" y="264"/>
                    <a:pt x="822" y="205"/>
                    <a:pt x="798" y="133"/>
                  </a:cubicBezTo>
                  <a:cubicBezTo>
                    <a:pt x="781" y="49"/>
                    <a:pt x="716" y="0"/>
                    <a:pt x="64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1336;p95">
              <a:extLst>
                <a:ext uri="{FF2B5EF4-FFF2-40B4-BE49-F238E27FC236}">
                  <a16:creationId xmlns:a16="http://schemas.microsoft.com/office/drawing/2014/main" id="{B5AACB5C-40AE-4A22-B7E0-3895A6733B87}"/>
                </a:ext>
              </a:extLst>
            </p:cNvPr>
            <p:cNvSpPr/>
            <p:nvPr/>
          </p:nvSpPr>
          <p:spPr>
            <a:xfrm>
              <a:off x="924413" y="3006819"/>
              <a:ext cx="44162" cy="22176"/>
            </a:xfrm>
            <a:custGeom>
              <a:avLst/>
              <a:gdLst/>
              <a:ahLst/>
              <a:cxnLst/>
              <a:rect l="l" t="t" r="r" b="b"/>
              <a:pathLst>
                <a:path w="1394" h="700" extrusionOk="0">
                  <a:moveTo>
                    <a:pt x="963" y="1"/>
                  </a:moveTo>
                  <a:cubicBezTo>
                    <a:pt x="614" y="1"/>
                    <a:pt x="272" y="163"/>
                    <a:pt x="60" y="437"/>
                  </a:cubicBezTo>
                  <a:cubicBezTo>
                    <a:pt x="1" y="521"/>
                    <a:pt x="25" y="616"/>
                    <a:pt x="96" y="664"/>
                  </a:cubicBezTo>
                  <a:cubicBezTo>
                    <a:pt x="120" y="676"/>
                    <a:pt x="156" y="699"/>
                    <a:pt x="179" y="699"/>
                  </a:cubicBezTo>
                  <a:cubicBezTo>
                    <a:pt x="227" y="699"/>
                    <a:pt x="287" y="664"/>
                    <a:pt x="322" y="640"/>
                  </a:cubicBezTo>
                  <a:cubicBezTo>
                    <a:pt x="464" y="433"/>
                    <a:pt x="716" y="315"/>
                    <a:pt x="976" y="315"/>
                  </a:cubicBezTo>
                  <a:cubicBezTo>
                    <a:pt x="1000" y="315"/>
                    <a:pt x="1025" y="316"/>
                    <a:pt x="1049" y="318"/>
                  </a:cubicBezTo>
                  <a:lnTo>
                    <a:pt x="1191" y="342"/>
                  </a:lnTo>
                  <a:cubicBezTo>
                    <a:pt x="1200" y="343"/>
                    <a:pt x="1208" y="344"/>
                    <a:pt x="1215" y="344"/>
                  </a:cubicBezTo>
                  <a:cubicBezTo>
                    <a:pt x="1298" y="344"/>
                    <a:pt x="1359" y="287"/>
                    <a:pt x="1370" y="199"/>
                  </a:cubicBezTo>
                  <a:cubicBezTo>
                    <a:pt x="1394" y="116"/>
                    <a:pt x="1334" y="21"/>
                    <a:pt x="1239" y="21"/>
                  </a:cubicBezTo>
                  <a:lnTo>
                    <a:pt x="1096" y="9"/>
                  </a:lnTo>
                  <a:cubicBezTo>
                    <a:pt x="1052" y="3"/>
                    <a:pt x="1007" y="1"/>
                    <a:pt x="96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1337;p95">
              <a:extLst>
                <a:ext uri="{FF2B5EF4-FFF2-40B4-BE49-F238E27FC236}">
                  <a16:creationId xmlns:a16="http://schemas.microsoft.com/office/drawing/2014/main" id="{4A3CF5E3-C40D-4AA5-AD62-3D890A29F95C}"/>
                </a:ext>
              </a:extLst>
            </p:cNvPr>
            <p:cNvSpPr/>
            <p:nvPr/>
          </p:nvSpPr>
          <p:spPr>
            <a:xfrm>
              <a:off x="929703" y="3158757"/>
              <a:ext cx="56232" cy="41849"/>
            </a:xfrm>
            <a:custGeom>
              <a:avLst/>
              <a:gdLst/>
              <a:ahLst/>
              <a:cxnLst/>
              <a:rect l="l" t="t" r="r" b="b"/>
              <a:pathLst>
                <a:path w="1775" h="1321" extrusionOk="0">
                  <a:moveTo>
                    <a:pt x="1604" y="1"/>
                  </a:moveTo>
                  <a:cubicBezTo>
                    <a:pt x="1586" y="1"/>
                    <a:pt x="1567" y="4"/>
                    <a:pt x="1548" y="11"/>
                  </a:cubicBezTo>
                  <a:cubicBezTo>
                    <a:pt x="179" y="309"/>
                    <a:pt x="36" y="1095"/>
                    <a:pt x="12" y="1118"/>
                  </a:cubicBezTo>
                  <a:cubicBezTo>
                    <a:pt x="1" y="1214"/>
                    <a:pt x="60" y="1297"/>
                    <a:pt x="155" y="1321"/>
                  </a:cubicBezTo>
                  <a:lnTo>
                    <a:pt x="179" y="1321"/>
                  </a:lnTo>
                  <a:cubicBezTo>
                    <a:pt x="251" y="1321"/>
                    <a:pt x="334" y="1261"/>
                    <a:pt x="346" y="1178"/>
                  </a:cubicBezTo>
                  <a:cubicBezTo>
                    <a:pt x="346" y="1178"/>
                    <a:pt x="477" y="571"/>
                    <a:pt x="1620" y="333"/>
                  </a:cubicBezTo>
                  <a:cubicBezTo>
                    <a:pt x="1715" y="309"/>
                    <a:pt x="1775" y="213"/>
                    <a:pt x="1739" y="130"/>
                  </a:cubicBezTo>
                  <a:cubicBezTo>
                    <a:pt x="1729" y="54"/>
                    <a:pt x="1674" y="1"/>
                    <a:pt x="160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1338;p95">
              <a:extLst>
                <a:ext uri="{FF2B5EF4-FFF2-40B4-BE49-F238E27FC236}">
                  <a16:creationId xmlns:a16="http://schemas.microsoft.com/office/drawing/2014/main" id="{1CF4C27A-8FEE-4563-AA23-18F799635495}"/>
                </a:ext>
              </a:extLst>
            </p:cNvPr>
            <p:cNvSpPr/>
            <p:nvPr/>
          </p:nvSpPr>
          <p:spPr>
            <a:xfrm>
              <a:off x="876512" y="3100244"/>
              <a:ext cx="28322" cy="37002"/>
            </a:xfrm>
            <a:custGeom>
              <a:avLst/>
              <a:gdLst/>
              <a:ahLst/>
              <a:cxnLst/>
              <a:rect l="l" t="t" r="r" b="b"/>
              <a:pathLst>
                <a:path w="894" h="1168" extrusionOk="0">
                  <a:moveTo>
                    <a:pt x="714" y="1"/>
                  </a:moveTo>
                  <a:cubicBezTo>
                    <a:pt x="694" y="1"/>
                    <a:pt x="675" y="4"/>
                    <a:pt x="656" y="13"/>
                  </a:cubicBezTo>
                  <a:cubicBezTo>
                    <a:pt x="60" y="203"/>
                    <a:pt x="1" y="965"/>
                    <a:pt x="1" y="1001"/>
                  </a:cubicBezTo>
                  <a:cubicBezTo>
                    <a:pt x="1" y="1096"/>
                    <a:pt x="60" y="1168"/>
                    <a:pt x="144" y="1168"/>
                  </a:cubicBezTo>
                  <a:lnTo>
                    <a:pt x="156" y="1168"/>
                  </a:lnTo>
                  <a:cubicBezTo>
                    <a:pt x="251" y="1168"/>
                    <a:pt x="322" y="1108"/>
                    <a:pt x="322" y="1025"/>
                  </a:cubicBezTo>
                  <a:cubicBezTo>
                    <a:pt x="322" y="1025"/>
                    <a:pt x="358" y="441"/>
                    <a:pt x="751" y="322"/>
                  </a:cubicBezTo>
                  <a:cubicBezTo>
                    <a:pt x="846" y="286"/>
                    <a:pt x="894" y="203"/>
                    <a:pt x="858" y="108"/>
                  </a:cubicBezTo>
                  <a:cubicBezTo>
                    <a:pt x="840" y="44"/>
                    <a:pt x="779" y="1"/>
                    <a:pt x="71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1339;p95">
              <a:extLst>
                <a:ext uri="{FF2B5EF4-FFF2-40B4-BE49-F238E27FC236}">
                  <a16:creationId xmlns:a16="http://schemas.microsoft.com/office/drawing/2014/main" id="{78D25A25-7C4F-42E0-8A2B-338768C6171D}"/>
                </a:ext>
              </a:extLst>
            </p:cNvPr>
            <p:cNvSpPr/>
            <p:nvPr/>
          </p:nvSpPr>
          <p:spPr>
            <a:xfrm>
              <a:off x="941393" y="3077941"/>
              <a:ext cx="26453" cy="49484"/>
            </a:xfrm>
            <a:custGeom>
              <a:avLst/>
              <a:gdLst/>
              <a:ahLst/>
              <a:cxnLst/>
              <a:rect l="l" t="t" r="r" b="b"/>
              <a:pathLst>
                <a:path w="835" h="1562" extrusionOk="0">
                  <a:moveTo>
                    <a:pt x="185" y="0"/>
                  </a:moveTo>
                  <a:cubicBezTo>
                    <a:pt x="112" y="0"/>
                    <a:pt x="41" y="49"/>
                    <a:pt x="24" y="133"/>
                  </a:cubicBezTo>
                  <a:cubicBezTo>
                    <a:pt x="1" y="193"/>
                    <a:pt x="36" y="264"/>
                    <a:pt x="96" y="312"/>
                  </a:cubicBezTo>
                  <a:cubicBezTo>
                    <a:pt x="239" y="419"/>
                    <a:pt x="513" y="681"/>
                    <a:pt x="513" y="1395"/>
                  </a:cubicBezTo>
                  <a:cubicBezTo>
                    <a:pt x="513" y="1491"/>
                    <a:pt x="584" y="1562"/>
                    <a:pt x="679" y="1562"/>
                  </a:cubicBezTo>
                  <a:cubicBezTo>
                    <a:pt x="763" y="1562"/>
                    <a:pt x="834" y="1491"/>
                    <a:pt x="834" y="1395"/>
                  </a:cubicBezTo>
                  <a:cubicBezTo>
                    <a:pt x="834" y="538"/>
                    <a:pt x="513" y="181"/>
                    <a:pt x="274" y="26"/>
                  </a:cubicBezTo>
                  <a:cubicBezTo>
                    <a:pt x="247" y="9"/>
                    <a:pt x="216" y="0"/>
                    <a:pt x="18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68963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8"/>
          <p:cNvSpPr txBox="1">
            <a:spLocks noGrp="1"/>
          </p:cNvSpPr>
          <p:nvPr>
            <p:ph type="title"/>
          </p:nvPr>
        </p:nvSpPr>
        <p:spPr>
          <a:xfrm>
            <a:off x="0" y="0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dirty="0"/>
              <a:t>План</a:t>
            </a:r>
            <a:endParaRPr sz="4800" dirty="0">
              <a:solidFill>
                <a:schemeClr val="dk1"/>
              </a:solidFill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F63BCF4E-7729-472C-AA32-C9C23417D6B3}"/>
              </a:ext>
            </a:extLst>
          </p:cNvPr>
          <p:cNvSpPr/>
          <p:nvPr/>
        </p:nvSpPr>
        <p:spPr>
          <a:xfrm>
            <a:off x="621558" y="1089526"/>
            <a:ext cx="627886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400" b="1" dirty="0">
                <a:solidFill>
                  <a:srgbClr val="FF0000"/>
                </a:solidFill>
                <a:latin typeface="Raleway" pitchFamily="2" charset="-52"/>
              </a:rPr>
              <a:t>Описание данных</a:t>
            </a:r>
          </a:p>
          <a:p>
            <a:pPr marL="342900" indent="-342900">
              <a:buFont typeface="+mj-lt"/>
              <a:buAutoNum type="arabicPeriod"/>
            </a:pPr>
            <a:endParaRPr lang="ru-RU" sz="2400" b="1" dirty="0">
              <a:latin typeface="Raleway" pitchFamily="2" charset="-52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400" b="1" dirty="0">
                <a:latin typeface="Raleway" pitchFamily="2" charset="-52"/>
              </a:rPr>
              <a:t>Мотивация и постановка задачи</a:t>
            </a:r>
          </a:p>
          <a:p>
            <a:pPr marL="342900" indent="-342900">
              <a:buFont typeface="+mj-lt"/>
              <a:buAutoNum type="arabicPeriod"/>
            </a:pPr>
            <a:endParaRPr lang="ru-RU" sz="2400" b="1" dirty="0">
              <a:latin typeface="Raleway" pitchFamily="2" charset="-52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400" b="1" dirty="0">
                <a:latin typeface="Raleway" pitchFamily="2" charset="-52"/>
              </a:rPr>
              <a:t>Модели, метрики и обучение</a:t>
            </a:r>
          </a:p>
          <a:p>
            <a:pPr marL="342900" indent="-342900">
              <a:buFont typeface="+mj-lt"/>
              <a:buAutoNum type="arabicPeriod"/>
            </a:pPr>
            <a:endParaRPr lang="ru-RU" sz="2400" b="1" dirty="0">
              <a:latin typeface="Raleway" pitchFamily="2" charset="-52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b="1" dirty="0">
                <a:latin typeface="Raleway" pitchFamily="2" charset="-52"/>
              </a:rPr>
              <a:t>XAI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B7EBBB-2D07-4981-85E5-4DAB65C8CC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0D8CC-4F01-4B4F-AEA1-9C54002754FD}" type="slidenum">
              <a:rPr lang="en-US" smtClean="0"/>
              <a:t>2</a:t>
            </a:fld>
            <a:endParaRPr lang="en-US" dirty="0"/>
          </a:p>
        </p:txBody>
      </p:sp>
      <p:grpSp>
        <p:nvGrpSpPr>
          <p:cNvPr id="69" name="Google Shape;23033;p98">
            <a:extLst>
              <a:ext uri="{FF2B5EF4-FFF2-40B4-BE49-F238E27FC236}">
                <a16:creationId xmlns:a16="http://schemas.microsoft.com/office/drawing/2014/main" id="{0CF5446D-F1F2-4056-9862-826845A2724C}"/>
              </a:ext>
            </a:extLst>
          </p:cNvPr>
          <p:cNvGrpSpPr/>
          <p:nvPr/>
        </p:nvGrpSpPr>
        <p:grpSpPr>
          <a:xfrm>
            <a:off x="7130201" y="3666693"/>
            <a:ext cx="1267127" cy="1013677"/>
            <a:chOff x="7500054" y="2934735"/>
            <a:chExt cx="350576" cy="280454"/>
          </a:xfrm>
        </p:grpSpPr>
        <p:sp>
          <p:nvSpPr>
            <p:cNvPr id="70" name="Google Shape;23034;p98">
              <a:extLst>
                <a:ext uri="{FF2B5EF4-FFF2-40B4-BE49-F238E27FC236}">
                  <a16:creationId xmlns:a16="http://schemas.microsoft.com/office/drawing/2014/main" id="{CCC591E2-ED35-4E27-822E-4D571D42CE22}"/>
                </a:ext>
              </a:extLst>
            </p:cNvPr>
            <p:cNvSpPr/>
            <p:nvPr/>
          </p:nvSpPr>
          <p:spPr>
            <a:xfrm>
              <a:off x="7571671" y="2959371"/>
              <a:ext cx="191426" cy="10249"/>
            </a:xfrm>
            <a:custGeom>
              <a:avLst/>
              <a:gdLst/>
              <a:ahLst/>
              <a:cxnLst/>
              <a:rect l="l" t="t" r="r" b="b"/>
              <a:pathLst>
                <a:path w="6014" h="322" extrusionOk="0">
                  <a:moveTo>
                    <a:pt x="156" y="0"/>
                  </a:moveTo>
                  <a:cubicBezTo>
                    <a:pt x="72" y="0"/>
                    <a:pt x="1" y="71"/>
                    <a:pt x="1" y="167"/>
                  </a:cubicBezTo>
                  <a:cubicBezTo>
                    <a:pt x="1" y="250"/>
                    <a:pt x="72" y="322"/>
                    <a:pt x="156" y="322"/>
                  </a:cubicBezTo>
                  <a:lnTo>
                    <a:pt x="5847" y="322"/>
                  </a:lnTo>
                  <a:cubicBezTo>
                    <a:pt x="5930" y="322"/>
                    <a:pt x="6014" y="250"/>
                    <a:pt x="6014" y="167"/>
                  </a:cubicBezTo>
                  <a:cubicBezTo>
                    <a:pt x="6014" y="71"/>
                    <a:pt x="5930" y="0"/>
                    <a:pt x="584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3035;p98">
              <a:extLst>
                <a:ext uri="{FF2B5EF4-FFF2-40B4-BE49-F238E27FC236}">
                  <a16:creationId xmlns:a16="http://schemas.microsoft.com/office/drawing/2014/main" id="{FD2E8B13-993B-4841-BDAA-CE3AD35BA987}"/>
                </a:ext>
              </a:extLst>
            </p:cNvPr>
            <p:cNvSpPr/>
            <p:nvPr/>
          </p:nvSpPr>
          <p:spPr>
            <a:xfrm>
              <a:off x="7500054" y="2934735"/>
              <a:ext cx="350576" cy="280454"/>
            </a:xfrm>
            <a:custGeom>
              <a:avLst/>
              <a:gdLst/>
              <a:ahLst/>
              <a:cxnLst/>
              <a:rect l="l" t="t" r="r" b="b"/>
              <a:pathLst>
                <a:path w="11014" h="8811" extrusionOk="0">
                  <a:moveTo>
                    <a:pt x="1501" y="310"/>
                  </a:moveTo>
                  <a:lnTo>
                    <a:pt x="1501" y="1560"/>
                  </a:lnTo>
                  <a:lnTo>
                    <a:pt x="310" y="1560"/>
                  </a:lnTo>
                  <a:lnTo>
                    <a:pt x="310" y="417"/>
                  </a:lnTo>
                  <a:cubicBezTo>
                    <a:pt x="310" y="357"/>
                    <a:pt x="358" y="310"/>
                    <a:pt x="417" y="310"/>
                  </a:cubicBezTo>
                  <a:close/>
                  <a:moveTo>
                    <a:pt x="8990" y="310"/>
                  </a:moveTo>
                  <a:cubicBezTo>
                    <a:pt x="9049" y="310"/>
                    <a:pt x="9097" y="357"/>
                    <a:pt x="9097" y="417"/>
                  </a:cubicBezTo>
                  <a:lnTo>
                    <a:pt x="9097" y="1560"/>
                  </a:lnTo>
                  <a:lnTo>
                    <a:pt x="1834" y="1560"/>
                  </a:lnTo>
                  <a:lnTo>
                    <a:pt x="1834" y="310"/>
                  </a:lnTo>
                  <a:close/>
                  <a:moveTo>
                    <a:pt x="10419" y="3453"/>
                  </a:moveTo>
                  <a:cubicBezTo>
                    <a:pt x="10561" y="3453"/>
                    <a:pt x="10704" y="3572"/>
                    <a:pt x="10704" y="3739"/>
                  </a:cubicBezTo>
                  <a:cubicBezTo>
                    <a:pt x="10704" y="3893"/>
                    <a:pt x="10561" y="4013"/>
                    <a:pt x="10419" y="4013"/>
                  </a:cubicBezTo>
                  <a:cubicBezTo>
                    <a:pt x="10264" y="4013"/>
                    <a:pt x="10133" y="3893"/>
                    <a:pt x="10133" y="3739"/>
                  </a:cubicBezTo>
                  <a:cubicBezTo>
                    <a:pt x="10133" y="3572"/>
                    <a:pt x="10252" y="3453"/>
                    <a:pt x="10419" y="3453"/>
                  </a:cubicBezTo>
                  <a:close/>
                  <a:moveTo>
                    <a:pt x="6537" y="4786"/>
                  </a:moveTo>
                  <a:cubicBezTo>
                    <a:pt x="6680" y="4786"/>
                    <a:pt x="6811" y="4906"/>
                    <a:pt x="6811" y="5072"/>
                  </a:cubicBezTo>
                  <a:cubicBezTo>
                    <a:pt x="6811" y="5239"/>
                    <a:pt x="6680" y="5358"/>
                    <a:pt x="6537" y="5358"/>
                  </a:cubicBezTo>
                  <a:cubicBezTo>
                    <a:pt x="6382" y="5358"/>
                    <a:pt x="6251" y="5239"/>
                    <a:pt x="6251" y="5072"/>
                  </a:cubicBezTo>
                  <a:cubicBezTo>
                    <a:pt x="6251" y="4906"/>
                    <a:pt x="6370" y="4786"/>
                    <a:pt x="6537" y="4786"/>
                  </a:cubicBezTo>
                  <a:close/>
                  <a:moveTo>
                    <a:pt x="8240" y="6156"/>
                  </a:moveTo>
                  <a:cubicBezTo>
                    <a:pt x="8394" y="6156"/>
                    <a:pt x="8525" y="6275"/>
                    <a:pt x="8525" y="6441"/>
                  </a:cubicBezTo>
                  <a:cubicBezTo>
                    <a:pt x="8525" y="6608"/>
                    <a:pt x="8394" y="6727"/>
                    <a:pt x="8240" y="6727"/>
                  </a:cubicBezTo>
                  <a:cubicBezTo>
                    <a:pt x="8097" y="6727"/>
                    <a:pt x="7966" y="6608"/>
                    <a:pt x="7966" y="6441"/>
                  </a:cubicBezTo>
                  <a:cubicBezTo>
                    <a:pt x="7966" y="6299"/>
                    <a:pt x="8073" y="6156"/>
                    <a:pt x="8240" y="6156"/>
                  </a:cubicBezTo>
                  <a:close/>
                  <a:moveTo>
                    <a:pt x="4811" y="6382"/>
                  </a:moveTo>
                  <a:cubicBezTo>
                    <a:pt x="4954" y="6382"/>
                    <a:pt x="5085" y="6501"/>
                    <a:pt x="5085" y="6668"/>
                  </a:cubicBezTo>
                  <a:cubicBezTo>
                    <a:pt x="5085" y="6834"/>
                    <a:pt x="4954" y="6953"/>
                    <a:pt x="4811" y="6953"/>
                  </a:cubicBezTo>
                  <a:cubicBezTo>
                    <a:pt x="4656" y="6953"/>
                    <a:pt x="4525" y="6834"/>
                    <a:pt x="4525" y="6668"/>
                  </a:cubicBezTo>
                  <a:cubicBezTo>
                    <a:pt x="4525" y="6501"/>
                    <a:pt x="4644" y="6382"/>
                    <a:pt x="4811" y="6382"/>
                  </a:cubicBezTo>
                  <a:close/>
                  <a:moveTo>
                    <a:pt x="417" y="0"/>
                  </a:moveTo>
                  <a:cubicBezTo>
                    <a:pt x="179" y="0"/>
                    <a:pt x="1" y="143"/>
                    <a:pt x="1" y="417"/>
                  </a:cubicBezTo>
                  <a:lnTo>
                    <a:pt x="1" y="8382"/>
                  </a:lnTo>
                  <a:cubicBezTo>
                    <a:pt x="1" y="8620"/>
                    <a:pt x="191" y="8787"/>
                    <a:pt x="417" y="8787"/>
                  </a:cubicBezTo>
                  <a:lnTo>
                    <a:pt x="4513" y="8787"/>
                  </a:lnTo>
                  <a:cubicBezTo>
                    <a:pt x="4596" y="8787"/>
                    <a:pt x="4668" y="8715"/>
                    <a:pt x="4668" y="8632"/>
                  </a:cubicBezTo>
                  <a:cubicBezTo>
                    <a:pt x="4668" y="8537"/>
                    <a:pt x="4596" y="8465"/>
                    <a:pt x="4513" y="8465"/>
                  </a:cubicBezTo>
                  <a:lnTo>
                    <a:pt x="417" y="8465"/>
                  </a:lnTo>
                  <a:cubicBezTo>
                    <a:pt x="358" y="8465"/>
                    <a:pt x="310" y="8418"/>
                    <a:pt x="310" y="8358"/>
                  </a:cubicBezTo>
                  <a:lnTo>
                    <a:pt x="310" y="1869"/>
                  </a:lnTo>
                  <a:lnTo>
                    <a:pt x="9073" y="1869"/>
                  </a:lnTo>
                  <a:lnTo>
                    <a:pt x="9073" y="5144"/>
                  </a:lnTo>
                  <a:lnTo>
                    <a:pt x="8502" y="5894"/>
                  </a:lnTo>
                  <a:cubicBezTo>
                    <a:pt x="8418" y="5846"/>
                    <a:pt x="8335" y="5834"/>
                    <a:pt x="8240" y="5834"/>
                  </a:cubicBezTo>
                  <a:cubicBezTo>
                    <a:pt x="8109" y="5834"/>
                    <a:pt x="7978" y="5870"/>
                    <a:pt x="7871" y="5965"/>
                  </a:cubicBezTo>
                  <a:lnTo>
                    <a:pt x="7073" y="5322"/>
                  </a:lnTo>
                  <a:cubicBezTo>
                    <a:pt x="7109" y="5251"/>
                    <a:pt x="7132" y="5156"/>
                    <a:pt x="7132" y="5060"/>
                  </a:cubicBezTo>
                  <a:cubicBezTo>
                    <a:pt x="7132" y="4727"/>
                    <a:pt x="6859" y="4441"/>
                    <a:pt x="6513" y="4441"/>
                  </a:cubicBezTo>
                  <a:cubicBezTo>
                    <a:pt x="6192" y="4441"/>
                    <a:pt x="5906" y="4715"/>
                    <a:pt x="5906" y="5060"/>
                  </a:cubicBezTo>
                  <a:cubicBezTo>
                    <a:pt x="5906" y="5167"/>
                    <a:pt x="5942" y="5263"/>
                    <a:pt x="5978" y="5358"/>
                  </a:cubicBezTo>
                  <a:lnTo>
                    <a:pt x="5108" y="6144"/>
                  </a:lnTo>
                  <a:cubicBezTo>
                    <a:pt x="5013" y="6084"/>
                    <a:pt x="4906" y="6049"/>
                    <a:pt x="4787" y="6049"/>
                  </a:cubicBezTo>
                  <a:cubicBezTo>
                    <a:pt x="4465" y="6049"/>
                    <a:pt x="4180" y="6322"/>
                    <a:pt x="4180" y="6668"/>
                  </a:cubicBezTo>
                  <a:cubicBezTo>
                    <a:pt x="4180" y="6989"/>
                    <a:pt x="4454" y="7275"/>
                    <a:pt x="4787" y="7275"/>
                  </a:cubicBezTo>
                  <a:cubicBezTo>
                    <a:pt x="5132" y="7275"/>
                    <a:pt x="5406" y="7001"/>
                    <a:pt x="5406" y="6668"/>
                  </a:cubicBezTo>
                  <a:cubicBezTo>
                    <a:pt x="5406" y="6560"/>
                    <a:pt x="5370" y="6465"/>
                    <a:pt x="5323" y="6382"/>
                  </a:cubicBezTo>
                  <a:lnTo>
                    <a:pt x="6204" y="5572"/>
                  </a:lnTo>
                  <a:cubicBezTo>
                    <a:pt x="6299" y="5620"/>
                    <a:pt x="6394" y="5656"/>
                    <a:pt x="6501" y="5656"/>
                  </a:cubicBezTo>
                  <a:cubicBezTo>
                    <a:pt x="6620" y="5656"/>
                    <a:pt x="6740" y="5620"/>
                    <a:pt x="6835" y="5548"/>
                  </a:cubicBezTo>
                  <a:lnTo>
                    <a:pt x="7644" y="6203"/>
                  </a:lnTo>
                  <a:cubicBezTo>
                    <a:pt x="7621" y="6263"/>
                    <a:pt x="7609" y="6334"/>
                    <a:pt x="7609" y="6406"/>
                  </a:cubicBezTo>
                  <a:cubicBezTo>
                    <a:pt x="7609" y="6739"/>
                    <a:pt x="7871" y="7025"/>
                    <a:pt x="8216" y="7025"/>
                  </a:cubicBezTo>
                  <a:cubicBezTo>
                    <a:pt x="8561" y="7025"/>
                    <a:pt x="8823" y="6751"/>
                    <a:pt x="8823" y="6406"/>
                  </a:cubicBezTo>
                  <a:cubicBezTo>
                    <a:pt x="8823" y="6287"/>
                    <a:pt x="8799" y="6168"/>
                    <a:pt x="8716" y="6084"/>
                  </a:cubicBezTo>
                  <a:lnTo>
                    <a:pt x="9061" y="5656"/>
                  </a:lnTo>
                  <a:lnTo>
                    <a:pt x="9061" y="8382"/>
                  </a:lnTo>
                  <a:cubicBezTo>
                    <a:pt x="9061" y="8442"/>
                    <a:pt x="9014" y="8477"/>
                    <a:pt x="8954" y="8477"/>
                  </a:cubicBezTo>
                  <a:lnTo>
                    <a:pt x="5227" y="8477"/>
                  </a:lnTo>
                  <a:cubicBezTo>
                    <a:pt x="5132" y="8477"/>
                    <a:pt x="5061" y="8561"/>
                    <a:pt x="5061" y="8644"/>
                  </a:cubicBezTo>
                  <a:cubicBezTo>
                    <a:pt x="5061" y="8739"/>
                    <a:pt x="5132" y="8811"/>
                    <a:pt x="5227" y="8811"/>
                  </a:cubicBezTo>
                  <a:lnTo>
                    <a:pt x="8954" y="8811"/>
                  </a:lnTo>
                  <a:cubicBezTo>
                    <a:pt x="9192" y="8811"/>
                    <a:pt x="9371" y="8620"/>
                    <a:pt x="9371" y="8394"/>
                  </a:cubicBezTo>
                  <a:lnTo>
                    <a:pt x="9371" y="5287"/>
                  </a:lnTo>
                  <a:lnTo>
                    <a:pt x="10145" y="4298"/>
                  </a:lnTo>
                  <a:cubicBezTo>
                    <a:pt x="10228" y="4334"/>
                    <a:pt x="10299" y="4346"/>
                    <a:pt x="10383" y="4346"/>
                  </a:cubicBezTo>
                  <a:cubicBezTo>
                    <a:pt x="10716" y="4346"/>
                    <a:pt x="10990" y="4072"/>
                    <a:pt x="10990" y="3739"/>
                  </a:cubicBezTo>
                  <a:cubicBezTo>
                    <a:pt x="11014" y="3405"/>
                    <a:pt x="10740" y="3131"/>
                    <a:pt x="10419" y="3131"/>
                  </a:cubicBezTo>
                  <a:cubicBezTo>
                    <a:pt x="10085" y="3131"/>
                    <a:pt x="9811" y="3405"/>
                    <a:pt x="9811" y="3751"/>
                  </a:cubicBezTo>
                  <a:cubicBezTo>
                    <a:pt x="9811" y="3882"/>
                    <a:pt x="9847" y="4001"/>
                    <a:pt x="9930" y="4108"/>
                  </a:cubicBezTo>
                  <a:lnTo>
                    <a:pt x="9407" y="4763"/>
                  </a:lnTo>
                  <a:lnTo>
                    <a:pt x="9407" y="381"/>
                  </a:lnTo>
                  <a:cubicBezTo>
                    <a:pt x="9407" y="191"/>
                    <a:pt x="9276" y="0"/>
                    <a:pt x="899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2" name="Google Shape;23036;p98">
              <a:extLst>
                <a:ext uri="{FF2B5EF4-FFF2-40B4-BE49-F238E27FC236}">
                  <a16:creationId xmlns:a16="http://schemas.microsoft.com/office/drawing/2014/main" id="{1ACA7D48-8EE4-4D57-B4AA-B83D5FDDD8B4}"/>
                </a:ext>
              </a:extLst>
            </p:cNvPr>
            <p:cNvSpPr/>
            <p:nvPr/>
          </p:nvSpPr>
          <p:spPr>
            <a:xfrm>
              <a:off x="7539459" y="3074564"/>
              <a:ext cx="82663" cy="10249"/>
            </a:xfrm>
            <a:custGeom>
              <a:avLst/>
              <a:gdLst/>
              <a:ahLst/>
              <a:cxnLst/>
              <a:rect l="l" t="t" r="r" b="b"/>
              <a:pathLst>
                <a:path w="2597" h="322" extrusionOk="0">
                  <a:moveTo>
                    <a:pt x="156" y="1"/>
                  </a:moveTo>
                  <a:cubicBezTo>
                    <a:pt x="72" y="1"/>
                    <a:pt x="1" y="72"/>
                    <a:pt x="1" y="155"/>
                  </a:cubicBezTo>
                  <a:cubicBezTo>
                    <a:pt x="1" y="251"/>
                    <a:pt x="72" y="322"/>
                    <a:pt x="156" y="322"/>
                  </a:cubicBezTo>
                  <a:lnTo>
                    <a:pt x="2442" y="322"/>
                  </a:lnTo>
                  <a:cubicBezTo>
                    <a:pt x="2525" y="322"/>
                    <a:pt x="2596" y="251"/>
                    <a:pt x="2596" y="155"/>
                  </a:cubicBezTo>
                  <a:cubicBezTo>
                    <a:pt x="2596" y="72"/>
                    <a:pt x="2525" y="1"/>
                    <a:pt x="244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3037;p98">
              <a:extLst>
                <a:ext uri="{FF2B5EF4-FFF2-40B4-BE49-F238E27FC236}">
                  <a16:creationId xmlns:a16="http://schemas.microsoft.com/office/drawing/2014/main" id="{C1BECEBA-4AB0-4529-A209-5CB8E2B6E1E8}"/>
                </a:ext>
              </a:extLst>
            </p:cNvPr>
            <p:cNvSpPr/>
            <p:nvPr/>
          </p:nvSpPr>
          <p:spPr>
            <a:xfrm>
              <a:off x="7539459" y="3099582"/>
              <a:ext cx="82663" cy="10249"/>
            </a:xfrm>
            <a:custGeom>
              <a:avLst/>
              <a:gdLst/>
              <a:ahLst/>
              <a:cxnLst/>
              <a:rect l="l" t="t" r="r" b="b"/>
              <a:pathLst>
                <a:path w="2597" h="322" extrusionOk="0">
                  <a:moveTo>
                    <a:pt x="156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56" y="322"/>
                  </a:cubicBezTo>
                  <a:lnTo>
                    <a:pt x="2442" y="322"/>
                  </a:lnTo>
                  <a:cubicBezTo>
                    <a:pt x="2525" y="322"/>
                    <a:pt x="2596" y="250"/>
                    <a:pt x="2596" y="167"/>
                  </a:cubicBezTo>
                  <a:cubicBezTo>
                    <a:pt x="2596" y="72"/>
                    <a:pt x="2525" y="0"/>
                    <a:pt x="244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3038;p98">
              <a:extLst>
                <a:ext uri="{FF2B5EF4-FFF2-40B4-BE49-F238E27FC236}">
                  <a16:creationId xmlns:a16="http://schemas.microsoft.com/office/drawing/2014/main" id="{06022F85-7AAC-45BA-BAA6-F0A30D902CB6}"/>
                </a:ext>
              </a:extLst>
            </p:cNvPr>
            <p:cNvSpPr/>
            <p:nvPr/>
          </p:nvSpPr>
          <p:spPr>
            <a:xfrm>
              <a:off x="7539459" y="3124601"/>
              <a:ext cx="82663" cy="10631"/>
            </a:xfrm>
            <a:custGeom>
              <a:avLst/>
              <a:gdLst/>
              <a:ahLst/>
              <a:cxnLst/>
              <a:rect l="l" t="t" r="r" b="b"/>
              <a:pathLst>
                <a:path w="2597" h="334" extrusionOk="0">
                  <a:moveTo>
                    <a:pt x="156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34"/>
                    <a:pt x="156" y="334"/>
                  </a:cubicBezTo>
                  <a:lnTo>
                    <a:pt x="2442" y="334"/>
                  </a:lnTo>
                  <a:cubicBezTo>
                    <a:pt x="2525" y="334"/>
                    <a:pt x="2596" y="250"/>
                    <a:pt x="2596" y="167"/>
                  </a:cubicBezTo>
                  <a:cubicBezTo>
                    <a:pt x="2596" y="72"/>
                    <a:pt x="2525" y="0"/>
                    <a:pt x="244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3039;p98">
              <a:extLst>
                <a:ext uri="{FF2B5EF4-FFF2-40B4-BE49-F238E27FC236}">
                  <a16:creationId xmlns:a16="http://schemas.microsoft.com/office/drawing/2014/main" id="{B54AA610-D00E-406D-8F88-B75A52B8A652}"/>
                </a:ext>
              </a:extLst>
            </p:cNvPr>
            <p:cNvSpPr/>
            <p:nvPr/>
          </p:nvSpPr>
          <p:spPr>
            <a:xfrm>
              <a:off x="7539459" y="3149587"/>
              <a:ext cx="82663" cy="10663"/>
            </a:xfrm>
            <a:custGeom>
              <a:avLst/>
              <a:gdLst/>
              <a:ahLst/>
              <a:cxnLst/>
              <a:rect l="l" t="t" r="r" b="b"/>
              <a:pathLst>
                <a:path w="2597" h="335" extrusionOk="0">
                  <a:moveTo>
                    <a:pt x="156" y="1"/>
                  </a:moveTo>
                  <a:cubicBezTo>
                    <a:pt x="72" y="1"/>
                    <a:pt x="1" y="84"/>
                    <a:pt x="1" y="168"/>
                  </a:cubicBezTo>
                  <a:cubicBezTo>
                    <a:pt x="1" y="263"/>
                    <a:pt x="72" y="334"/>
                    <a:pt x="156" y="334"/>
                  </a:cubicBezTo>
                  <a:lnTo>
                    <a:pt x="2442" y="334"/>
                  </a:lnTo>
                  <a:cubicBezTo>
                    <a:pt x="2525" y="334"/>
                    <a:pt x="2596" y="263"/>
                    <a:pt x="2596" y="168"/>
                  </a:cubicBezTo>
                  <a:cubicBezTo>
                    <a:pt x="2596" y="84"/>
                    <a:pt x="2525" y="1"/>
                    <a:pt x="244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3040;p98">
              <a:extLst>
                <a:ext uri="{FF2B5EF4-FFF2-40B4-BE49-F238E27FC236}">
                  <a16:creationId xmlns:a16="http://schemas.microsoft.com/office/drawing/2014/main" id="{74C8B16C-8EB2-4786-8DD8-6BB30E317733}"/>
                </a:ext>
              </a:extLst>
            </p:cNvPr>
            <p:cNvSpPr/>
            <p:nvPr/>
          </p:nvSpPr>
          <p:spPr>
            <a:xfrm>
              <a:off x="7539459" y="3174988"/>
              <a:ext cx="82663" cy="10281"/>
            </a:xfrm>
            <a:custGeom>
              <a:avLst/>
              <a:gdLst/>
              <a:ahLst/>
              <a:cxnLst/>
              <a:rect l="l" t="t" r="r" b="b"/>
              <a:pathLst>
                <a:path w="2597" h="323" extrusionOk="0">
                  <a:moveTo>
                    <a:pt x="156" y="1"/>
                  </a:moveTo>
                  <a:cubicBezTo>
                    <a:pt x="72" y="1"/>
                    <a:pt x="1" y="72"/>
                    <a:pt x="1" y="155"/>
                  </a:cubicBezTo>
                  <a:cubicBezTo>
                    <a:pt x="1" y="251"/>
                    <a:pt x="72" y="322"/>
                    <a:pt x="156" y="322"/>
                  </a:cubicBezTo>
                  <a:lnTo>
                    <a:pt x="2442" y="322"/>
                  </a:lnTo>
                  <a:cubicBezTo>
                    <a:pt x="2525" y="322"/>
                    <a:pt x="2596" y="251"/>
                    <a:pt x="2596" y="155"/>
                  </a:cubicBezTo>
                  <a:cubicBezTo>
                    <a:pt x="2596" y="72"/>
                    <a:pt x="2525" y="1"/>
                    <a:pt x="244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3041;p98">
              <a:extLst>
                <a:ext uri="{FF2B5EF4-FFF2-40B4-BE49-F238E27FC236}">
                  <a16:creationId xmlns:a16="http://schemas.microsoft.com/office/drawing/2014/main" id="{F4319AF5-7F55-4C33-9A29-BA858C7BBD38}"/>
                </a:ext>
              </a:extLst>
            </p:cNvPr>
            <p:cNvSpPr/>
            <p:nvPr/>
          </p:nvSpPr>
          <p:spPr>
            <a:xfrm>
              <a:off x="7539459" y="3011286"/>
              <a:ext cx="220614" cy="47395"/>
            </a:xfrm>
            <a:custGeom>
              <a:avLst/>
              <a:gdLst/>
              <a:ahLst/>
              <a:cxnLst/>
              <a:rect l="l" t="t" r="r" b="b"/>
              <a:pathLst>
                <a:path w="6931" h="1489" extrusionOk="0">
                  <a:moveTo>
                    <a:pt x="418" y="0"/>
                  </a:moveTo>
                  <a:cubicBezTo>
                    <a:pt x="179" y="0"/>
                    <a:pt x="1" y="191"/>
                    <a:pt x="1" y="417"/>
                  </a:cubicBezTo>
                  <a:lnTo>
                    <a:pt x="1" y="1072"/>
                  </a:lnTo>
                  <a:cubicBezTo>
                    <a:pt x="1" y="1310"/>
                    <a:pt x="191" y="1488"/>
                    <a:pt x="418" y="1488"/>
                  </a:cubicBezTo>
                  <a:lnTo>
                    <a:pt x="3251" y="1488"/>
                  </a:lnTo>
                  <a:cubicBezTo>
                    <a:pt x="3346" y="1488"/>
                    <a:pt x="3418" y="1417"/>
                    <a:pt x="3418" y="1322"/>
                  </a:cubicBezTo>
                  <a:cubicBezTo>
                    <a:pt x="3418" y="1238"/>
                    <a:pt x="3346" y="1167"/>
                    <a:pt x="3251" y="1167"/>
                  </a:cubicBezTo>
                  <a:lnTo>
                    <a:pt x="418" y="1167"/>
                  </a:lnTo>
                  <a:cubicBezTo>
                    <a:pt x="358" y="1167"/>
                    <a:pt x="310" y="1119"/>
                    <a:pt x="310" y="1060"/>
                  </a:cubicBezTo>
                  <a:lnTo>
                    <a:pt x="310" y="405"/>
                  </a:lnTo>
                  <a:cubicBezTo>
                    <a:pt x="310" y="345"/>
                    <a:pt x="358" y="298"/>
                    <a:pt x="418" y="298"/>
                  </a:cubicBezTo>
                  <a:lnTo>
                    <a:pt x="6502" y="298"/>
                  </a:lnTo>
                  <a:cubicBezTo>
                    <a:pt x="6561" y="298"/>
                    <a:pt x="6609" y="345"/>
                    <a:pt x="6609" y="405"/>
                  </a:cubicBezTo>
                  <a:lnTo>
                    <a:pt x="6609" y="1060"/>
                  </a:lnTo>
                  <a:cubicBezTo>
                    <a:pt x="6609" y="1119"/>
                    <a:pt x="6561" y="1167"/>
                    <a:pt x="6502" y="1167"/>
                  </a:cubicBezTo>
                  <a:lnTo>
                    <a:pt x="4013" y="1167"/>
                  </a:lnTo>
                  <a:cubicBezTo>
                    <a:pt x="3930" y="1167"/>
                    <a:pt x="3847" y="1238"/>
                    <a:pt x="3847" y="1322"/>
                  </a:cubicBezTo>
                  <a:cubicBezTo>
                    <a:pt x="3847" y="1417"/>
                    <a:pt x="3930" y="1488"/>
                    <a:pt x="4013" y="1488"/>
                  </a:cubicBezTo>
                  <a:lnTo>
                    <a:pt x="6502" y="1488"/>
                  </a:lnTo>
                  <a:cubicBezTo>
                    <a:pt x="6740" y="1488"/>
                    <a:pt x="6918" y="1298"/>
                    <a:pt x="6918" y="1072"/>
                  </a:cubicBezTo>
                  <a:lnTo>
                    <a:pt x="6918" y="417"/>
                  </a:lnTo>
                  <a:cubicBezTo>
                    <a:pt x="6930" y="203"/>
                    <a:pt x="6740" y="0"/>
                    <a:pt x="650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" name="Google Shape;20217;p93">
            <a:extLst>
              <a:ext uri="{FF2B5EF4-FFF2-40B4-BE49-F238E27FC236}">
                <a16:creationId xmlns:a16="http://schemas.microsoft.com/office/drawing/2014/main" id="{879DD0D4-DA0B-4430-A28E-59ED479765E3}"/>
              </a:ext>
            </a:extLst>
          </p:cNvPr>
          <p:cNvGrpSpPr/>
          <p:nvPr/>
        </p:nvGrpSpPr>
        <p:grpSpPr>
          <a:xfrm>
            <a:off x="7006336" y="213311"/>
            <a:ext cx="559697" cy="1122627"/>
            <a:chOff x="4969421" y="2902852"/>
            <a:chExt cx="185109" cy="355406"/>
          </a:xfrm>
        </p:grpSpPr>
        <p:sp>
          <p:nvSpPr>
            <p:cNvPr id="79" name="Google Shape;20218;p93">
              <a:extLst>
                <a:ext uri="{FF2B5EF4-FFF2-40B4-BE49-F238E27FC236}">
                  <a16:creationId xmlns:a16="http://schemas.microsoft.com/office/drawing/2014/main" id="{C0C1C479-78D1-44E2-9460-E145D8C496EE}"/>
                </a:ext>
              </a:extLst>
            </p:cNvPr>
            <p:cNvSpPr/>
            <p:nvPr/>
          </p:nvSpPr>
          <p:spPr>
            <a:xfrm>
              <a:off x="5022906" y="3084138"/>
              <a:ext cx="16310" cy="15959"/>
            </a:xfrm>
            <a:custGeom>
              <a:avLst/>
              <a:gdLst/>
              <a:ahLst/>
              <a:cxnLst/>
              <a:rect l="l" t="t" r="r" b="b"/>
              <a:pathLst>
                <a:path w="512" h="501" extrusionOk="0">
                  <a:moveTo>
                    <a:pt x="262" y="1"/>
                  </a:moveTo>
                  <a:cubicBezTo>
                    <a:pt x="119" y="1"/>
                    <a:pt x="0" y="120"/>
                    <a:pt x="0" y="251"/>
                  </a:cubicBezTo>
                  <a:cubicBezTo>
                    <a:pt x="0" y="406"/>
                    <a:pt x="119" y="501"/>
                    <a:pt x="262" y="501"/>
                  </a:cubicBezTo>
                  <a:cubicBezTo>
                    <a:pt x="393" y="501"/>
                    <a:pt x="512" y="382"/>
                    <a:pt x="512" y="251"/>
                  </a:cubicBezTo>
                  <a:cubicBezTo>
                    <a:pt x="512" y="120"/>
                    <a:pt x="405" y="13"/>
                    <a:pt x="26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0219;p93">
              <a:extLst>
                <a:ext uri="{FF2B5EF4-FFF2-40B4-BE49-F238E27FC236}">
                  <a16:creationId xmlns:a16="http://schemas.microsoft.com/office/drawing/2014/main" id="{12FABDA6-93E3-465B-A1B3-9BB671B70333}"/>
                </a:ext>
              </a:extLst>
            </p:cNvPr>
            <p:cNvSpPr/>
            <p:nvPr/>
          </p:nvSpPr>
          <p:spPr>
            <a:xfrm>
              <a:off x="5086998" y="3107265"/>
              <a:ext cx="13284" cy="13315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221" y="0"/>
                  </a:moveTo>
                  <a:cubicBezTo>
                    <a:pt x="215" y="0"/>
                    <a:pt x="209" y="0"/>
                    <a:pt x="203" y="1"/>
                  </a:cubicBezTo>
                  <a:cubicBezTo>
                    <a:pt x="84" y="1"/>
                    <a:pt x="0" y="96"/>
                    <a:pt x="0" y="215"/>
                  </a:cubicBezTo>
                  <a:cubicBezTo>
                    <a:pt x="0" y="334"/>
                    <a:pt x="84" y="418"/>
                    <a:pt x="203" y="418"/>
                  </a:cubicBezTo>
                  <a:cubicBezTo>
                    <a:pt x="334" y="418"/>
                    <a:pt x="417" y="334"/>
                    <a:pt x="417" y="215"/>
                  </a:cubicBezTo>
                  <a:cubicBezTo>
                    <a:pt x="417" y="92"/>
                    <a:pt x="322" y="0"/>
                    <a:pt x="22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0220;p93">
              <a:extLst>
                <a:ext uri="{FF2B5EF4-FFF2-40B4-BE49-F238E27FC236}">
                  <a16:creationId xmlns:a16="http://schemas.microsoft.com/office/drawing/2014/main" id="{5AB41222-EF7B-4076-9023-2420FA8419BF}"/>
                </a:ext>
              </a:extLst>
            </p:cNvPr>
            <p:cNvSpPr/>
            <p:nvPr/>
          </p:nvSpPr>
          <p:spPr>
            <a:xfrm>
              <a:off x="5039566" y="3205092"/>
              <a:ext cx="13315" cy="13347"/>
            </a:xfrm>
            <a:custGeom>
              <a:avLst/>
              <a:gdLst/>
              <a:ahLst/>
              <a:cxnLst/>
              <a:rect l="l" t="t" r="r" b="b"/>
              <a:pathLst>
                <a:path w="418" h="419" extrusionOk="0">
                  <a:moveTo>
                    <a:pt x="225" y="1"/>
                  </a:moveTo>
                  <a:cubicBezTo>
                    <a:pt x="218" y="1"/>
                    <a:pt x="211" y="1"/>
                    <a:pt x="203" y="2"/>
                  </a:cubicBezTo>
                  <a:cubicBezTo>
                    <a:pt x="84" y="2"/>
                    <a:pt x="1" y="85"/>
                    <a:pt x="1" y="204"/>
                  </a:cubicBezTo>
                  <a:cubicBezTo>
                    <a:pt x="1" y="323"/>
                    <a:pt x="84" y="419"/>
                    <a:pt x="203" y="419"/>
                  </a:cubicBezTo>
                  <a:cubicBezTo>
                    <a:pt x="334" y="419"/>
                    <a:pt x="418" y="323"/>
                    <a:pt x="418" y="204"/>
                  </a:cubicBezTo>
                  <a:cubicBezTo>
                    <a:pt x="418" y="92"/>
                    <a:pt x="343" y="1"/>
                    <a:pt x="22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0221;p93">
              <a:extLst>
                <a:ext uri="{FF2B5EF4-FFF2-40B4-BE49-F238E27FC236}">
                  <a16:creationId xmlns:a16="http://schemas.microsoft.com/office/drawing/2014/main" id="{80C86C65-F710-4F48-B996-7C13BA533D4D}"/>
                </a:ext>
              </a:extLst>
            </p:cNvPr>
            <p:cNvSpPr/>
            <p:nvPr/>
          </p:nvSpPr>
          <p:spPr>
            <a:xfrm>
              <a:off x="5086998" y="3175530"/>
              <a:ext cx="13284" cy="13315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219" y="0"/>
                  </a:moveTo>
                  <a:cubicBezTo>
                    <a:pt x="214" y="0"/>
                    <a:pt x="208" y="1"/>
                    <a:pt x="203" y="1"/>
                  </a:cubicBezTo>
                  <a:cubicBezTo>
                    <a:pt x="84" y="1"/>
                    <a:pt x="0" y="96"/>
                    <a:pt x="0" y="215"/>
                  </a:cubicBezTo>
                  <a:cubicBezTo>
                    <a:pt x="0" y="323"/>
                    <a:pt x="84" y="418"/>
                    <a:pt x="203" y="418"/>
                  </a:cubicBezTo>
                  <a:cubicBezTo>
                    <a:pt x="334" y="418"/>
                    <a:pt x="417" y="323"/>
                    <a:pt x="417" y="215"/>
                  </a:cubicBezTo>
                  <a:cubicBezTo>
                    <a:pt x="417" y="103"/>
                    <a:pt x="320" y="0"/>
                    <a:pt x="21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0222;p93">
              <a:extLst>
                <a:ext uri="{FF2B5EF4-FFF2-40B4-BE49-F238E27FC236}">
                  <a16:creationId xmlns:a16="http://schemas.microsoft.com/office/drawing/2014/main" id="{383F0545-6D24-4EA6-A2DE-CEF03BA14E1B}"/>
                </a:ext>
              </a:extLst>
            </p:cNvPr>
            <p:cNvSpPr/>
            <p:nvPr/>
          </p:nvSpPr>
          <p:spPr>
            <a:xfrm>
              <a:off x="5033131" y="3137623"/>
              <a:ext cx="17106" cy="17106"/>
            </a:xfrm>
            <a:custGeom>
              <a:avLst/>
              <a:gdLst/>
              <a:ahLst/>
              <a:cxnLst/>
              <a:rect l="l" t="t" r="r" b="b"/>
              <a:pathLst>
                <a:path w="537" h="537" extrusionOk="0">
                  <a:moveTo>
                    <a:pt x="262" y="1"/>
                  </a:moveTo>
                  <a:cubicBezTo>
                    <a:pt x="120" y="1"/>
                    <a:pt x="1" y="120"/>
                    <a:pt x="1" y="274"/>
                  </a:cubicBezTo>
                  <a:cubicBezTo>
                    <a:pt x="1" y="417"/>
                    <a:pt x="120" y="536"/>
                    <a:pt x="262" y="536"/>
                  </a:cubicBezTo>
                  <a:cubicBezTo>
                    <a:pt x="417" y="536"/>
                    <a:pt x="536" y="417"/>
                    <a:pt x="536" y="274"/>
                  </a:cubicBezTo>
                  <a:cubicBezTo>
                    <a:pt x="536" y="120"/>
                    <a:pt x="417" y="1"/>
                    <a:pt x="26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0223;p93">
              <a:extLst>
                <a:ext uri="{FF2B5EF4-FFF2-40B4-BE49-F238E27FC236}">
                  <a16:creationId xmlns:a16="http://schemas.microsoft.com/office/drawing/2014/main" id="{AD32AFF0-C19E-47A6-B29B-E1D90EB718E1}"/>
                </a:ext>
              </a:extLst>
            </p:cNvPr>
            <p:cNvSpPr/>
            <p:nvPr/>
          </p:nvSpPr>
          <p:spPr>
            <a:xfrm>
              <a:off x="4969421" y="2902852"/>
              <a:ext cx="185109" cy="355406"/>
            </a:xfrm>
            <a:custGeom>
              <a:avLst/>
              <a:gdLst/>
              <a:ahLst/>
              <a:cxnLst/>
              <a:rect l="l" t="t" r="r" b="b"/>
              <a:pathLst>
                <a:path w="5811" h="11157" extrusionOk="0">
                  <a:moveTo>
                    <a:pt x="1916" y="4904"/>
                  </a:moveTo>
                  <a:cubicBezTo>
                    <a:pt x="2183" y="4904"/>
                    <a:pt x="2490" y="4967"/>
                    <a:pt x="2810" y="5156"/>
                  </a:cubicBezTo>
                  <a:cubicBezTo>
                    <a:pt x="3108" y="5335"/>
                    <a:pt x="3426" y="5421"/>
                    <a:pt x="3748" y="5421"/>
                  </a:cubicBezTo>
                  <a:cubicBezTo>
                    <a:pt x="4069" y="5421"/>
                    <a:pt x="4394" y="5335"/>
                    <a:pt x="4703" y="5168"/>
                  </a:cubicBezTo>
                  <a:lnTo>
                    <a:pt x="4703" y="9025"/>
                  </a:lnTo>
                  <a:cubicBezTo>
                    <a:pt x="4703" y="10026"/>
                    <a:pt x="3906" y="10823"/>
                    <a:pt x="2905" y="10823"/>
                  </a:cubicBezTo>
                  <a:cubicBezTo>
                    <a:pt x="1905" y="10823"/>
                    <a:pt x="1108" y="10026"/>
                    <a:pt x="1108" y="9025"/>
                  </a:cubicBezTo>
                  <a:lnTo>
                    <a:pt x="1108" y="5108"/>
                  </a:lnTo>
                  <a:cubicBezTo>
                    <a:pt x="1228" y="5038"/>
                    <a:pt x="1528" y="4904"/>
                    <a:pt x="1916" y="4904"/>
                  </a:cubicBezTo>
                  <a:close/>
                  <a:moveTo>
                    <a:pt x="512" y="1"/>
                  </a:moveTo>
                  <a:cubicBezTo>
                    <a:pt x="226" y="1"/>
                    <a:pt x="0" y="227"/>
                    <a:pt x="0" y="513"/>
                  </a:cubicBezTo>
                  <a:lnTo>
                    <a:pt x="0" y="834"/>
                  </a:lnTo>
                  <a:cubicBezTo>
                    <a:pt x="0" y="1120"/>
                    <a:pt x="226" y="1346"/>
                    <a:pt x="512" y="1346"/>
                  </a:cubicBezTo>
                  <a:lnTo>
                    <a:pt x="774" y="1346"/>
                  </a:lnTo>
                  <a:lnTo>
                    <a:pt x="774" y="9025"/>
                  </a:lnTo>
                  <a:cubicBezTo>
                    <a:pt x="774" y="10204"/>
                    <a:pt x="1727" y="11157"/>
                    <a:pt x="2905" y="11157"/>
                  </a:cubicBezTo>
                  <a:cubicBezTo>
                    <a:pt x="4084" y="11157"/>
                    <a:pt x="5037" y="10204"/>
                    <a:pt x="5037" y="9025"/>
                  </a:cubicBezTo>
                  <a:lnTo>
                    <a:pt x="5037" y="3441"/>
                  </a:lnTo>
                  <a:cubicBezTo>
                    <a:pt x="5037" y="3358"/>
                    <a:pt x="4953" y="3275"/>
                    <a:pt x="4870" y="3275"/>
                  </a:cubicBezTo>
                  <a:cubicBezTo>
                    <a:pt x="4775" y="3275"/>
                    <a:pt x="4703" y="3358"/>
                    <a:pt x="4703" y="3441"/>
                  </a:cubicBezTo>
                  <a:lnTo>
                    <a:pt x="4703" y="4787"/>
                  </a:lnTo>
                  <a:cubicBezTo>
                    <a:pt x="4571" y="4873"/>
                    <a:pt x="4209" y="5081"/>
                    <a:pt x="3757" y="5081"/>
                  </a:cubicBezTo>
                  <a:cubicBezTo>
                    <a:pt x="3519" y="5081"/>
                    <a:pt x="3256" y="5023"/>
                    <a:pt x="2989" y="4858"/>
                  </a:cubicBezTo>
                  <a:cubicBezTo>
                    <a:pt x="2617" y="4633"/>
                    <a:pt x="2259" y="4557"/>
                    <a:pt x="1945" y="4557"/>
                  </a:cubicBezTo>
                  <a:cubicBezTo>
                    <a:pt x="1596" y="4557"/>
                    <a:pt x="1302" y="4651"/>
                    <a:pt x="1108" y="4739"/>
                  </a:cubicBezTo>
                  <a:lnTo>
                    <a:pt x="1108" y="1334"/>
                  </a:lnTo>
                  <a:lnTo>
                    <a:pt x="4703" y="1334"/>
                  </a:lnTo>
                  <a:lnTo>
                    <a:pt x="4703" y="2560"/>
                  </a:lnTo>
                  <a:cubicBezTo>
                    <a:pt x="4703" y="2656"/>
                    <a:pt x="4775" y="2727"/>
                    <a:pt x="4870" y="2727"/>
                  </a:cubicBezTo>
                  <a:cubicBezTo>
                    <a:pt x="4953" y="2727"/>
                    <a:pt x="5037" y="2656"/>
                    <a:pt x="5037" y="2560"/>
                  </a:cubicBezTo>
                  <a:lnTo>
                    <a:pt x="5037" y="1334"/>
                  </a:lnTo>
                  <a:lnTo>
                    <a:pt x="5299" y="1334"/>
                  </a:lnTo>
                  <a:cubicBezTo>
                    <a:pt x="5584" y="1334"/>
                    <a:pt x="5811" y="1108"/>
                    <a:pt x="5811" y="822"/>
                  </a:cubicBezTo>
                  <a:lnTo>
                    <a:pt x="5811" y="501"/>
                  </a:lnTo>
                  <a:cubicBezTo>
                    <a:pt x="5787" y="227"/>
                    <a:pt x="5549" y="1"/>
                    <a:pt x="5287" y="1"/>
                  </a:cubicBezTo>
                  <a:lnTo>
                    <a:pt x="1822" y="1"/>
                  </a:lnTo>
                  <a:cubicBezTo>
                    <a:pt x="1727" y="1"/>
                    <a:pt x="1655" y="84"/>
                    <a:pt x="1655" y="167"/>
                  </a:cubicBezTo>
                  <a:cubicBezTo>
                    <a:pt x="1655" y="263"/>
                    <a:pt x="1727" y="334"/>
                    <a:pt x="1822" y="334"/>
                  </a:cubicBezTo>
                  <a:lnTo>
                    <a:pt x="5287" y="334"/>
                  </a:lnTo>
                  <a:cubicBezTo>
                    <a:pt x="5394" y="334"/>
                    <a:pt x="5465" y="405"/>
                    <a:pt x="5465" y="513"/>
                  </a:cubicBezTo>
                  <a:lnTo>
                    <a:pt x="5465" y="834"/>
                  </a:lnTo>
                  <a:cubicBezTo>
                    <a:pt x="5465" y="941"/>
                    <a:pt x="5394" y="1013"/>
                    <a:pt x="5287" y="1013"/>
                  </a:cubicBezTo>
                  <a:lnTo>
                    <a:pt x="512" y="1013"/>
                  </a:lnTo>
                  <a:cubicBezTo>
                    <a:pt x="405" y="1013"/>
                    <a:pt x="334" y="941"/>
                    <a:pt x="334" y="834"/>
                  </a:cubicBezTo>
                  <a:lnTo>
                    <a:pt x="334" y="513"/>
                  </a:lnTo>
                  <a:cubicBezTo>
                    <a:pt x="334" y="405"/>
                    <a:pt x="405" y="334"/>
                    <a:pt x="512" y="334"/>
                  </a:cubicBezTo>
                  <a:lnTo>
                    <a:pt x="941" y="334"/>
                  </a:lnTo>
                  <a:cubicBezTo>
                    <a:pt x="1024" y="334"/>
                    <a:pt x="1108" y="263"/>
                    <a:pt x="1108" y="167"/>
                  </a:cubicBezTo>
                  <a:cubicBezTo>
                    <a:pt x="1108" y="84"/>
                    <a:pt x="1024" y="1"/>
                    <a:pt x="94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" name="Google Shape;19871;p93">
            <a:extLst>
              <a:ext uri="{FF2B5EF4-FFF2-40B4-BE49-F238E27FC236}">
                <a16:creationId xmlns:a16="http://schemas.microsoft.com/office/drawing/2014/main" id="{9E1786DF-85FA-4B10-8419-36080B87B152}"/>
              </a:ext>
            </a:extLst>
          </p:cNvPr>
          <p:cNvGrpSpPr/>
          <p:nvPr/>
        </p:nvGrpSpPr>
        <p:grpSpPr>
          <a:xfrm>
            <a:off x="7626300" y="213311"/>
            <a:ext cx="611544" cy="1122628"/>
            <a:chOff x="6275635" y="4282651"/>
            <a:chExt cx="209383" cy="366778"/>
          </a:xfrm>
        </p:grpSpPr>
        <p:sp>
          <p:nvSpPr>
            <p:cNvPr id="88" name="Google Shape;19872;p93">
              <a:extLst>
                <a:ext uri="{FF2B5EF4-FFF2-40B4-BE49-F238E27FC236}">
                  <a16:creationId xmlns:a16="http://schemas.microsoft.com/office/drawing/2014/main" id="{E68C6800-E846-40C6-AAAD-4073541D6CB1}"/>
                </a:ext>
              </a:extLst>
            </p:cNvPr>
            <p:cNvSpPr/>
            <p:nvPr/>
          </p:nvSpPr>
          <p:spPr>
            <a:xfrm>
              <a:off x="6275635" y="4282651"/>
              <a:ext cx="89162" cy="366778"/>
            </a:xfrm>
            <a:custGeom>
              <a:avLst/>
              <a:gdLst/>
              <a:ahLst/>
              <a:cxnLst/>
              <a:rect l="l" t="t" r="r" b="b"/>
              <a:pathLst>
                <a:path w="2799" h="11514" extrusionOk="0">
                  <a:moveTo>
                    <a:pt x="1382" y="1751"/>
                  </a:moveTo>
                  <a:cubicBezTo>
                    <a:pt x="1667" y="1917"/>
                    <a:pt x="1929" y="2084"/>
                    <a:pt x="2132" y="2275"/>
                  </a:cubicBezTo>
                  <a:lnTo>
                    <a:pt x="620" y="2275"/>
                  </a:lnTo>
                  <a:cubicBezTo>
                    <a:pt x="822" y="2084"/>
                    <a:pt x="1084" y="1917"/>
                    <a:pt x="1382" y="1751"/>
                  </a:cubicBezTo>
                  <a:close/>
                  <a:moveTo>
                    <a:pt x="2370" y="2620"/>
                  </a:moveTo>
                  <a:cubicBezTo>
                    <a:pt x="2465" y="2822"/>
                    <a:pt x="2489" y="3048"/>
                    <a:pt x="2382" y="3298"/>
                  </a:cubicBezTo>
                  <a:lnTo>
                    <a:pt x="381" y="3298"/>
                  </a:lnTo>
                  <a:cubicBezTo>
                    <a:pt x="298" y="3084"/>
                    <a:pt x="286" y="2858"/>
                    <a:pt x="381" y="2620"/>
                  </a:cubicBezTo>
                  <a:close/>
                  <a:moveTo>
                    <a:pt x="2144" y="3644"/>
                  </a:moveTo>
                  <a:cubicBezTo>
                    <a:pt x="1953" y="3834"/>
                    <a:pt x="1679" y="4001"/>
                    <a:pt x="1382" y="4168"/>
                  </a:cubicBezTo>
                  <a:cubicBezTo>
                    <a:pt x="1096" y="4001"/>
                    <a:pt x="822" y="3834"/>
                    <a:pt x="620" y="3644"/>
                  </a:cubicBezTo>
                  <a:close/>
                  <a:moveTo>
                    <a:pt x="2441" y="5918"/>
                  </a:moveTo>
                  <a:cubicBezTo>
                    <a:pt x="2334" y="6394"/>
                    <a:pt x="1893" y="6680"/>
                    <a:pt x="1382" y="6966"/>
                  </a:cubicBezTo>
                  <a:cubicBezTo>
                    <a:pt x="881" y="6680"/>
                    <a:pt x="429" y="6394"/>
                    <a:pt x="346" y="5918"/>
                  </a:cubicBezTo>
                  <a:close/>
                  <a:moveTo>
                    <a:pt x="1382" y="7347"/>
                  </a:moveTo>
                  <a:cubicBezTo>
                    <a:pt x="1679" y="7513"/>
                    <a:pt x="1953" y="7680"/>
                    <a:pt x="2144" y="7870"/>
                  </a:cubicBezTo>
                  <a:lnTo>
                    <a:pt x="620" y="7870"/>
                  </a:lnTo>
                  <a:cubicBezTo>
                    <a:pt x="822" y="7680"/>
                    <a:pt x="1096" y="7513"/>
                    <a:pt x="1382" y="7347"/>
                  </a:cubicBezTo>
                  <a:close/>
                  <a:moveTo>
                    <a:pt x="2394" y="8216"/>
                  </a:moveTo>
                  <a:cubicBezTo>
                    <a:pt x="2489" y="8454"/>
                    <a:pt x="2489" y="8680"/>
                    <a:pt x="2382" y="8894"/>
                  </a:cubicBezTo>
                  <a:lnTo>
                    <a:pt x="405" y="8894"/>
                  </a:lnTo>
                  <a:cubicBezTo>
                    <a:pt x="298" y="8656"/>
                    <a:pt x="298" y="8442"/>
                    <a:pt x="405" y="8216"/>
                  </a:cubicBezTo>
                  <a:close/>
                  <a:moveTo>
                    <a:pt x="2132" y="9240"/>
                  </a:moveTo>
                  <a:cubicBezTo>
                    <a:pt x="1929" y="9430"/>
                    <a:pt x="1667" y="9597"/>
                    <a:pt x="1382" y="9764"/>
                  </a:cubicBezTo>
                  <a:cubicBezTo>
                    <a:pt x="1096" y="9597"/>
                    <a:pt x="834" y="9430"/>
                    <a:pt x="620" y="9240"/>
                  </a:cubicBezTo>
                  <a:close/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846"/>
                    <a:pt x="524" y="1251"/>
                    <a:pt x="1072" y="1560"/>
                  </a:cubicBezTo>
                  <a:cubicBezTo>
                    <a:pt x="500" y="1894"/>
                    <a:pt x="0" y="2310"/>
                    <a:pt x="0" y="2965"/>
                  </a:cubicBezTo>
                  <a:cubicBezTo>
                    <a:pt x="0" y="3644"/>
                    <a:pt x="524" y="4049"/>
                    <a:pt x="1072" y="4358"/>
                  </a:cubicBezTo>
                  <a:cubicBezTo>
                    <a:pt x="524" y="4668"/>
                    <a:pt x="0" y="5072"/>
                    <a:pt x="0" y="5763"/>
                  </a:cubicBezTo>
                  <a:cubicBezTo>
                    <a:pt x="0" y="6442"/>
                    <a:pt x="524" y="6847"/>
                    <a:pt x="1072" y="7156"/>
                  </a:cubicBezTo>
                  <a:cubicBezTo>
                    <a:pt x="524" y="7466"/>
                    <a:pt x="0" y="7870"/>
                    <a:pt x="0" y="8549"/>
                  </a:cubicBezTo>
                  <a:cubicBezTo>
                    <a:pt x="0" y="8799"/>
                    <a:pt x="72" y="9002"/>
                    <a:pt x="179" y="9180"/>
                  </a:cubicBezTo>
                  <a:cubicBezTo>
                    <a:pt x="227" y="9240"/>
                    <a:pt x="322" y="9525"/>
                    <a:pt x="1072" y="9954"/>
                  </a:cubicBezTo>
                  <a:cubicBezTo>
                    <a:pt x="524" y="10264"/>
                    <a:pt x="0" y="10668"/>
                    <a:pt x="0" y="11359"/>
                  </a:cubicBezTo>
                  <a:cubicBezTo>
                    <a:pt x="0" y="11442"/>
                    <a:pt x="72" y="11514"/>
                    <a:pt x="167" y="11514"/>
                  </a:cubicBezTo>
                  <a:cubicBezTo>
                    <a:pt x="250" y="11514"/>
                    <a:pt x="322" y="11442"/>
                    <a:pt x="322" y="11359"/>
                  </a:cubicBezTo>
                  <a:cubicBezTo>
                    <a:pt x="322" y="10776"/>
                    <a:pt x="834" y="10466"/>
                    <a:pt x="1393" y="10145"/>
                  </a:cubicBezTo>
                  <a:cubicBezTo>
                    <a:pt x="1965" y="10466"/>
                    <a:pt x="2465" y="10776"/>
                    <a:pt x="2465" y="11359"/>
                  </a:cubicBezTo>
                  <a:cubicBezTo>
                    <a:pt x="2465" y="11442"/>
                    <a:pt x="2548" y="11514"/>
                    <a:pt x="2632" y="11514"/>
                  </a:cubicBezTo>
                  <a:cubicBezTo>
                    <a:pt x="2727" y="11514"/>
                    <a:pt x="2798" y="11442"/>
                    <a:pt x="2798" y="11359"/>
                  </a:cubicBezTo>
                  <a:cubicBezTo>
                    <a:pt x="2798" y="10668"/>
                    <a:pt x="2274" y="10264"/>
                    <a:pt x="1727" y="9954"/>
                  </a:cubicBezTo>
                  <a:cubicBezTo>
                    <a:pt x="2286" y="9633"/>
                    <a:pt x="2798" y="9216"/>
                    <a:pt x="2798" y="8561"/>
                  </a:cubicBezTo>
                  <a:cubicBezTo>
                    <a:pt x="2798" y="7870"/>
                    <a:pt x="2274" y="7466"/>
                    <a:pt x="1727" y="7156"/>
                  </a:cubicBezTo>
                  <a:cubicBezTo>
                    <a:pt x="2274" y="6847"/>
                    <a:pt x="2798" y="6442"/>
                    <a:pt x="2798" y="5763"/>
                  </a:cubicBezTo>
                  <a:cubicBezTo>
                    <a:pt x="2798" y="5608"/>
                    <a:pt x="2763" y="5465"/>
                    <a:pt x="2727" y="5346"/>
                  </a:cubicBezTo>
                  <a:cubicBezTo>
                    <a:pt x="2699" y="5273"/>
                    <a:pt x="2629" y="5227"/>
                    <a:pt x="2560" y="5227"/>
                  </a:cubicBezTo>
                  <a:cubicBezTo>
                    <a:pt x="2539" y="5227"/>
                    <a:pt x="2519" y="5231"/>
                    <a:pt x="2501" y="5239"/>
                  </a:cubicBezTo>
                  <a:cubicBezTo>
                    <a:pt x="2405" y="5263"/>
                    <a:pt x="2370" y="5370"/>
                    <a:pt x="2394" y="5465"/>
                  </a:cubicBezTo>
                  <a:cubicBezTo>
                    <a:pt x="2405" y="5501"/>
                    <a:pt x="2405" y="5549"/>
                    <a:pt x="2405" y="5596"/>
                  </a:cubicBezTo>
                  <a:lnTo>
                    <a:pt x="322" y="5596"/>
                  </a:lnTo>
                  <a:cubicBezTo>
                    <a:pt x="417" y="5132"/>
                    <a:pt x="881" y="4834"/>
                    <a:pt x="1370" y="4549"/>
                  </a:cubicBezTo>
                  <a:cubicBezTo>
                    <a:pt x="1560" y="4656"/>
                    <a:pt x="1774" y="4775"/>
                    <a:pt x="1929" y="4906"/>
                  </a:cubicBezTo>
                  <a:cubicBezTo>
                    <a:pt x="1960" y="4932"/>
                    <a:pt x="1998" y="4944"/>
                    <a:pt x="2035" y="4944"/>
                  </a:cubicBezTo>
                  <a:cubicBezTo>
                    <a:pt x="2084" y="4944"/>
                    <a:pt x="2134" y="4923"/>
                    <a:pt x="2167" y="4882"/>
                  </a:cubicBezTo>
                  <a:cubicBezTo>
                    <a:pt x="2227" y="4811"/>
                    <a:pt x="2215" y="4703"/>
                    <a:pt x="2144" y="4644"/>
                  </a:cubicBezTo>
                  <a:cubicBezTo>
                    <a:pt x="2001" y="4537"/>
                    <a:pt x="1858" y="4453"/>
                    <a:pt x="1703" y="4358"/>
                  </a:cubicBezTo>
                  <a:cubicBezTo>
                    <a:pt x="2263" y="4049"/>
                    <a:pt x="2775" y="3644"/>
                    <a:pt x="2775" y="2965"/>
                  </a:cubicBezTo>
                  <a:cubicBezTo>
                    <a:pt x="2775" y="2727"/>
                    <a:pt x="2703" y="2513"/>
                    <a:pt x="2596" y="2334"/>
                  </a:cubicBezTo>
                  <a:cubicBezTo>
                    <a:pt x="2560" y="2275"/>
                    <a:pt x="2441" y="1989"/>
                    <a:pt x="1703" y="1560"/>
                  </a:cubicBezTo>
                  <a:cubicBezTo>
                    <a:pt x="2263" y="1239"/>
                    <a:pt x="2798" y="846"/>
                    <a:pt x="2798" y="167"/>
                  </a:cubicBezTo>
                  <a:cubicBezTo>
                    <a:pt x="2798" y="72"/>
                    <a:pt x="2727" y="0"/>
                    <a:pt x="2632" y="0"/>
                  </a:cubicBezTo>
                  <a:cubicBezTo>
                    <a:pt x="2548" y="0"/>
                    <a:pt x="2465" y="72"/>
                    <a:pt x="2465" y="167"/>
                  </a:cubicBezTo>
                  <a:cubicBezTo>
                    <a:pt x="2465" y="739"/>
                    <a:pt x="1965" y="1060"/>
                    <a:pt x="1393" y="1370"/>
                  </a:cubicBezTo>
                  <a:cubicBezTo>
                    <a:pt x="834" y="1060"/>
                    <a:pt x="322" y="727"/>
                    <a:pt x="322" y="167"/>
                  </a:cubicBezTo>
                  <a:cubicBezTo>
                    <a:pt x="322" y="72"/>
                    <a:pt x="250" y="0"/>
                    <a:pt x="16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9873;p93">
              <a:extLst>
                <a:ext uri="{FF2B5EF4-FFF2-40B4-BE49-F238E27FC236}">
                  <a16:creationId xmlns:a16="http://schemas.microsoft.com/office/drawing/2014/main" id="{309B153D-BC57-4664-870F-17331BF6628C}"/>
                </a:ext>
              </a:extLst>
            </p:cNvPr>
            <p:cNvSpPr/>
            <p:nvPr/>
          </p:nvSpPr>
          <p:spPr>
            <a:xfrm>
              <a:off x="6395474" y="4282651"/>
              <a:ext cx="89544" cy="366778"/>
            </a:xfrm>
            <a:custGeom>
              <a:avLst/>
              <a:gdLst/>
              <a:ahLst/>
              <a:cxnLst/>
              <a:rect l="l" t="t" r="r" b="b"/>
              <a:pathLst>
                <a:path w="2811" h="11514" extrusionOk="0">
                  <a:moveTo>
                    <a:pt x="2799" y="2906"/>
                  </a:moveTo>
                  <a:cubicBezTo>
                    <a:pt x="2799" y="2912"/>
                    <a:pt x="2802" y="2914"/>
                    <a:pt x="2803" y="2914"/>
                  </a:cubicBezTo>
                  <a:cubicBezTo>
                    <a:pt x="2805" y="2914"/>
                    <a:pt x="2805" y="2912"/>
                    <a:pt x="2799" y="2906"/>
                  </a:cubicBezTo>
                  <a:close/>
                  <a:moveTo>
                    <a:pt x="2453" y="3096"/>
                  </a:moveTo>
                  <a:cubicBezTo>
                    <a:pt x="2382" y="3584"/>
                    <a:pt x="1918" y="3870"/>
                    <a:pt x="1406" y="4168"/>
                  </a:cubicBezTo>
                  <a:cubicBezTo>
                    <a:pt x="882" y="3870"/>
                    <a:pt x="417" y="3584"/>
                    <a:pt x="346" y="3096"/>
                  </a:cubicBezTo>
                  <a:close/>
                  <a:moveTo>
                    <a:pt x="1394" y="4549"/>
                  </a:moveTo>
                  <a:cubicBezTo>
                    <a:pt x="1680" y="4715"/>
                    <a:pt x="1965" y="4882"/>
                    <a:pt x="2156" y="5072"/>
                  </a:cubicBezTo>
                  <a:lnTo>
                    <a:pt x="644" y="5072"/>
                  </a:lnTo>
                  <a:cubicBezTo>
                    <a:pt x="834" y="4882"/>
                    <a:pt x="1120" y="4715"/>
                    <a:pt x="1394" y="4549"/>
                  </a:cubicBezTo>
                  <a:close/>
                  <a:moveTo>
                    <a:pt x="2394" y="5418"/>
                  </a:moveTo>
                  <a:cubicBezTo>
                    <a:pt x="2501" y="5644"/>
                    <a:pt x="2501" y="5858"/>
                    <a:pt x="2394" y="6096"/>
                  </a:cubicBezTo>
                  <a:lnTo>
                    <a:pt x="406" y="6096"/>
                  </a:lnTo>
                  <a:cubicBezTo>
                    <a:pt x="298" y="5858"/>
                    <a:pt x="298" y="5644"/>
                    <a:pt x="406" y="5418"/>
                  </a:cubicBezTo>
                  <a:close/>
                  <a:moveTo>
                    <a:pt x="2156" y="6442"/>
                  </a:moveTo>
                  <a:cubicBezTo>
                    <a:pt x="1965" y="6632"/>
                    <a:pt x="1680" y="6799"/>
                    <a:pt x="1406" y="6966"/>
                  </a:cubicBezTo>
                  <a:cubicBezTo>
                    <a:pt x="1120" y="6799"/>
                    <a:pt x="846" y="6632"/>
                    <a:pt x="644" y="6442"/>
                  </a:cubicBezTo>
                  <a:close/>
                  <a:moveTo>
                    <a:pt x="1406" y="7347"/>
                  </a:moveTo>
                  <a:cubicBezTo>
                    <a:pt x="1906" y="7632"/>
                    <a:pt x="2358" y="7918"/>
                    <a:pt x="2453" y="8382"/>
                  </a:cubicBezTo>
                  <a:lnTo>
                    <a:pt x="358" y="8382"/>
                  </a:lnTo>
                  <a:cubicBezTo>
                    <a:pt x="453" y="7918"/>
                    <a:pt x="906" y="7632"/>
                    <a:pt x="1406" y="7347"/>
                  </a:cubicBezTo>
                  <a:close/>
                  <a:moveTo>
                    <a:pt x="2442" y="8716"/>
                  </a:moveTo>
                  <a:cubicBezTo>
                    <a:pt x="2370" y="9180"/>
                    <a:pt x="1906" y="9478"/>
                    <a:pt x="1406" y="9764"/>
                  </a:cubicBezTo>
                  <a:cubicBezTo>
                    <a:pt x="894" y="9478"/>
                    <a:pt x="429" y="9192"/>
                    <a:pt x="346" y="8716"/>
                  </a:cubicBezTo>
                  <a:close/>
                  <a:moveTo>
                    <a:pt x="179" y="0"/>
                  </a:moveTo>
                  <a:cubicBezTo>
                    <a:pt x="96" y="0"/>
                    <a:pt x="13" y="72"/>
                    <a:pt x="13" y="167"/>
                  </a:cubicBezTo>
                  <a:cubicBezTo>
                    <a:pt x="13" y="858"/>
                    <a:pt x="548" y="1251"/>
                    <a:pt x="1084" y="1560"/>
                  </a:cubicBezTo>
                  <a:cubicBezTo>
                    <a:pt x="953" y="1632"/>
                    <a:pt x="834" y="1715"/>
                    <a:pt x="715" y="1786"/>
                  </a:cubicBezTo>
                  <a:cubicBezTo>
                    <a:pt x="584" y="1870"/>
                    <a:pt x="656" y="2096"/>
                    <a:pt x="822" y="2096"/>
                  </a:cubicBezTo>
                  <a:cubicBezTo>
                    <a:pt x="906" y="2096"/>
                    <a:pt x="870" y="2072"/>
                    <a:pt x="1430" y="1751"/>
                  </a:cubicBezTo>
                  <a:cubicBezTo>
                    <a:pt x="1918" y="2036"/>
                    <a:pt x="2370" y="2310"/>
                    <a:pt x="2477" y="2751"/>
                  </a:cubicBezTo>
                  <a:lnTo>
                    <a:pt x="406" y="2751"/>
                  </a:lnTo>
                  <a:cubicBezTo>
                    <a:pt x="417" y="2703"/>
                    <a:pt x="417" y="2644"/>
                    <a:pt x="429" y="2608"/>
                  </a:cubicBezTo>
                  <a:cubicBezTo>
                    <a:pt x="477" y="2513"/>
                    <a:pt x="429" y="2429"/>
                    <a:pt x="346" y="2382"/>
                  </a:cubicBezTo>
                  <a:cubicBezTo>
                    <a:pt x="320" y="2369"/>
                    <a:pt x="295" y="2363"/>
                    <a:pt x="271" y="2363"/>
                  </a:cubicBezTo>
                  <a:cubicBezTo>
                    <a:pt x="208" y="2363"/>
                    <a:pt x="154" y="2404"/>
                    <a:pt x="120" y="2465"/>
                  </a:cubicBezTo>
                  <a:cubicBezTo>
                    <a:pt x="60" y="2608"/>
                    <a:pt x="36" y="2751"/>
                    <a:pt x="13" y="2917"/>
                  </a:cubicBezTo>
                  <a:lnTo>
                    <a:pt x="13" y="2929"/>
                  </a:lnTo>
                  <a:cubicBezTo>
                    <a:pt x="1" y="3620"/>
                    <a:pt x="489" y="4013"/>
                    <a:pt x="1084" y="4358"/>
                  </a:cubicBezTo>
                  <a:cubicBezTo>
                    <a:pt x="537" y="4668"/>
                    <a:pt x="13" y="5072"/>
                    <a:pt x="13" y="5763"/>
                  </a:cubicBezTo>
                  <a:cubicBezTo>
                    <a:pt x="13" y="6442"/>
                    <a:pt x="537" y="6847"/>
                    <a:pt x="1084" y="7156"/>
                  </a:cubicBezTo>
                  <a:cubicBezTo>
                    <a:pt x="513" y="7501"/>
                    <a:pt x="13" y="7882"/>
                    <a:pt x="13" y="8561"/>
                  </a:cubicBezTo>
                  <a:cubicBezTo>
                    <a:pt x="13" y="9240"/>
                    <a:pt x="537" y="9644"/>
                    <a:pt x="1084" y="9954"/>
                  </a:cubicBezTo>
                  <a:cubicBezTo>
                    <a:pt x="537" y="10264"/>
                    <a:pt x="13" y="10668"/>
                    <a:pt x="13" y="11359"/>
                  </a:cubicBezTo>
                  <a:cubicBezTo>
                    <a:pt x="13" y="11442"/>
                    <a:pt x="96" y="11514"/>
                    <a:pt x="179" y="11514"/>
                  </a:cubicBezTo>
                  <a:cubicBezTo>
                    <a:pt x="275" y="11514"/>
                    <a:pt x="346" y="11442"/>
                    <a:pt x="346" y="11359"/>
                  </a:cubicBezTo>
                  <a:cubicBezTo>
                    <a:pt x="346" y="10776"/>
                    <a:pt x="846" y="10466"/>
                    <a:pt x="1418" y="10145"/>
                  </a:cubicBezTo>
                  <a:cubicBezTo>
                    <a:pt x="1977" y="10466"/>
                    <a:pt x="2489" y="10776"/>
                    <a:pt x="2489" y="11359"/>
                  </a:cubicBezTo>
                  <a:cubicBezTo>
                    <a:pt x="2489" y="11442"/>
                    <a:pt x="2561" y="11514"/>
                    <a:pt x="2656" y="11514"/>
                  </a:cubicBezTo>
                  <a:cubicBezTo>
                    <a:pt x="2739" y="11514"/>
                    <a:pt x="2811" y="11442"/>
                    <a:pt x="2811" y="11359"/>
                  </a:cubicBezTo>
                  <a:cubicBezTo>
                    <a:pt x="2811" y="10668"/>
                    <a:pt x="2299" y="10264"/>
                    <a:pt x="1739" y="9954"/>
                  </a:cubicBezTo>
                  <a:cubicBezTo>
                    <a:pt x="2322" y="9609"/>
                    <a:pt x="2811" y="9228"/>
                    <a:pt x="2811" y="8537"/>
                  </a:cubicBezTo>
                  <a:cubicBezTo>
                    <a:pt x="2811" y="7859"/>
                    <a:pt x="2299" y="7466"/>
                    <a:pt x="1739" y="7144"/>
                  </a:cubicBezTo>
                  <a:cubicBezTo>
                    <a:pt x="2299" y="6835"/>
                    <a:pt x="2811" y="6430"/>
                    <a:pt x="2811" y="5739"/>
                  </a:cubicBezTo>
                  <a:cubicBezTo>
                    <a:pt x="2811" y="5061"/>
                    <a:pt x="2299" y="4656"/>
                    <a:pt x="1739" y="4346"/>
                  </a:cubicBezTo>
                  <a:cubicBezTo>
                    <a:pt x="2358" y="4001"/>
                    <a:pt x="2799" y="3632"/>
                    <a:pt x="2799" y="2906"/>
                  </a:cubicBezTo>
                  <a:cubicBezTo>
                    <a:pt x="2775" y="2251"/>
                    <a:pt x="2263" y="1870"/>
                    <a:pt x="1739" y="1560"/>
                  </a:cubicBezTo>
                  <a:cubicBezTo>
                    <a:pt x="2299" y="1251"/>
                    <a:pt x="2811" y="846"/>
                    <a:pt x="2811" y="167"/>
                  </a:cubicBezTo>
                  <a:cubicBezTo>
                    <a:pt x="2811" y="72"/>
                    <a:pt x="2739" y="0"/>
                    <a:pt x="2656" y="0"/>
                  </a:cubicBezTo>
                  <a:cubicBezTo>
                    <a:pt x="2561" y="0"/>
                    <a:pt x="2489" y="72"/>
                    <a:pt x="2489" y="167"/>
                  </a:cubicBezTo>
                  <a:cubicBezTo>
                    <a:pt x="2489" y="739"/>
                    <a:pt x="1977" y="1060"/>
                    <a:pt x="1418" y="1370"/>
                  </a:cubicBezTo>
                  <a:cubicBezTo>
                    <a:pt x="846" y="1060"/>
                    <a:pt x="346" y="727"/>
                    <a:pt x="346" y="167"/>
                  </a:cubicBezTo>
                  <a:cubicBezTo>
                    <a:pt x="346" y="72"/>
                    <a:pt x="275" y="0"/>
                    <a:pt x="17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" name="Google Shape;20210;p93">
            <a:extLst>
              <a:ext uri="{FF2B5EF4-FFF2-40B4-BE49-F238E27FC236}">
                <a16:creationId xmlns:a16="http://schemas.microsoft.com/office/drawing/2014/main" id="{02D74134-9B0B-47E7-AFCC-F6181405CF36}"/>
              </a:ext>
            </a:extLst>
          </p:cNvPr>
          <p:cNvGrpSpPr/>
          <p:nvPr/>
        </p:nvGrpSpPr>
        <p:grpSpPr>
          <a:xfrm>
            <a:off x="7148987" y="1756321"/>
            <a:ext cx="995198" cy="1240716"/>
            <a:chOff x="8007400" y="2902278"/>
            <a:chExt cx="285230" cy="355597"/>
          </a:xfrm>
        </p:grpSpPr>
        <p:sp>
          <p:nvSpPr>
            <p:cNvPr id="92" name="Google Shape;20211;p93">
              <a:extLst>
                <a:ext uri="{FF2B5EF4-FFF2-40B4-BE49-F238E27FC236}">
                  <a16:creationId xmlns:a16="http://schemas.microsoft.com/office/drawing/2014/main" id="{9681B82A-675E-4D85-9560-BADDC2AD74CE}"/>
                </a:ext>
              </a:extLst>
            </p:cNvPr>
            <p:cNvSpPr/>
            <p:nvPr/>
          </p:nvSpPr>
          <p:spPr>
            <a:xfrm>
              <a:off x="8134820" y="3165305"/>
              <a:ext cx="39851" cy="39851"/>
            </a:xfrm>
            <a:custGeom>
              <a:avLst/>
              <a:gdLst/>
              <a:ahLst/>
              <a:cxnLst/>
              <a:rect l="l" t="t" r="r" b="b"/>
              <a:pathLst>
                <a:path w="1251" h="1251" extrusionOk="0">
                  <a:moveTo>
                    <a:pt x="632" y="310"/>
                  </a:moveTo>
                  <a:cubicBezTo>
                    <a:pt x="799" y="310"/>
                    <a:pt x="930" y="441"/>
                    <a:pt x="930" y="608"/>
                  </a:cubicBezTo>
                  <a:cubicBezTo>
                    <a:pt x="930" y="775"/>
                    <a:pt x="799" y="906"/>
                    <a:pt x="632" y="906"/>
                  </a:cubicBezTo>
                  <a:cubicBezTo>
                    <a:pt x="465" y="906"/>
                    <a:pt x="334" y="775"/>
                    <a:pt x="334" y="608"/>
                  </a:cubicBezTo>
                  <a:cubicBezTo>
                    <a:pt x="334" y="441"/>
                    <a:pt x="465" y="310"/>
                    <a:pt x="632" y="310"/>
                  </a:cubicBezTo>
                  <a:close/>
                  <a:moveTo>
                    <a:pt x="632" y="1"/>
                  </a:moveTo>
                  <a:cubicBezTo>
                    <a:pt x="287" y="1"/>
                    <a:pt x="1" y="275"/>
                    <a:pt x="1" y="620"/>
                  </a:cubicBezTo>
                  <a:cubicBezTo>
                    <a:pt x="1" y="965"/>
                    <a:pt x="287" y="1251"/>
                    <a:pt x="632" y="1251"/>
                  </a:cubicBezTo>
                  <a:cubicBezTo>
                    <a:pt x="977" y="1251"/>
                    <a:pt x="1251" y="965"/>
                    <a:pt x="1251" y="620"/>
                  </a:cubicBezTo>
                  <a:cubicBezTo>
                    <a:pt x="1251" y="275"/>
                    <a:pt x="977" y="1"/>
                    <a:pt x="63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0212;p93">
              <a:extLst>
                <a:ext uri="{FF2B5EF4-FFF2-40B4-BE49-F238E27FC236}">
                  <a16:creationId xmlns:a16="http://schemas.microsoft.com/office/drawing/2014/main" id="{047B8C0F-5428-43F0-8BD1-32965FBF636D}"/>
                </a:ext>
              </a:extLst>
            </p:cNvPr>
            <p:cNvSpPr/>
            <p:nvPr/>
          </p:nvSpPr>
          <p:spPr>
            <a:xfrm>
              <a:off x="8007400" y="2902278"/>
              <a:ext cx="285230" cy="355597"/>
            </a:xfrm>
            <a:custGeom>
              <a:avLst/>
              <a:gdLst/>
              <a:ahLst/>
              <a:cxnLst/>
              <a:rect l="l" t="t" r="r" b="b"/>
              <a:pathLst>
                <a:path w="8954" h="11163" extrusionOk="0">
                  <a:moveTo>
                    <a:pt x="6528" y="337"/>
                  </a:moveTo>
                  <a:cubicBezTo>
                    <a:pt x="6549" y="337"/>
                    <a:pt x="6573" y="346"/>
                    <a:pt x="6596" y="364"/>
                  </a:cubicBezTo>
                  <a:lnTo>
                    <a:pt x="7632" y="1412"/>
                  </a:lnTo>
                  <a:cubicBezTo>
                    <a:pt x="7668" y="1435"/>
                    <a:pt x="7668" y="1483"/>
                    <a:pt x="7632" y="1519"/>
                  </a:cubicBezTo>
                  <a:lnTo>
                    <a:pt x="7489" y="1674"/>
                  </a:lnTo>
                  <a:cubicBezTo>
                    <a:pt x="7472" y="1691"/>
                    <a:pt x="7454" y="1700"/>
                    <a:pt x="7434" y="1700"/>
                  </a:cubicBezTo>
                  <a:cubicBezTo>
                    <a:pt x="7415" y="1700"/>
                    <a:pt x="7394" y="1691"/>
                    <a:pt x="7370" y="1674"/>
                  </a:cubicBezTo>
                  <a:lnTo>
                    <a:pt x="6323" y="626"/>
                  </a:lnTo>
                  <a:cubicBezTo>
                    <a:pt x="6299" y="590"/>
                    <a:pt x="6299" y="542"/>
                    <a:pt x="6323" y="519"/>
                  </a:cubicBezTo>
                  <a:lnTo>
                    <a:pt x="6477" y="364"/>
                  </a:lnTo>
                  <a:cubicBezTo>
                    <a:pt x="6489" y="346"/>
                    <a:pt x="6507" y="337"/>
                    <a:pt x="6528" y="337"/>
                  </a:cubicBezTo>
                  <a:close/>
                  <a:moveTo>
                    <a:pt x="6299" y="1066"/>
                  </a:moveTo>
                  <a:lnTo>
                    <a:pt x="7001" y="1769"/>
                  </a:lnTo>
                  <a:lnTo>
                    <a:pt x="6346" y="2424"/>
                  </a:lnTo>
                  <a:lnTo>
                    <a:pt x="5644" y="1721"/>
                  </a:lnTo>
                  <a:lnTo>
                    <a:pt x="6299" y="1066"/>
                  </a:lnTo>
                  <a:close/>
                  <a:moveTo>
                    <a:pt x="2155" y="4698"/>
                  </a:moveTo>
                  <a:lnTo>
                    <a:pt x="2453" y="4995"/>
                  </a:lnTo>
                  <a:lnTo>
                    <a:pt x="2215" y="5198"/>
                  </a:lnTo>
                  <a:cubicBezTo>
                    <a:pt x="2203" y="5216"/>
                    <a:pt x="2182" y="5225"/>
                    <a:pt x="2160" y="5225"/>
                  </a:cubicBezTo>
                  <a:cubicBezTo>
                    <a:pt x="2137" y="5225"/>
                    <a:pt x="2114" y="5216"/>
                    <a:pt x="2096" y="5198"/>
                  </a:cubicBezTo>
                  <a:lnTo>
                    <a:pt x="1941" y="5031"/>
                  </a:lnTo>
                  <a:cubicBezTo>
                    <a:pt x="1905" y="5007"/>
                    <a:pt x="1905" y="4948"/>
                    <a:pt x="1941" y="4924"/>
                  </a:cubicBezTo>
                  <a:lnTo>
                    <a:pt x="2155" y="4698"/>
                  </a:lnTo>
                  <a:close/>
                  <a:moveTo>
                    <a:pt x="2408" y="3865"/>
                  </a:moveTo>
                  <a:cubicBezTo>
                    <a:pt x="2416" y="3865"/>
                    <a:pt x="2422" y="3869"/>
                    <a:pt x="2429" y="3876"/>
                  </a:cubicBezTo>
                  <a:lnTo>
                    <a:pt x="2572" y="4031"/>
                  </a:lnTo>
                  <a:cubicBezTo>
                    <a:pt x="4203" y="5662"/>
                    <a:pt x="4144" y="5579"/>
                    <a:pt x="4108" y="5603"/>
                  </a:cubicBezTo>
                  <a:lnTo>
                    <a:pt x="3846" y="5876"/>
                  </a:lnTo>
                  <a:cubicBezTo>
                    <a:pt x="3842" y="5879"/>
                    <a:pt x="3839" y="5883"/>
                    <a:pt x="3835" y="5883"/>
                  </a:cubicBezTo>
                  <a:cubicBezTo>
                    <a:pt x="3804" y="5883"/>
                    <a:pt x="3678" y="5722"/>
                    <a:pt x="2120" y="4174"/>
                  </a:cubicBezTo>
                  <a:cubicBezTo>
                    <a:pt x="2096" y="4162"/>
                    <a:pt x="2096" y="4138"/>
                    <a:pt x="2120" y="4138"/>
                  </a:cubicBezTo>
                  <a:cubicBezTo>
                    <a:pt x="2328" y="3930"/>
                    <a:pt x="2378" y="3865"/>
                    <a:pt x="2408" y="3865"/>
                  </a:cubicBezTo>
                  <a:close/>
                  <a:moveTo>
                    <a:pt x="3025" y="5579"/>
                  </a:moveTo>
                  <a:lnTo>
                    <a:pt x="3322" y="5876"/>
                  </a:lnTo>
                  <a:lnTo>
                    <a:pt x="3084" y="6079"/>
                  </a:lnTo>
                  <a:cubicBezTo>
                    <a:pt x="3066" y="6097"/>
                    <a:pt x="3042" y="6106"/>
                    <a:pt x="3020" y="6106"/>
                  </a:cubicBezTo>
                  <a:cubicBezTo>
                    <a:pt x="2998" y="6106"/>
                    <a:pt x="2977" y="6097"/>
                    <a:pt x="2965" y="6079"/>
                  </a:cubicBezTo>
                  <a:lnTo>
                    <a:pt x="2798" y="5912"/>
                  </a:lnTo>
                  <a:cubicBezTo>
                    <a:pt x="2774" y="5888"/>
                    <a:pt x="2774" y="5829"/>
                    <a:pt x="2798" y="5793"/>
                  </a:cubicBezTo>
                  <a:lnTo>
                    <a:pt x="3025" y="5579"/>
                  </a:lnTo>
                  <a:close/>
                  <a:moveTo>
                    <a:pt x="3025" y="6936"/>
                  </a:moveTo>
                  <a:cubicBezTo>
                    <a:pt x="3072" y="6936"/>
                    <a:pt x="3096" y="6972"/>
                    <a:pt x="3096" y="7019"/>
                  </a:cubicBezTo>
                  <a:lnTo>
                    <a:pt x="3096" y="7269"/>
                  </a:lnTo>
                  <a:cubicBezTo>
                    <a:pt x="3096" y="7317"/>
                    <a:pt x="3072" y="7341"/>
                    <a:pt x="3025" y="7341"/>
                  </a:cubicBezTo>
                  <a:lnTo>
                    <a:pt x="405" y="7341"/>
                  </a:lnTo>
                  <a:cubicBezTo>
                    <a:pt x="369" y="7341"/>
                    <a:pt x="334" y="7305"/>
                    <a:pt x="334" y="7269"/>
                  </a:cubicBezTo>
                  <a:lnTo>
                    <a:pt x="334" y="7019"/>
                  </a:lnTo>
                  <a:cubicBezTo>
                    <a:pt x="334" y="6972"/>
                    <a:pt x="358" y="6936"/>
                    <a:pt x="405" y="6936"/>
                  </a:cubicBezTo>
                  <a:close/>
                  <a:moveTo>
                    <a:pt x="1834" y="7674"/>
                  </a:moveTo>
                  <a:cubicBezTo>
                    <a:pt x="2060" y="7960"/>
                    <a:pt x="2322" y="8210"/>
                    <a:pt x="2632" y="8401"/>
                  </a:cubicBezTo>
                  <a:cubicBezTo>
                    <a:pt x="2608" y="8448"/>
                    <a:pt x="2572" y="8496"/>
                    <a:pt x="2548" y="8520"/>
                  </a:cubicBezTo>
                  <a:cubicBezTo>
                    <a:pt x="2489" y="8591"/>
                    <a:pt x="2441" y="8663"/>
                    <a:pt x="2393" y="8746"/>
                  </a:cubicBezTo>
                  <a:cubicBezTo>
                    <a:pt x="2382" y="8770"/>
                    <a:pt x="2334" y="8805"/>
                    <a:pt x="2322" y="8853"/>
                  </a:cubicBezTo>
                  <a:cubicBezTo>
                    <a:pt x="1846" y="8555"/>
                    <a:pt x="1465" y="8151"/>
                    <a:pt x="1167" y="7674"/>
                  </a:cubicBezTo>
                  <a:close/>
                  <a:moveTo>
                    <a:pt x="4632" y="7793"/>
                  </a:moveTo>
                  <a:cubicBezTo>
                    <a:pt x="5870" y="7793"/>
                    <a:pt x="6846" y="8793"/>
                    <a:pt x="6918" y="9936"/>
                  </a:cubicBezTo>
                  <a:lnTo>
                    <a:pt x="2334" y="9936"/>
                  </a:lnTo>
                  <a:cubicBezTo>
                    <a:pt x="2417" y="8770"/>
                    <a:pt x="3406" y="7793"/>
                    <a:pt x="4632" y="7793"/>
                  </a:cubicBezTo>
                  <a:close/>
                  <a:moveTo>
                    <a:pt x="6525" y="1"/>
                  </a:moveTo>
                  <a:cubicBezTo>
                    <a:pt x="6421" y="1"/>
                    <a:pt x="6317" y="42"/>
                    <a:pt x="6239" y="126"/>
                  </a:cubicBezTo>
                  <a:lnTo>
                    <a:pt x="6084" y="269"/>
                  </a:lnTo>
                  <a:cubicBezTo>
                    <a:pt x="5942" y="423"/>
                    <a:pt x="5942" y="662"/>
                    <a:pt x="6073" y="804"/>
                  </a:cubicBezTo>
                  <a:lnTo>
                    <a:pt x="5406" y="1483"/>
                  </a:lnTo>
                  <a:lnTo>
                    <a:pt x="5251" y="1328"/>
                  </a:lnTo>
                  <a:cubicBezTo>
                    <a:pt x="5221" y="1299"/>
                    <a:pt x="5180" y="1284"/>
                    <a:pt x="5136" y="1284"/>
                  </a:cubicBezTo>
                  <a:cubicBezTo>
                    <a:pt x="5093" y="1284"/>
                    <a:pt x="5049" y="1299"/>
                    <a:pt x="5013" y="1328"/>
                  </a:cubicBezTo>
                  <a:lnTo>
                    <a:pt x="3977" y="2376"/>
                  </a:lnTo>
                  <a:cubicBezTo>
                    <a:pt x="3917" y="2436"/>
                    <a:pt x="3917" y="2531"/>
                    <a:pt x="3977" y="2614"/>
                  </a:cubicBezTo>
                  <a:cubicBezTo>
                    <a:pt x="4007" y="2644"/>
                    <a:pt x="4045" y="2659"/>
                    <a:pt x="4087" y="2659"/>
                  </a:cubicBezTo>
                  <a:cubicBezTo>
                    <a:pt x="4129" y="2659"/>
                    <a:pt x="4173" y="2644"/>
                    <a:pt x="4215" y="2614"/>
                  </a:cubicBezTo>
                  <a:lnTo>
                    <a:pt x="5132" y="1685"/>
                  </a:lnTo>
                  <a:lnTo>
                    <a:pt x="6299" y="2852"/>
                  </a:lnTo>
                  <a:lnTo>
                    <a:pt x="4060" y="5079"/>
                  </a:lnTo>
                  <a:lnTo>
                    <a:pt x="2905" y="3924"/>
                  </a:lnTo>
                  <a:lnTo>
                    <a:pt x="3739" y="3090"/>
                  </a:lnTo>
                  <a:cubicBezTo>
                    <a:pt x="3798" y="3031"/>
                    <a:pt x="3798" y="2924"/>
                    <a:pt x="3739" y="2864"/>
                  </a:cubicBezTo>
                  <a:cubicBezTo>
                    <a:pt x="3709" y="2834"/>
                    <a:pt x="3667" y="2820"/>
                    <a:pt x="3624" y="2820"/>
                  </a:cubicBezTo>
                  <a:cubicBezTo>
                    <a:pt x="3581" y="2820"/>
                    <a:pt x="3536" y="2834"/>
                    <a:pt x="3501" y="2864"/>
                  </a:cubicBezTo>
                  <a:lnTo>
                    <a:pt x="2667" y="3698"/>
                  </a:lnTo>
                  <a:lnTo>
                    <a:pt x="2632" y="3662"/>
                  </a:lnTo>
                  <a:cubicBezTo>
                    <a:pt x="2566" y="3596"/>
                    <a:pt x="2477" y="3564"/>
                    <a:pt x="2388" y="3564"/>
                  </a:cubicBezTo>
                  <a:cubicBezTo>
                    <a:pt x="2298" y="3564"/>
                    <a:pt x="2209" y="3596"/>
                    <a:pt x="2143" y="3662"/>
                  </a:cubicBezTo>
                  <a:lnTo>
                    <a:pt x="1870" y="3936"/>
                  </a:lnTo>
                  <a:cubicBezTo>
                    <a:pt x="1739" y="4067"/>
                    <a:pt x="1739" y="4293"/>
                    <a:pt x="1870" y="4424"/>
                  </a:cubicBezTo>
                  <a:lnTo>
                    <a:pt x="1905" y="4460"/>
                  </a:lnTo>
                  <a:cubicBezTo>
                    <a:pt x="1751" y="4638"/>
                    <a:pt x="1548" y="4722"/>
                    <a:pt x="1548" y="4972"/>
                  </a:cubicBezTo>
                  <a:cubicBezTo>
                    <a:pt x="1548" y="5079"/>
                    <a:pt x="1596" y="5186"/>
                    <a:pt x="1667" y="5269"/>
                  </a:cubicBezTo>
                  <a:cubicBezTo>
                    <a:pt x="1786" y="5376"/>
                    <a:pt x="1870" y="5555"/>
                    <a:pt x="2132" y="5555"/>
                  </a:cubicBezTo>
                  <a:cubicBezTo>
                    <a:pt x="2382" y="5555"/>
                    <a:pt x="2465" y="5353"/>
                    <a:pt x="2644" y="5198"/>
                  </a:cubicBezTo>
                  <a:lnTo>
                    <a:pt x="2763" y="5317"/>
                  </a:lnTo>
                  <a:cubicBezTo>
                    <a:pt x="2620" y="5495"/>
                    <a:pt x="2405" y="5591"/>
                    <a:pt x="2405" y="5841"/>
                  </a:cubicBezTo>
                  <a:cubicBezTo>
                    <a:pt x="2405" y="6079"/>
                    <a:pt x="2608" y="6186"/>
                    <a:pt x="2691" y="6305"/>
                  </a:cubicBezTo>
                  <a:cubicBezTo>
                    <a:pt x="2763" y="6377"/>
                    <a:pt x="2870" y="6424"/>
                    <a:pt x="2989" y="6424"/>
                  </a:cubicBezTo>
                  <a:cubicBezTo>
                    <a:pt x="3239" y="6424"/>
                    <a:pt x="3334" y="6210"/>
                    <a:pt x="3513" y="6067"/>
                  </a:cubicBezTo>
                  <a:cubicBezTo>
                    <a:pt x="3525" y="6079"/>
                    <a:pt x="3620" y="6198"/>
                    <a:pt x="3798" y="6198"/>
                  </a:cubicBezTo>
                  <a:cubicBezTo>
                    <a:pt x="3882" y="6198"/>
                    <a:pt x="3977" y="6162"/>
                    <a:pt x="4048" y="6091"/>
                  </a:cubicBezTo>
                  <a:lnTo>
                    <a:pt x="4310" y="5829"/>
                  </a:lnTo>
                  <a:cubicBezTo>
                    <a:pt x="4453" y="5686"/>
                    <a:pt x="4453" y="5472"/>
                    <a:pt x="4310" y="5329"/>
                  </a:cubicBezTo>
                  <a:lnTo>
                    <a:pt x="4287" y="5305"/>
                  </a:lnTo>
                  <a:lnTo>
                    <a:pt x="6239" y="3352"/>
                  </a:lnTo>
                  <a:cubicBezTo>
                    <a:pt x="6930" y="3924"/>
                    <a:pt x="7335" y="4733"/>
                    <a:pt x="7335" y="5626"/>
                  </a:cubicBezTo>
                  <a:cubicBezTo>
                    <a:pt x="7335" y="6555"/>
                    <a:pt x="6906" y="7412"/>
                    <a:pt x="6156" y="7984"/>
                  </a:cubicBezTo>
                  <a:cubicBezTo>
                    <a:pt x="5690" y="7638"/>
                    <a:pt x="5153" y="7470"/>
                    <a:pt x="4619" y="7470"/>
                  </a:cubicBezTo>
                  <a:cubicBezTo>
                    <a:pt x="3993" y="7470"/>
                    <a:pt x="3371" y="7701"/>
                    <a:pt x="2870" y="8151"/>
                  </a:cubicBezTo>
                  <a:cubicBezTo>
                    <a:pt x="2644" y="8008"/>
                    <a:pt x="2453" y="7853"/>
                    <a:pt x="2274" y="7650"/>
                  </a:cubicBezTo>
                  <a:lnTo>
                    <a:pt x="3025" y="7650"/>
                  </a:lnTo>
                  <a:cubicBezTo>
                    <a:pt x="3239" y="7650"/>
                    <a:pt x="3417" y="7472"/>
                    <a:pt x="3417" y="7258"/>
                  </a:cubicBezTo>
                  <a:lnTo>
                    <a:pt x="3417" y="6996"/>
                  </a:lnTo>
                  <a:cubicBezTo>
                    <a:pt x="3417" y="6781"/>
                    <a:pt x="3239" y="6603"/>
                    <a:pt x="3025" y="6603"/>
                  </a:cubicBezTo>
                  <a:lnTo>
                    <a:pt x="405" y="6603"/>
                  </a:lnTo>
                  <a:cubicBezTo>
                    <a:pt x="179" y="6603"/>
                    <a:pt x="0" y="6781"/>
                    <a:pt x="0" y="6996"/>
                  </a:cubicBezTo>
                  <a:lnTo>
                    <a:pt x="0" y="7258"/>
                  </a:lnTo>
                  <a:cubicBezTo>
                    <a:pt x="0" y="7472"/>
                    <a:pt x="179" y="7650"/>
                    <a:pt x="405" y="7650"/>
                  </a:cubicBezTo>
                  <a:lnTo>
                    <a:pt x="774" y="7650"/>
                  </a:lnTo>
                  <a:cubicBezTo>
                    <a:pt x="1036" y="8162"/>
                    <a:pt x="1548" y="8722"/>
                    <a:pt x="2191" y="9127"/>
                  </a:cubicBezTo>
                  <a:cubicBezTo>
                    <a:pt x="2084" y="9377"/>
                    <a:pt x="2036" y="9651"/>
                    <a:pt x="2012" y="9936"/>
                  </a:cubicBezTo>
                  <a:lnTo>
                    <a:pt x="846" y="9936"/>
                  </a:lnTo>
                  <a:cubicBezTo>
                    <a:pt x="774" y="9936"/>
                    <a:pt x="715" y="9972"/>
                    <a:pt x="703" y="10032"/>
                  </a:cubicBezTo>
                  <a:lnTo>
                    <a:pt x="346" y="10948"/>
                  </a:lnTo>
                  <a:cubicBezTo>
                    <a:pt x="298" y="11044"/>
                    <a:pt x="381" y="11163"/>
                    <a:pt x="488" y="11163"/>
                  </a:cubicBezTo>
                  <a:lnTo>
                    <a:pt x="1393" y="11163"/>
                  </a:lnTo>
                  <a:cubicBezTo>
                    <a:pt x="1489" y="11163"/>
                    <a:pt x="1560" y="11091"/>
                    <a:pt x="1560" y="11008"/>
                  </a:cubicBezTo>
                  <a:cubicBezTo>
                    <a:pt x="1560" y="10913"/>
                    <a:pt x="1489" y="10841"/>
                    <a:pt x="1393" y="10841"/>
                  </a:cubicBezTo>
                  <a:lnTo>
                    <a:pt x="739" y="10841"/>
                  </a:lnTo>
                  <a:lnTo>
                    <a:pt x="965" y="10258"/>
                  </a:lnTo>
                  <a:lnTo>
                    <a:pt x="8299" y="10258"/>
                  </a:lnTo>
                  <a:lnTo>
                    <a:pt x="8525" y="10841"/>
                  </a:lnTo>
                  <a:lnTo>
                    <a:pt x="2167" y="10841"/>
                  </a:lnTo>
                  <a:cubicBezTo>
                    <a:pt x="2084" y="10841"/>
                    <a:pt x="2012" y="10913"/>
                    <a:pt x="2012" y="11008"/>
                  </a:cubicBezTo>
                  <a:cubicBezTo>
                    <a:pt x="2012" y="11091"/>
                    <a:pt x="2084" y="11163"/>
                    <a:pt x="2167" y="11163"/>
                  </a:cubicBezTo>
                  <a:lnTo>
                    <a:pt x="8763" y="11163"/>
                  </a:lnTo>
                  <a:cubicBezTo>
                    <a:pt x="8882" y="11163"/>
                    <a:pt x="8954" y="11044"/>
                    <a:pt x="8918" y="10948"/>
                  </a:cubicBezTo>
                  <a:lnTo>
                    <a:pt x="8561" y="10044"/>
                  </a:lnTo>
                  <a:cubicBezTo>
                    <a:pt x="8525" y="9984"/>
                    <a:pt x="8466" y="9936"/>
                    <a:pt x="8406" y="9936"/>
                  </a:cubicBezTo>
                  <a:lnTo>
                    <a:pt x="7251" y="9936"/>
                  </a:lnTo>
                  <a:cubicBezTo>
                    <a:pt x="7216" y="9555"/>
                    <a:pt x="7132" y="9198"/>
                    <a:pt x="6965" y="8889"/>
                  </a:cubicBezTo>
                  <a:cubicBezTo>
                    <a:pt x="7847" y="8210"/>
                    <a:pt x="8430" y="7174"/>
                    <a:pt x="8525" y="6067"/>
                  </a:cubicBezTo>
                  <a:cubicBezTo>
                    <a:pt x="8537" y="5972"/>
                    <a:pt x="8466" y="5900"/>
                    <a:pt x="8382" y="5888"/>
                  </a:cubicBezTo>
                  <a:cubicBezTo>
                    <a:pt x="8371" y="5886"/>
                    <a:pt x="8360" y="5884"/>
                    <a:pt x="8350" y="5884"/>
                  </a:cubicBezTo>
                  <a:cubicBezTo>
                    <a:pt x="8271" y="5884"/>
                    <a:pt x="8214" y="5958"/>
                    <a:pt x="8204" y="6031"/>
                  </a:cubicBezTo>
                  <a:cubicBezTo>
                    <a:pt x="8097" y="7043"/>
                    <a:pt x="7597" y="7972"/>
                    <a:pt x="6799" y="8603"/>
                  </a:cubicBezTo>
                  <a:cubicBezTo>
                    <a:pt x="6751" y="8543"/>
                    <a:pt x="6715" y="8508"/>
                    <a:pt x="6668" y="8460"/>
                  </a:cubicBezTo>
                  <a:cubicBezTo>
                    <a:pt x="6608" y="8389"/>
                    <a:pt x="6537" y="8293"/>
                    <a:pt x="6454" y="8222"/>
                  </a:cubicBezTo>
                  <a:lnTo>
                    <a:pt x="6430" y="8186"/>
                  </a:lnTo>
                  <a:cubicBezTo>
                    <a:pt x="8037" y="6912"/>
                    <a:pt x="8097" y="4460"/>
                    <a:pt x="6477" y="3114"/>
                  </a:cubicBezTo>
                  <a:lnTo>
                    <a:pt x="6632" y="2948"/>
                  </a:lnTo>
                  <a:cubicBezTo>
                    <a:pt x="6692" y="2888"/>
                    <a:pt x="6692" y="2793"/>
                    <a:pt x="6632" y="2733"/>
                  </a:cubicBezTo>
                  <a:lnTo>
                    <a:pt x="6561" y="2650"/>
                  </a:lnTo>
                  <a:lnTo>
                    <a:pt x="6656" y="2567"/>
                  </a:lnTo>
                  <a:cubicBezTo>
                    <a:pt x="7013" y="2793"/>
                    <a:pt x="7489" y="3305"/>
                    <a:pt x="7799" y="3900"/>
                  </a:cubicBezTo>
                  <a:cubicBezTo>
                    <a:pt x="8037" y="4352"/>
                    <a:pt x="8168" y="4876"/>
                    <a:pt x="8216" y="5376"/>
                  </a:cubicBezTo>
                  <a:cubicBezTo>
                    <a:pt x="8216" y="5465"/>
                    <a:pt x="8287" y="5532"/>
                    <a:pt x="8373" y="5532"/>
                  </a:cubicBezTo>
                  <a:cubicBezTo>
                    <a:pt x="8380" y="5532"/>
                    <a:pt x="8387" y="5532"/>
                    <a:pt x="8394" y="5531"/>
                  </a:cubicBezTo>
                  <a:cubicBezTo>
                    <a:pt x="8478" y="5531"/>
                    <a:pt x="8561" y="5436"/>
                    <a:pt x="8537" y="5353"/>
                  </a:cubicBezTo>
                  <a:cubicBezTo>
                    <a:pt x="8454" y="4138"/>
                    <a:pt x="7858" y="3055"/>
                    <a:pt x="6894" y="2328"/>
                  </a:cubicBezTo>
                  <a:lnTo>
                    <a:pt x="7251" y="1971"/>
                  </a:lnTo>
                  <a:cubicBezTo>
                    <a:pt x="7317" y="2002"/>
                    <a:pt x="7384" y="2017"/>
                    <a:pt x="7446" y="2017"/>
                  </a:cubicBezTo>
                  <a:cubicBezTo>
                    <a:pt x="7551" y="2017"/>
                    <a:pt x="7644" y="1975"/>
                    <a:pt x="7704" y="1900"/>
                  </a:cubicBezTo>
                  <a:lnTo>
                    <a:pt x="7858" y="1745"/>
                  </a:lnTo>
                  <a:cubicBezTo>
                    <a:pt x="8025" y="1578"/>
                    <a:pt x="8025" y="1328"/>
                    <a:pt x="7858" y="1162"/>
                  </a:cubicBezTo>
                  <a:lnTo>
                    <a:pt x="6811" y="126"/>
                  </a:lnTo>
                  <a:cubicBezTo>
                    <a:pt x="6733" y="42"/>
                    <a:pt x="6629" y="1"/>
                    <a:pt x="652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619529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20B177BF-2698-4302-9187-E0A1BDF57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696" y="65851"/>
            <a:ext cx="2806485" cy="168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7" name="Google Shape;367;p58"/>
          <p:cNvSpPr txBox="1">
            <a:spLocks noGrp="1"/>
          </p:cNvSpPr>
          <p:nvPr>
            <p:ph type="title"/>
          </p:nvPr>
        </p:nvSpPr>
        <p:spPr>
          <a:xfrm>
            <a:off x="0" y="6350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Raleway" pitchFamily="2" charset="-52"/>
                <a:cs typeface="Calibri" panose="020F0502020204030204" pitchFamily="34" charset="0"/>
              </a:rPr>
              <a:t>Explainable Artificial Intelligence (XAI)</a:t>
            </a:r>
            <a:endParaRPr lang="ru-RU" dirty="0">
              <a:latin typeface="Raleway" pitchFamily="2" charset="-52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995D82-36DB-4E2D-81CC-8C8EA45DEB0C}"/>
              </a:ext>
            </a:extLst>
          </p:cNvPr>
          <p:cNvSpPr txBox="1"/>
          <p:nvPr/>
        </p:nvSpPr>
        <p:spPr>
          <a:xfrm>
            <a:off x="0" y="491131"/>
            <a:ext cx="653748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latin typeface="Raleway" pitchFamily="2" charset="-52"/>
              </a:rPr>
              <a:t>Линейные модели</a:t>
            </a:r>
            <a:r>
              <a:rPr lang="ru-RU" dirty="0">
                <a:latin typeface="Raleway" pitchFamily="2" charset="-52"/>
              </a:rPr>
              <a:t> (</a:t>
            </a:r>
            <a:r>
              <a:rPr lang="ru-RU" dirty="0">
                <a:solidFill>
                  <a:schemeClr val="tx1"/>
                </a:solidFill>
                <a:latin typeface="Raleway" pitchFamily="2" charset="-52"/>
              </a:rPr>
              <a:t>эпигенетические часы</a:t>
            </a:r>
            <a:r>
              <a:rPr lang="ru-RU" dirty="0">
                <a:latin typeface="Raleway" pitchFamily="2" charset="-52"/>
              </a:rPr>
              <a:t> и онлайн-калькуляторы) относительно просто интерпретировать: Чем больше абсолютное значение коэффициента при предикторе, тем данный предиктор важнее</a:t>
            </a:r>
            <a:endParaRPr lang="en-US" dirty="0">
              <a:latin typeface="Raleway" pitchFamily="2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F0ED88-B2AB-4A61-958D-49B771B5060B}"/>
              </a:ext>
            </a:extLst>
          </p:cNvPr>
          <p:cNvSpPr txBox="1"/>
          <p:nvPr/>
        </p:nvSpPr>
        <p:spPr>
          <a:xfrm>
            <a:off x="0" y="1340641"/>
            <a:ext cx="59259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latin typeface="Raleway" pitchFamily="2" charset="-52"/>
              </a:rPr>
              <a:t>Нелинейные модели</a:t>
            </a:r>
            <a:r>
              <a:rPr lang="ru-RU" dirty="0">
                <a:latin typeface="Raleway" pitchFamily="2" charset="-52"/>
              </a:rPr>
              <a:t> часто ассоциируют с </a:t>
            </a:r>
            <a:r>
              <a:rPr lang="ru-RU" b="1" dirty="0">
                <a:latin typeface="Raleway" pitchFamily="2" charset="-52"/>
              </a:rPr>
              <a:t>черными ящиками</a:t>
            </a:r>
            <a:r>
              <a:rPr lang="ru-RU" dirty="0">
                <a:latin typeface="Raleway" pitchFamily="2" charset="-52"/>
              </a:rPr>
              <a:t> </a:t>
            </a:r>
            <a:endParaRPr lang="en-US" dirty="0">
              <a:latin typeface="Raleway" pitchFamily="2" charset="-5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A489B9-A885-4F7C-9495-2C11A8C184AC}"/>
              </a:ext>
            </a:extLst>
          </p:cNvPr>
          <p:cNvSpPr txBox="1"/>
          <p:nvPr/>
        </p:nvSpPr>
        <p:spPr>
          <a:xfrm>
            <a:off x="124522" y="1686124"/>
            <a:ext cx="929887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Raleway" pitchFamily="2" charset="-52"/>
              </a:rPr>
              <a:t>Одно из </a:t>
            </a:r>
            <a:r>
              <a:rPr lang="ru-RU" b="1" dirty="0">
                <a:latin typeface="Raleway" pitchFamily="2" charset="-52"/>
              </a:rPr>
              <a:t>основных направлений </a:t>
            </a:r>
            <a:r>
              <a:rPr lang="en-US" b="1" dirty="0">
                <a:latin typeface="Raleway" pitchFamily="2" charset="-52"/>
              </a:rPr>
              <a:t>XAI</a:t>
            </a:r>
            <a:r>
              <a:rPr lang="en-US" dirty="0">
                <a:latin typeface="Raleway" pitchFamily="2" charset="-52"/>
              </a:rPr>
              <a:t>: </a:t>
            </a:r>
          </a:p>
          <a:p>
            <a:r>
              <a:rPr lang="ru-RU" dirty="0">
                <a:latin typeface="Raleway" pitchFamily="2" charset="-52"/>
              </a:rPr>
              <a:t>Не только построение модели, способной делать качественные предсказания, но и умение </a:t>
            </a:r>
            <a:r>
              <a:rPr lang="ru-RU" b="1" dirty="0">
                <a:latin typeface="Raleway" pitchFamily="2" charset="-52"/>
              </a:rPr>
              <a:t>интерпретировать предсказания</a:t>
            </a:r>
            <a:r>
              <a:rPr lang="ru-RU" dirty="0">
                <a:latin typeface="Raleway" pitchFamily="2" charset="-52"/>
              </a:rPr>
              <a:t>.</a:t>
            </a:r>
            <a:endParaRPr lang="en-US" dirty="0">
              <a:latin typeface="Raleway" pitchFamily="2" charset="-5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B48554-9EE7-494C-8D35-94CC20156575}"/>
              </a:ext>
            </a:extLst>
          </p:cNvPr>
          <p:cNvSpPr txBox="1"/>
          <p:nvPr/>
        </p:nvSpPr>
        <p:spPr>
          <a:xfrm>
            <a:off x="124522" y="3943832"/>
            <a:ext cx="715327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Raleway" pitchFamily="2" charset="-52"/>
              </a:rPr>
              <a:t>Аспекты интерпретации</a:t>
            </a:r>
            <a:r>
              <a:rPr lang="ru-RU" dirty="0">
                <a:latin typeface="Raleway" pitchFamily="2" charset="-52"/>
              </a:rPr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latin typeface="Raleway" pitchFamily="2" charset="-52"/>
              </a:rPr>
              <a:t>Для любого конкретного прогноза модели влияние каждого отдельного признака на этот прогноз (</a:t>
            </a:r>
            <a:r>
              <a:rPr lang="ru-RU" b="1" dirty="0">
                <a:latin typeface="Raleway" pitchFamily="2" charset="-52"/>
              </a:rPr>
              <a:t>локальная объяснимость</a:t>
            </a:r>
            <a:r>
              <a:rPr lang="ru-RU" dirty="0">
                <a:latin typeface="Raleway" pitchFamily="2" charset="-52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latin typeface="Raleway" pitchFamily="2" charset="-52"/>
              </a:rPr>
              <a:t>Влияние каждого признака на большое количество возможных прогнозов (</a:t>
            </a:r>
            <a:r>
              <a:rPr lang="ru-RU" b="1" dirty="0">
                <a:latin typeface="Raleway" pitchFamily="2" charset="-52"/>
              </a:rPr>
              <a:t>глобальная объяснимость</a:t>
            </a:r>
            <a:r>
              <a:rPr lang="ru-RU" dirty="0">
                <a:latin typeface="Raleway" pitchFamily="2" charset="-52"/>
              </a:rPr>
              <a:t>)</a:t>
            </a:r>
            <a:endParaRPr lang="en-US" dirty="0">
              <a:latin typeface="Raleway" pitchFamily="2" charset="-5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148188-B5F6-4C25-8931-3B98932E07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2542" y="2251708"/>
            <a:ext cx="4206936" cy="177379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CD5964B-2DCD-4E60-8CEC-D4B288BB1A1C}"/>
              </a:ext>
            </a:extLst>
          </p:cNvPr>
          <p:cNvSpPr txBox="1"/>
          <p:nvPr/>
        </p:nvSpPr>
        <p:spPr>
          <a:xfrm>
            <a:off x="6929438" y="4237142"/>
            <a:ext cx="22145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+mn-lt"/>
              </a:rPr>
              <a:t>[1] Lipton, Z. arXiv:1606.03490 (2016)</a:t>
            </a:r>
            <a:endParaRPr lang="ru-RU" sz="800" b="0" i="0" dirty="0">
              <a:solidFill>
                <a:schemeClr val="tx1"/>
              </a:solidFill>
              <a:effectLst/>
              <a:latin typeface="+mn-lt"/>
            </a:endParaRPr>
          </a:p>
          <a:p>
            <a:pPr lvl="4"/>
            <a:r>
              <a:rPr lang="en-US" sz="800" b="0" i="0" dirty="0">
                <a:solidFill>
                  <a:schemeClr val="tx1"/>
                </a:solidFill>
                <a:effectLst/>
                <a:latin typeface="+mn-lt"/>
              </a:rPr>
              <a:t>[2] </a:t>
            </a:r>
            <a:r>
              <a:rPr lang="en-US" sz="800" dirty="0" err="1">
                <a:solidFill>
                  <a:schemeClr val="tx1"/>
                </a:solidFill>
                <a:latin typeface="+mn-lt"/>
              </a:rPr>
              <a:t>Poursabzi-Sangdeh</a:t>
            </a:r>
            <a:r>
              <a:rPr lang="en-US" sz="800" dirty="0">
                <a:solidFill>
                  <a:schemeClr val="tx1"/>
                </a:solidFill>
                <a:latin typeface="+mn-lt"/>
              </a:rPr>
              <a:t>, F. arXiv:1802.07810 (2018)</a:t>
            </a:r>
          </a:p>
          <a:p>
            <a:r>
              <a:rPr lang="en-US" sz="800" dirty="0">
                <a:solidFill>
                  <a:schemeClr val="tx1"/>
                </a:solidFill>
                <a:latin typeface="+mn-lt"/>
              </a:rPr>
              <a:t>[3] </a:t>
            </a:r>
            <a:r>
              <a:rPr lang="en-US" sz="800" dirty="0" err="1">
                <a:solidFill>
                  <a:schemeClr val="tx1"/>
                </a:solidFill>
                <a:latin typeface="+mn-lt"/>
              </a:rPr>
              <a:t>Hase</a:t>
            </a:r>
            <a:r>
              <a:rPr lang="en-US" sz="800" dirty="0">
                <a:solidFill>
                  <a:schemeClr val="tx1"/>
                </a:solidFill>
                <a:latin typeface="+mn-lt"/>
              </a:rPr>
              <a:t>, P., Bansal, M. arXiv:2005.01831 (2020)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FB3BD7-5830-4F2A-94CA-B303720154DA}"/>
              </a:ext>
            </a:extLst>
          </p:cNvPr>
          <p:cNvSpPr txBox="1"/>
          <p:nvPr/>
        </p:nvSpPr>
        <p:spPr>
          <a:xfrm>
            <a:off x="124522" y="2532647"/>
            <a:ext cx="475817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1" i="0" dirty="0">
                <a:solidFill>
                  <a:srgbClr val="111111"/>
                </a:solidFill>
                <a:effectLst/>
                <a:latin typeface="Raleway" pitchFamily="2" charset="-52"/>
              </a:rPr>
              <a:t>Важность интерпретируемости:</a:t>
            </a:r>
          </a:p>
          <a:p>
            <a:pPr marL="342900" indent="-342900" algn="l">
              <a:buFont typeface="+mj-lt"/>
              <a:buAutoNum type="arabicPeriod"/>
            </a:pPr>
            <a:r>
              <a:rPr lang="ru-RU" dirty="0">
                <a:solidFill>
                  <a:srgbClr val="111111"/>
                </a:solidFill>
                <a:latin typeface="Raleway" pitchFamily="2" charset="-52"/>
              </a:rPr>
              <a:t>П</a:t>
            </a:r>
            <a:r>
              <a:rPr lang="ru-RU" i="0" dirty="0">
                <a:solidFill>
                  <a:srgbClr val="111111"/>
                </a:solidFill>
                <a:effectLst/>
                <a:latin typeface="Raleway" pitchFamily="2" charset="-52"/>
              </a:rPr>
              <a:t>овышает доверие к модели</a:t>
            </a:r>
          </a:p>
          <a:p>
            <a:pPr marL="342900" indent="-342900" algn="l">
              <a:buFont typeface="+mj-lt"/>
              <a:buAutoNum type="arabicPeriod"/>
            </a:pPr>
            <a:r>
              <a:rPr lang="ru-RU" dirty="0">
                <a:solidFill>
                  <a:srgbClr val="111111"/>
                </a:solidFill>
                <a:latin typeface="Raleway" pitchFamily="2" charset="-52"/>
              </a:rPr>
              <a:t>Безопасность (обнаружение на ранней стадии проблем с обобщением модели)</a:t>
            </a:r>
          </a:p>
          <a:p>
            <a:pPr marL="342900" indent="-342900" algn="l">
              <a:buFont typeface="+mj-lt"/>
              <a:buAutoNum type="arabicPeriod"/>
            </a:pPr>
            <a:r>
              <a:rPr lang="ru-RU" i="0" dirty="0">
                <a:solidFill>
                  <a:srgbClr val="111111"/>
                </a:solidFill>
                <a:effectLst/>
                <a:latin typeface="Raleway" pitchFamily="2" charset="-52"/>
              </a:rPr>
              <a:t>Оспоримость (черный ящик невозможно разложить на какие-либо оспоримые элементы)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C78B2F-1D06-409A-8707-6322B3F2E8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0D8CC-4F01-4B4F-AEA1-9C54002754F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4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8"/>
          <p:cNvSpPr txBox="1">
            <a:spLocks noGrp="1"/>
          </p:cNvSpPr>
          <p:nvPr>
            <p:ph type="title"/>
          </p:nvPr>
        </p:nvSpPr>
        <p:spPr>
          <a:xfrm>
            <a:off x="0" y="6350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Raleway" pitchFamily="2" charset="-52"/>
                <a:cs typeface="Calibri" panose="020F0502020204030204" pitchFamily="34" charset="0"/>
              </a:rPr>
              <a:t>XAI: </a:t>
            </a:r>
            <a:r>
              <a:rPr lang="en-US" dirty="0"/>
              <a:t>SHAP (</a:t>
            </a:r>
            <a:r>
              <a:rPr lang="en-US" dirty="0" err="1"/>
              <a:t>SHapley</a:t>
            </a:r>
            <a:r>
              <a:rPr lang="en-US" dirty="0"/>
              <a:t> Additive </a:t>
            </a:r>
            <a:r>
              <a:rPr lang="en-US" dirty="0" err="1"/>
              <a:t>exPlanations</a:t>
            </a:r>
            <a:r>
              <a:rPr lang="en-US" dirty="0"/>
              <a:t>) </a:t>
            </a:r>
            <a:endParaRPr lang="ru-RU" dirty="0">
              <a:latin typeface="Raleway" pitchFamily="2" charset="-52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995D82-36DB-4E2D-81CC-8C8EA45DEB0C}"/>
              </a:ext>
            </a:extLst>
          </p:cNvPr>
          <p:cNvSpPr txBox="1"/>
          <p:nvPr/>
        </p:nvSpPr>
        <p:spPr>
          <a:xfrm>
            <a:off x="88296" y="1138248"/>
            <a:ext cx="476650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Raleway" pitchFamily="2" charset="-52"/>
              </a:rPr>
              <a:t>SHAP–значения показывают, насколько данное конкретное значение признака изменило предсказание модели по сравнению с предсказанием при некотором </a:t>
            </a:r>
            <a:r>
              <a:rPr lang="ru-RU" b="1" dirty="0">
                <a:solidFill>
                  <a:schemeClr val="tx1"/>
                </a:solidFill>
                <a:latin typeface="Raleway" pitchFamily="2" charset="-52"/>
              </a:rPr>
              <a:t>базовом значении</a:t>
            </a:r>
            <a:r>
              <a:rPr lang="ru-RU" dirty="0">
                <a:latin typeface="Raleway" pitchFamily="2" charset="-52"/>
              </a:rPr>
              <a:t> этого признака. </a:t>
            </a:r>
            <a:endParaRPr lang="en-US" dirty="0">
              <a:latin typeface="Raleway" pitchFamily="2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F5F09A-A63F-45E8-B5AE-109E33551968}"/>
              </a:ext>
            </a:extLst>
          </p:cNvPr>
          <p:cNvSpPr txBox="1"/>
          <p:nvPr/>
        </p:nvSpPr>
        <p:spPr>
          <a:xfrm>
            <a:off x="88296" y="495779"/>
            <a:ext cx="87210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Raleway" pitchFamily="2" charset="-52"/>
              </a:rPr>
              <a:t>SHAP – </a:t>
            </a:r>
            <a:r>
              <a:rPr lang="ru-RU" dirty="0">
                <a:latin typeface="Raleway" pitchFamily="2" charset="-52"/>
              </a:rPr>
              <a:t>метод интерпретации моделей машинного обучения, основанный на </a:t>
            </a:r>
            <a:r>
              <a:rPr lang="ru-RU" b="1" dirty="0">
                <a:latin typeface="Raleway" pitchFamily="2" charset="-52"/>
              </a:rPr>
              <a:t>векторе Шепли</a:t>
            </a:r>
            <a:r>
              <a:rPr lang="ru-RU" dirty="0">
                <a:latin typeface="Raleway" pitchFamily="2" charset="-52"/>
              </a:rPr>
              <a:t> (принципе из теории игр для определения вклада каждого игрока в успешный исход) </a:t>
            </a:r>
            <a:endParaRPr lang="en-US" dirty="0">
              <a:latin typeface="Raleway" pitchFamily="2" charset="-5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1A20AD-264F-41C1-86D6-7B4CE1194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4805" y="975622"/>
            <a:ext cx="3921200" cy="13321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14C5905-14FF-44D8-BEF0-359E86CC982C}"/>
                  </a:ext>
                </a:extLst>
              </p:cNvPr>
              <p:cNvSpPr txBox="1"/>
              <p:nvPr/>
            </p:nvSpPr>
            <p:spPr>
              <a:xfrm>
                <a:off x="88296" y="2875791"/>
                <a:ext cx="517060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Raleway" pitchFamily="2" charset="-52"/>
                  </a:rPr>
                  <a:t>SHAP-</a:t>
                </a:r>
                <a:r>
                  <a:rPr lang="ru-RU" dirty="0">
                    <a:latin typeface="Raleway" pitchFamily="2" charset="-52"/>
                  </a:rPr>
                  <a:t>значение для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ru-RU" dirty="0">
                    <a:latin typeface="Raleway" pitchFamily="2" charset="-52"/>
                  </a:rPr>
                  <a:t>-го</a:t>
                </a:r>
                <a:r>
                  <a:rPr lang="en-US" dirty="0">
                    <a:latin typeface="Raleway" pitchFamily="2" charset="-52"/>
                  </a:rPr>
                  <a:t> </a:t>
                </a:r>
                <a:r>
                  <a:rPr lang="ru-RU" dirty="0">
                    <a:latin typeface="Raleway" pitchFamily="2" charset="-52"/>
                  </a:rPr>
                  <a:t>признака: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14C5905-14FF-44D8-BEF0-359E86CC98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96" y="2875791"/>
                <a:ext cx="5170602" cy="307777"/>
              </a:xfrm>
              <a:prstGeom prst="rect">
                <a:avLst/>
              </a:prstGeom>
              <a:blipFill>
                <a:blip r:embed="rId4"/>
                <a:stretch>
                  <a:fillRect l="-353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1A213DAB-30A7-4427-9EE0-58F7435153DF}"/>
              </a:ext>
            </a:extLst>
          </p:cNvPr>
          <p:cNvSpPr txBox="1"/>
          <p:nvPr/>
        </p:nvSpPr>
        <p:spPr>
          <a:xfrm>
            <a:off x="5170602" y="3043623"/>
            <a:ext cx="38851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Raleway" pitchFamily="2" charset="-52"/>
              </a:rPr>
              <a:t>Рассматриваются все возможные прогнозы экземпляра с использованием всех возможных комбинаций входных данных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Raleway" pitchFamily="2" charset="-52"/>
              </a:rPr>
              <a:t>Для оценки важности признака происходит оценка предсказаний модели с и без данного признака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5A07337-96AC-4FBC-9E4C-6D497460CEA7}"/>
                  </a:ext>
                </a:extLst>
              </p:cNvPr>
              <p:cNvSpPr txBox="1"/>
              <p:nvPr/>
            </p:nvSpPr>
            <p:spPr>
              <a:xfrm>
                <a:off x="88296" y="4071683"/>
                <a:ext cx="5297862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∪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>
                    <a:latin typeface="Raleway" pitchFamily="2" charset="-52"/>
                  </a:rPr>
                  <a:t> – </a:t>
                </a:r>
                <a:r>
                  <a:rPr lang="ru-RU" dirty="0">
                    <a:latin typeface="Raleway" pitchFamily="2" charset="-52"/>
                  </a:rPr>
                  <a:t>предсказание модели с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ru-RU" dirty="0">
                    <a:latin typeface="Raleway" pitchFamily="2" charset="-52"/>
                  </a:rPr>
                  <a:t>-ым признаком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ru-RU" dirty="0">
                    <a:latin typeface="Raleway" pitchFamily="2" charset="-52"/>
                  </a:rPr>
                  <a:t> – предсказание модели без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>
                    <a:latin typeface="Raleway" pitchFamily="2" charset="-52"/>
                  </a:rPr>
                  <a:t>-</a:t>
                </a:r>
                <a:r>
                  <a:rPr lang="ru-RU" dirty="0">
                    <a:latin typeface="Raleway" pitchFamily="2" charset="-52"/>
                  </a:rPr>
                  <a:t>го признака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>
                    <a:latin typeface="Raleway" pitchFamily="2" charset="-52"/>
                  </a:rPr>
                  <a:t> – </a:t>
                </a:r>
                <a:r>
                  <a:rPr lang="ru-RU" dirty="0">
                    <a:latin typeface="Raleway" pitchFamily="2" charset="-52"/>
                  </a:rPr>
                  <a:t>количество признаков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>
                    <a:latin typeface="Raleway" pitchFamily="2" charset="-52"/>
                  </a:rPr>
                  <a:t> – </a:t>
                </a:r>
                <a:r>
                  <a:rPr lang="ru-RU" dirty="0">
                    <a:latin typeface="Raleway" pitchFamily="2" charset="-52"/>
                  </a:rPr>
                  <a:t>произвольный набор признаков без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>
                    <a:latin typeface="Raleway" pitchFamily="2" charset="-52"/>
                  </a:rPr>
                  <a:t>-</a:t>
                </a:r>
                <a:r>
                  <a:rPr lang="ru-RU" dirty="0">
                    <a:latin typeface="Raleway" pitchFamily="2" charset="-52"/>
                  </a:rPr>
                  <a:t>го признака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5A07337-96AC-4FBC-9E4C-6D497460CE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96" y="4071683"/>
                <a:ext cx="5297862" cy="954107"/>
              </a:xfrm>
              <a:prstGeom prst="rect">
                <a:avLst/>
              </a:prstGeom>
              <a:blipFill>
                <a:blip r:embed="rId5"/>
                <a:stretch>
                  <a:fillRect t="-1282" b="-5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B743594-1114-4205-8A2A-C7288CB5AAAA}"/>
                  </a:ext>
                </a:extLst>
              </p:cNvPr>
              <p:cNvSpPr txBox="1"/>
              <p:nvPr/>
            </p:nvSpPr>
            <p:spPr>
              <a:xfrm>
                <a:off x="359987" y="3241784"/>
                <a:ext cx="4304514" cy="6470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/{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}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</m:d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∪</m:t>
                              </m:r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d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B743594-1114-4205-8A2A-C7288CB5AA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987" y="3241784"/>
                <a:ext cx="4304514" cy="647037"/>
              </a:xfrm>
              <a:prstGeom prst="rect">
                <a:avLst/>
              </a:prstGeom>
              <a:blipFill>
                <a:blip r:embed="rId6"/>
                <a:stretch>
                  <a:fillRect t="-110377" b="-15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B68ABD13-1293-4F79-9B11-11D0B5F530AF}"/>
              </a:ext>
            </a:extLst>
          </p:cNvPr>
          <p:cNvSpPr txBox="1"/>
          <p:nvPr/>
        </p:nvSpPr>
        <p:spPr>
          <a:xfrm>
            <a:off x="88296" y="2416890"/>
            <a:ext cx="72327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Raleway" pitchFamily="2" charset="-52"/>
              </a:rPr>
              <a:t>SHAP–значения имеют </a:t>
            </a:r>
            <a:r>
              <a:rPr lang="ru-RU" b="1" dirty="0">
                <a:latin typeface="Raleway" pitchFamily="2" charset="-52"/>
              </a:rPr>
              <a:t>локальную</a:t>
            </a:r>
            <a:r>
              <a:rPr lang="ru-RU" dirty="0">
                <a:latin typeface="Raleway" pitchFamily="2" charset="-52"/>
              </a:rPr>
              <a:t> и </a:t>
            </a:r>
            <a:r>
              <a:rPr lang="ru-RU" b="1" dirty="0">
                <a:latin typeface="Raleway" pitchFamily="2" charset="-52"/>
              </a:rPr>
              <a:t>глобальную</a:t>
            </a:r>
            <a:r>
              <a:rPr lang="ru-RU" dirty="0">
                <a:latin typeface="Raleway" pitchFamily="2" charset="-52"/>
              </a:rPr>
              <a:t> интерпретируемость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1703C8-992B-4BF7-9175-3071228A7DA5}"/>
              </a:ext>
            </a:extLst>
          </p:cNvPr>
          <p:cNvSpPr txBox="1"/>
          <p:nvPr/>
        </p:nvSpPr>
        <p:spPr>
          <a:xfrm>
            <a:off x="6143625" y="4451342"/>
            <a:ext cx="24574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+mn-lt"/>
              </a:rPr>
              <a:t>[1] Lundberg, S., Lee, S. arXiv:1705.07874 (2017)</a:t>
            </a:r>
            <a:endParaRPr lang="en-US" sz="800" b="0" i="0" dirty="0">
              <a:solidFill>
                <a:schemeClr val="tx1"/>
              </a:solidFill>
              <a:effectLst/>
              <a:latin typeface="+mn-lt"/>
            </a:endParaRPr>
          </a:p>
          <a:p>
            <a:r>
              <a:rPr lang="en-US" sz="800" b="0" i="0" dirty="0">
                <a:solidFill>
                  <a:schemeClr val="tx1"/>
                </a:solidFill>
                <a:effectLst/>
                <a:latin typeface="+mn-lt"/>
              </a:rPr>
              <a:t>[2] https://github.com/slundberg/shap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4C10CC-0C39-4627-B951-DF2AC00E4A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0D8CC-4F01-4B4F-AEA1-9C54002754F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1785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8"/>
          <p:cNvSpPr txBox="1">
            <a:spLocks noGrp="1"/>
          </p:cNvSpPr>
          <p:nvPr>
            <p:ph type="title"/>
          </p:nvPr>
        </p:nvSpPr>
        <p:spPr>
          <a:xfrm>
            <a:off x="0" y="6350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SHAP: </a:t>
            </a:r>
            <a:r>
              <a:rPr lang="ru-RU" dirty="0"/>
              <a:t>Глобальная интерпретируемость</a:t>
            </a:r>
            <a:endParaRPr lang="ru-RU" dirty="0">
              <a:latin typeface="Raleway" pitchFamily="2" charset="-52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CA53AC-9649-4816-B591-B20522EA4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7685"/>
            <a:ext cx="5887298" cy="398641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951631C-75EE-4C72-ACBE-34AF68195C35}"/>
              </a:ext>
            </a:extLst>
          </p:cNvPr>
          <p:cNvSpPr txBox="1"/>
          <p:nvPr/>
        </p:nvSpPr>
        <p:spPr>
          <a:xfrm>
            <a:off x="0" y="534479"/>
            <a:ext cx="80929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Raleway" pitchFamily="2" charset="-52"/>
              </a:rPr>
              <a:t>Глобальное влияние </a:t>
            </a:r>
            <a:r>
              <a:rPr lang="en-US" dirty="0">
                <a:latin typeface="Raleway" pitchFamily="2" charset="-52"/>
              </a:rPr>
              <a:t>CpG-</a:t>
            </a:r>
            <a:r>
              <a:rPr lang="ru-RU" dirty="0">
                <a:latin typeface="Raleway" pitchFamily="2" charset="-52"/>
              </a:rPr>
              <a:t>сайтов </a:t>
            </a:r>
            <a:r>
              <a:rPr lang="ru-RU" b="1" dirty="0">
                <a:solidFill>
                  <a:schemeClr val="tx1"/>
                </a:solidFill>
                <a:latin typeface="Raleway" pitchFamily="2" charset="-52"/>
              </a:rPr>
              <a:t>на вероятности классов</a:t>
            </a:r>
            <a:r>
              <a:rPr lang="ru-RU" dirty="0">
                <a:latin typeface="Raleway" pitchFamily="2" charset="-52"/>
              </a:rPr>
              <a:t>, предсказываемых моделью:</a:t>
            </a:r>
            <a:endParaRPr lang="en-US" dirty="0">
              <a:latin typeface="Raleway" pitchFamily="2" charset="-5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30B0F6-8F8F-49C1-BFF2-46C0D38DC99B}"/>
              </a:ext>
            </a:extLst>
          </p:cNvPr>
          <p:cNvSpPr txBox="1"/>
          <p:nvPr/>
        </p:nvSpPr>
        <p:spPr>
          <a:xfrm>
            <a:off x="1485557" y="1583429"/>
            <a:ext cx="398282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Raleway" pitchFamily="2" charset="-52"/>
              </a:rPr>
              <a:t>с</a:t>
            </a:r>
            <a:r>
              <a:rPr lang="en-US" sz="1200" dirty="0">
                <a:latin typeface="Raleway" pitchFamily="2" charset="-52"/>
              </a:rPr>
              <a:t>g23506135 (1-</a:t>
            </a:r>
            <a:r>
              <a:rPr lang="ru-RU" sz="1200" dirty="0">
                <a:latin typeface="Raleway" pitchFamily="2" charset="-52"/>
              </a:rPr>
              <a:t>й в списке</a:t>
            </a:r>
            <a:r>
              <a:rPr lang="en-US" sz="1200" dirty="0">
                <a:latin typeface="Raleway" pitchFamily="2" charset="-52"/>
              </a:rPr>
              <a:t>) </a:t>
            </a:r>
            <a:r>
              <a:rPr lang="ru-RU" sz="1200" dirty="0">
                <a:latin typeface="Raleway" pitchFamily="2" charset="-52"/>
              </a:rPr>
              <a:t>оказывает большое влияние на вероятности предсказать классы </a:t>
            </a:r>
            <a:r>
              <a:rPr lang="en-US" sz="1200" dirty="0">
                <a:latin typeface="Raleway" pitchFamily="2" charset="-52"/>
              </a:rPr>
              <a:t>Schizophrenia, Depression</a:t>
            </a:r>
            <a:r>
              <a:rPr lang="ru-RU" sz="1200" dirty="0">
                <a:latin typeface="Raleway" pitchFamily="2" charset="-52"/>
              </a:rPr>
              <a:t>, </a:t>
            </a:r>
            <a:r>
              <a:rPr lang="en-US" sz="1200" dirty="0">
                <a:latin typeface="Raleway" pitchFamily="2" charset="-52"/>
              </a:rPr>
              <a:t>Control</a:t>
            </a:r>
            <a:endParaRPr lang="ru-RU" sz="1200" dirty="0">
              <a:latin typeface="Raleway" pitchFamily="2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Raleway" pitchFamily="2" charset="-52"/>
              </a:rPr>
              <a:t>с</a:t>
            </a:r>
            <a:r>
              <a:rPr lang="en-US" sz="1200" dirty="0">
                <a:latin typeface="Raleway" pitchFamily="2" charset="-52"/>
              </a:rPr>
              <a:t>g26313657 (2-</a:t>
            </a:r>
            <a:r>
              <a:rPr lang="ru-RU" sz="1200" dirty="0">
                <a:latin typeface="Raleway" pitchFamily="2" charset="-52"/>
              </a:rPr>
              <a:t>й в списке</a:t>
            </a:r>
            <a:r>
              <a:rPr lang="en-US" sz="1200" dirty="0">
                <a:latin typeface="Raleway" pitchFamily="2" charset="-52"/>
              </a:rPr>
              <a:t>) </a:t>
            </a:r>
            <a:r>
              <a:rPr lang="ru-RU" sz="1200" dirty="0">
                <a:latin typeface="Raleway" pitchFamily="2" charset="-52"/>
              </a:rPr>
              <a:t>оказывает большое влияние на вероятности предсказать классы </a:t>
            </a:r>
            <a:r>
              <a:rPr lang="en-US" sz="1200" dirty="0">
                <a:latin typeface="Raleway" pitchFamily="2" charset="-52"/>
              </a:rPr>
              <a:t>Schizophrenia</a:t>
            </a:r>
            <a:r>
              <a:rPr lang="ru-RU" sz="1200" dirty="0">
                <a:latin typeface="Raleway" pitchFamily="2" charset="-52"/>
              </a:rPr>
              <a:t>, </a:t>
            </a:r>
            <a:r>
              <a:rPr lang="en-US" sz="1200" dirty="0">
                <a:latin typeface="Raleway" pitchFamily="2" charset="-52"/>
              </a:rPr>
              <a:t>Control</a:t>
            </a:r>
            <a:endParaRPr lang="ru-RU" sz="1200" dirty="0">
              <a:latin typeface="Raleway" pitchFamily="2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Raleway" pitchFamily="2" charset="-52"/>
              </a:rPr>
              <a:t>с</a:t>
            </a:r>
            <a:r>
              <a:rPr lang="en-US" sz="1200" dirty="0">
                <a:latin typeface="Raleway" pitchFamily="2" charset="-52"/>
              </a:rPr>
              <a:t>g</a:t>
            </a:r>
            <a:r>
              <a:rPr lang="ru-RU" sz="1200" dirty="0">
                <a:latin typeface="Raleway" pitchFamily="2" charset="-52"/>
              </a:rPr>
              <a:t>13139631</a:t>
            </a:r>
            <a:r>
              <a:rPr lang="en-US" sz="1200" dirty="0">
                <a:latin typeface="Raleway" pitchFamily="2" charset="-52"/>
              </a:rPr>
              <a:t> (</a:t>
            </a:r>
            <a:r>
              <a:rPr lang="ru-RU" sz="1200" dirty="0">
                <a:latin typeface="Raleway" pitchFamily="2" charset="-52"/>
              </a:rPr>
              <a:t>3</a:t>
            </a:r>
            <a:r>
              <a:rPr lang="en-US" sz="1200" dirty="0">
                <a:latin typeface="Raleway" pitchFamily="2" charset="-52"/>
              </a:rPr>
              <a:t>-</a:t>
            </a:r>
            <a:r>
              <a:rPr lang="ru-RU" sz="1200" dirty="0">
                <a:latin typeface="Raleway" pitchFamily="2" charset="-52"/>
              </a:rPr>
              <a:t>й в списке</a:t>
            </a:r>
            <a:r>
              <a:rPr lang="en-US" sz="1200" dirty="0">
                <a:latin typeface="Raleway" pitchFamily="2" charset="-52"/>
              </a:rPr>
              <a:t>) </a:t>
            </a:r>
            <a:r>
              <a:rPr lang="ru-RU" sz="1200" dirty="0">
                <a:latin typeface="Raleway" pitchFamily="2" charset="-52"/>
              </a:rPr>
              <a:t>оказывает большое влияние на вероятности предсказать классы </a:t>
            </a:r>
            <a:r>
              <a:rPr lang="en-US" sz="1200" dirty="0">
                <a:latin typeface="Raleway" pitchFamily="2" charset="-52"/>
              </a:rPr>
              <a:t>First Episode Psychosis</a:t>
            </a:r>
            <a:r>
              <a:rPr lang="ru-RU" sz="1200" dirty="0">
                <a:latin typeface="Raleway" pitchFamily="2" charset="-52"/>
              </a:rPr>
              <a:t>, </a:t>
            </a:r>
            <a:r>
              <a:rPr lang="en-US" sz="1200" dirty="0">
                <a:latin typeface="Raleway" pitchFamily="2" charset="-52"/>
              </a:rPr>
              <a:t>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Raleway" pitchFamily="2" charset="-52"/>
              </a:rPr>
              <a:t>с</a:t>
            </a:r>
            <a:r>
              <a:rPr lang="en-US" sz="1200" dirty="0">
                <a:latin typeface="Raleway" pitchFamily="2" charset="-52"/>
              </a:rPr>
              <a:t>g10937807 (4-</a:t>
            </a:r>
            <a:r>
              <a:rPr lang="ru-RU" sz="1200" dirty="0">
                <a:latin typeface="Raleway" pitchFamily="2" charset="-52"/>
              </a:rPr>
              <a:t>й в списке</a:t>
            </a:r>
            <a:r>
              <a:rPr lang="en-US" sz="1200" dirty="0">
                <a:latin typeface="Raleway" pitchFamily="2" charset="-52"/>
              </a:rPr>
              <a:t>) </a:t>
            </a:r>
            <a:r>
              <a:rPr lang="ru-RU" sz="1200" dirty="0">
                <a:latin typeface="Raleway" pitchFamily="2" charset="-52"/>
              </a:rPr>
              <a:t>оказывает большое влияние на вероятность предсказать класс</a:t>
            </a:r>
            <a:r>
              <a:rPr lang="en-US" sz="1200" dirty="0">
                <a:latin typeface="Raleway" pitchFamily="2" charset="-52"/>
              </a:rPr>
              <a:t> First Episode Psychosis</a:t>
            </a:r>
            <a:endParaRPr lang="ru-RU" sz="1200" dirty="0">
              <a:latin typeface="Raleway" pitchFamily="2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Raleway" pitchFamily="2" charset="-52"/>
              </a:rPr>
              <a:t>…</a:t>
            </a:r>
            <a:endParaRPr lang="en-US" sz="1200" dirty="0">
              <a:latin typeface="Raleway" pitchFamily="2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dirty="0">
              <a:latin typeface="Raleway" pitchFamily="2" charset="-52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623ED46-1A2B-4CD7-BC99-76D00B4343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4025" y="842256"/>
            <a:ext cx="2939899" cy="20706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89123E0-FE11-4D60-B883-BA94E3B22A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7868" y="3005525"/>
            <a:ext cx="2896056" cy="207202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CC0D7C-83C8-4B8A-A4C8-23EF1BC956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0D8CC-4F01-4B4F-AEA1-9C54002754F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6436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8"/>
          <p:cNvSpPr txBox="1">
            <a:spLocks noGrp="1"/>
          </p:cNvSpPr>
          <p:nvPr>
            <p:ph type="title"/>
          </p:nvPr>
        </p:nvSpPr>
        <p:spPr>
          <a:xfrm>
            <a:off x="0" y="6350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SHAP: </a:t>
            </a:r>
            <a:r>
              <a:rPr lang="ru-RU" dirty="0"/>
              <a:t>Глобальная интерпретируемость</a:t>
            </a:r>
            <a:endParaRPr lang="ru-RU" dirty="0">
              <a:latin typeface="Raleway" pitchFamily="2" charset="-52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5FCE12-DFAE-4C91-8D5E-FCE97AA1A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670" y="1896686"/>
            <a:ext cx="4336329" cy="31619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01D04A-17A9-4D48-B8A0-234CF95D73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315" y="1850728"/>
            <a:ext cx="4490685" cy="32392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BFDB473-72C4-4FEB-9C39-4554075233A4}"/>
              </a:ext>
            </a:extLst>
          </p:cNvPr>
          <p:cNvSpPr txBox="1"/>
          <p:nvPr/>
        </p:nvSpPr>
        <p:spPr>
          <a:xfrm>
            <a:off x="1932495" y="1588909"/>
            <a:ext cx="14517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Raleway" pitchFamily="2" charset="-52"/>
              </a:rPr>
              <a:t>Schizophrenia</a:t>
            </a:r>
            <a:endParaRPr 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7C3703-8610-4901-99FD-112C9355A173}"/>
              </a:ext>
            </a:extLst>
          </p:cNvPr>
          <p:cNvSpPr txBox="1"/>
          <p:nvPr/>
        </p:nvSpPr>
        <p:spPr>
          <a:xfrm>
            <a:off x="6000161" y="1588909"/>
            <a:ext cx="22718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Raleway" pitchFamily="2" charset="-52"/>
              </a:rPr>
              <a:t>First Episode Psychosis</a:t>
            </a:r>
            <a:endParaRPr lang="en-US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B7361D-CE58-4420-AD69-3660DB929017}"/>
              </a:ext>
            </a:extLst>
          </p:cNvPr>
          <p:cNvSpPr txBox="1"/>
          <p:nvPr/>
        </p:nvSpPr>
        <p:spPr>
          <a:xfrm>
            <a:off x="108214" y="604023"/>
            <a:ext cx="82156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Raleway" pitchFamily="2" charset="-52"/>
              </a:rPr>
              <a:t>Каждая точка – это </a:t>
            </a:r>
            <a:r>
              <a:rPr lang="en-US" sz="1200" dirty="0">
                <a:latin typeface="Raleway" pitchFamily="2" charset="-52"/>
              </a:rPr>
              <a:t>SHAP-</a:t>
            </a:r>
            <a:r>
              <a:rPr lang="ru-RU" sz="1200" dirty="0">
                <a:latin typeface="Raleway" pitchFamily="2" charset="-52"/>
              </a:rPr>
              <a:t>значение </a:t>
            </a:r>
            <a:r>
              <a:rPr lang="en-US" sz="1200" dirty="0">
                <a:latin typeface="Raleway" pitchFamily="2" charset="-52"/>
              </a:rPr>
              <a:t>CpG-</a:t>
            </a:r>
            <a:r>
              <a:rPr lang="ru-RU" sz="1200" dirty="0">
                <a:latin typeface="Raleway" pitchFamily="2" charset="-52"/>
              </a:rPr>
              <a:t>сайта для конкретного субъекта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Raleway" pitchFamily="2" charset="-52"/>
              </a:rPr>
              <a:t>Чем толще линия – тем больше таких точек наблюдения (распределение для каждого </a:t>
            </a:r>
            <a:r>
              <a:rPr lang="en-US" sz="1200" dirty="0">
                <a:latin typeface="Raleway" pitchFamily="2" charset="-52"/>
              </a:rPr>
              <a:t>CpG-</a:t>
            </a:r>
            <a:r>
              <a:rPr lang="ru-RU" sz="1200" dirty="0">
                <a:latin typeface="Raleway" pitchFamily="2" charset="-52"/>
              </a:rPr>
              <a:t>сайта)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Raleway" pitchFamily="2" charset="-52"/>
              </a:rPr>
              <a:t>Цвет обозначает относительные значения признаков (уровень метилирования </a:t>
            </a:r>
            <a:r>
              <a:rPr lang="en-US" sz="1200" dirty="0">
                <a:latin typeface="Raleway" pitchFamily="2" charset="-52"/>
              </a:rPr>
              <a:t>CpG-</a:t>
            </a:r>
            <a:r>
              <a:rPr lang="ru-RU" sz="1200" dirty="0">
                <a:latin typeface="Raleway" pitchFamily="2" charset="-52"/>
              </a:rPr>
              <a:t>сайтов)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Raleway" pitchFamily="2" charset="-52"/>
              </a:rPr>
              <a:t>CpG-</a:t>
            </a:r>
            <a:r>
              <a:rPr lang="ru-RU" sz="1200" dirty="0">
                <a:latin typeface="Raleway" pitchFamily="2" charset="-52"/>
              </a:rPr>
              <a:t>сайты отсортированы по важности для конкретного класса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EE6390-D15A-450F-ABE7-AACA857C0E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0D8CC-4F01-4B4F-AEA1-9C54002754F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4782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41FE4BC-3229-40E8-8B90-A131085A5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131" y="1795672"/>
            <a:ext cx="4490686" cy="3271878"/>
          </a:xfrm>
          <a:prstGeom prst="rect">
            <a:avLst/>
          </a:prstGeom>
        </p:spPr>
      </p:pic>
      <p:sp>
        <p:nvSpPr>
          <p:cNvPr id="367" name="Google Shape;367;p58"/>
          <p:cNvSpPr txBox="1">
            <a:spLocks noGrp="1"/>
          </p:cNvSpPr>
          <p:nvPr>
            <p:ph type="title"/>
          </p:nvPr>
        </p:nvSpPr>
        <p:spPr>
          <a:xfrm>
            <a:off x="0" y="6350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SHAP: </a:t>
            </a:r>
            <a:r>
              <a:rPr lang="ru-RU" dirty="0"/>
              <a:t>Глобальная интерпретируемость</a:t>
            </a:r>
            <a:endParaRPr lang="ru-RU" dirty="0">
              <a:latin typeface="Raleway" pitchFamily="2" charset="-52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FDB473-72C4-4FEB-9C39-4554075233A4}"/>
              </a:ext>
            </a:extLst>
          </p:cNvPr>
          <p:cNvSpPr txBox="1"/>
          <p:nvPr/>
        </p:nvSpPr>
        <p:spPr>
          <a:xfrm>
            <a:off x="1753385" y="1588908"/>
            <a:ext cx="14517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Raleway" pitchFamily="2" charset="-52"/>
              </a:rPr>
              <a:t>Depression</a:t>
            </a:r>
            <a:endParaRPr 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7C3703-8610-4901-99FD-112C9355A173}"/>
              </a:ext>
            </a:extLst>
          </p:cNvPr>
          <p:cNvSpPr txBox="1"/>
          <p:nvPr/>
        </p:nvSpPr>
        <p:spPr>
          <a:xfrm>
            <a:off x="6292391" y="1588908"/>
            <a:ext cx="15224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Raleway" pitchFamily="2" charset="-52"/>
              </a:rPr>
              <a:t>Control</a:t>
            </a:r>
            <a:endParaRPr lang="en-US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B7361D-CE58-4420-AD69-3660DB929017}"/>
              </a:ext>
            </a:extLst>
          </p:cNvPr>
          <p:cNvSpPr txBox="1"/>
          <p:nvPr/>
        </p:nvSpPr>
        <p:spPr>
          <a:xfrm>
            <a:off x="108214" y="604023"/>
            <a:ext cx="82156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Raleway" pitchFamily="2" charset="-52"/>
              </a:rPr>
              <a:t>Каждая точка – это </a:t>
            </a:r>
            <a:r>
              <a:rPr lang="en-US" sz="1200" dirty="0">
                <a:latin typeface="Raleway" pitchFamily="2" charset="-52"/>
              </a:rPr>
              <a:t>SHAP-</a:t>
            </a:r>
            <a:r>
              <a:rPr lang="ru-RU" sz="1200" dirty="0">
                <a:latin typeface="Raleway" pitchFamily="2" charset="-52"/>
              </a:rPr>
              <a:t>значение </a:t>
            </a:r>
            <a:r>
              <a:rPr lang="en-US" sz="1200" dirty="0">
                <a:latin typeface="Raleway" pitchFamily="2" charset="-52"/>
              </a:rPr>
              <a:t>CpG-</a:t>
            </a:r>
            <a:r>
              <a:rPr lang="ru-RU" sz="1200" dirty="0">
                <a:latin typeface="Raleway" pitchFamily="2" charset="-52"/>
              </a:rPr>
              <a:t>сайта для конкретного субъекта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Raleway" pitchFamily="2" charset="-52"/>
              </a:rPr>
              <a:t>Чем толще линия – тем больше таких точек наблюдения (распределение для каждого </a:t>
            </a:r>
            <a:r>
              <a:rPr lang="en-US" sz="1200" dirty="0">
                <a:latin typeface="Raleway" pitchFamily="2" charset="-52"/>
              </a:rPr>
              <a:t>CpG-</a:t>
            </a:r>
            <a:r>
              <a:rPr lang="ru-RU" sz="1200" dirty="0">
                <a:latin typeface="Raleway" pitchFamily="2" charset="-52"/>
              </a:rPr>
              <a:t>сайта)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Raleway" pitchFamily="2" charset="-52"/>
              </a:rPr>
              <a:t>Цвет обозначает относительные значения признаков (уровень метилирования </a:t>
            </a:r>
            <a:r>
              <a:rPr lang="en-US" sz="1200" dirty="0">
                <a:latin typeface="Raleway" pitchFamily="2" charset="-52"/>
              </a:rPr>
              <a:t>CpG-</a:t>
            </a:r>
            <a:r>
              <a:rPr lang="ru-RU" sz="1200" dirty="0">
                <a:latin typeface="Raleway" pitchFamily="2" charset="-52"/>
              </a:rPr>
              <a:t>сайтов)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Raleway" pitchFamily="2" charset="-52"/>
              </a:rPr>
              <a:t>CpG-</a:t>
            </a:r>
            <a:r>
              <a:rPr lang="ru-RU" sz="1200" dirty="0">
                <a:latin typeface="Raleway" pitchFamily="2" charset="-52"/>
              </a:rPr>
              <a:t>сайты отсортированы по важности для конкретного класса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CED8E9-D444-4A56-9C2E-6436F5E2C2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12" y="1850727"/>
            <a:ext cx="4490685" cy="321682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4DB12E-0A4C-4157-B174-F16692C3A2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0D8CC-4F01-4B4F-AEA1-9C54002754F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1035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022DED5-42C0-4F29-B65A-BA4CDDEE5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2469" y="3122775"/>
            <a:ext cx="3926935" cy="19722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2D8B1E-80CE-41A7-BFCC-87BB874933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2469" y="895914"/>
            <a:ext cx="3928913" cy="19722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8F6680-D340-4E34-88FD-50499D498888}"/>
              </a:ext>
            </a:extLst>
          </p:cNvPr>
          <p:cNvSpPr txBox="1"/>
          <p:nvPr/>
        </p:nvSpPr>
        <p:spPr>
          <a:xfrm>
            <a:off x="6314694" y="758285"/>
            <a:ext cx="249653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0070C0"/>
                </a:solidFill>
                <a:latin typeface="Raleway" pitchFamily="2" charset="-52"/>
              </a:rPr>
              <a:t>First Episode Psychosis</a:t>
            </a:r>
            <a:endParaRPr lang="en-US" sz="1000" b="1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FB78A4-B488-47F7-AD42-D0643125B3AF}"/>
              </a:ext>
            </a:extLst>
          </p:cNvPr>
          <p:cNvSpPr txBox="1"/>
          <p:nvPr/>
        </p:nvSpPr>
        <p:spPr>
          <a:xfrm>
            <a:off x="6889427" y="2946006"/>
            <a:ext cx="145172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7030A0"/>
                </a:solidFill>
                <a:latin typeface="Raleway" pitchFamily="2" charset="-52"/>
              </a:rPr>
              <a:t>Control</a:t>
            </a:r>
            <a:endParaRPr lang="en-US" sz="1000" b="1" dirty="0">
              <a:solidFill>
                <a:srgbClr val="7030A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D75E4E-3FA0-4E24-A578-BBC75E37FC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91" y="3069117"/>
            <a:ext cx="4031913" cy="20258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A300DD-10A7-41E1-BFFC-B60624A906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69" y="842256"/>
            <a:ext cx="3453352" cy="2025887"/>
          </a:xfrm>
          <a:prstGeom prst="rect">
            <a:avLst/>
          </a:prstGeom>
        </p:spPr>
      </p:pic>
      <p:sp>
        <p:nvSpPr>
          <p:cNvPr id="367" name="Google Shape;367;p58"/>
          <p:cNvSpPr txBox="1">
            <a:spLocks noGrp="1"/>
          </p:cNvSpPr>
          <p:nvPr>
            <p:ph type="title"/>
          </p:nvPr>
        </p:nvSpPr>
        <p:spPr>
          <a:xfrm>
            <a:off x="0" y="6350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SHAP: </a:t>
            </a:r>
            <a:r>
              <a:rPr lang="ru-RU" dirty="0"/>
              <a:t>Локальная интерпретируемость</a:t>
            </a:r>
            <a:endParaRPr lang="ru-RU" dirty="0">
              <a:latin typeface="Raleway" pitchFamily="2" charset="-52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51631C-75EE-4C72-ACBE-34AF68195C35}"/>
              </a:ext>
            </a:extLst>
          </p:cNvPr>
          <p:cNvSpPr txBox="1"/>
          <p:nvPr/>
        </p:nvSpPr>
        <p:spPr>
          <a:xfrm>
            <a:off x="0" y="454625"/>
            <a:ext cx="80929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Raleway" pitchFamily="2" charset="-52"/>
              </a:rPr>
              <a:t>Влияние </a:t>
            </a:r>
            <a:r>
              <a:rPr lang="en-US" dirty="0">
                <a:latin typeface="Raleway" pitchFamily="2" charset="-52"/>
              </a:rPr>
              <a:t>CpG-</a:t>
            </a:r>
            <a:r>
              <a:rPr lang="ru-RU" dirty="0">
                <a:latin typeface="Raleway" pitchFamily="2" charset="-52"/>
              </a:rPr>
              <a:t>сайтов </a:t>
            </a:r>
            <a:r>
              <a:rPr lang="ru-RU" dirty="0">
                <a:solidFill>
                  <a:schemeClr val="tx1"/>
                </a:solidFill>
                <a:latin typeface="Raleway" pitchFamily="2" charset="-52"/>
              </a:rPr>
              <a:t>на вероятности классов</a:t>
            </a:r>
            <a:r>
              <a:rPr lang="ru-RU" dirty="0">
                <a:latin typeface="Raleway" pitchFamily="2" charset="-52"/>
              </a:rPr>
              <a:t> </a:t>
            </a:r>
            <a:r>
              <a:rPr lang="ru-RU" b="1" dirty="0">
                <a:latin typeface="Raleway" pitchFamily="2" charset="-52"/>
              </a:rPr>
              <a:t>для конкретного субъекта</a:t>
            </a:r>
            <a:r>
              <a:rPr lang="ru-RU" dirty="0">
                <a:latin typeface="Raleway" pitchFamily="2" charset="-52"/>
              </a:rPr>
              <a:t> с </a:t>
            </a:r>
            <a:r>
              <a:rPr lang="en-US" sz="1400" b="1" dirty="0">
                <a:solidFill>
                  <a:srgbClr val="FF0000"/>
                </a:solidFill>
                <a:latin typeface="Raleway" pitchFamily="2" charset="-52"/>
              </a:rPr>
              <a:t>Schizophrenia</a:t>
            </a:r>
            <a:endParaRPr lang="en-US" b="1" dirty="0">
              <a:solidFill>
                <a:srgbClr val="FF0000"/>
              </a:solidFill>
              <a:latin typeface="Raleway" pitchFamily="2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601C53-1691-4D3E-BB40-83719EBDB26C}"/>
              </a:ext>
            </a:extLst>
          </p:cNvPr>
          <p:cNvSpPr txBox="1"/>
          <p:nvPr/>
        </p:nvSpPr>
        <p:spPr>
          <a:xfrm>
            <a:off x="1339583" y="758286"/>
            <a:ext cx="145172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  <a:latin typeface="Raleway" pitchFamily="2" charset="-52"/>
              </a:rPr>
              <a:t>Schizophrenia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D92625-70F9-483D-9F92-3E79B2EA6B8F}"/>
              </a:ext>
            </a:extLst>
          </p:cNvPr>
          <p:cNvSpPr txBox="1"/>
          <p:nvPr/>
        </p:nvSpPr>
        <p:spPr>
          <a:xfrm>
            <a:off x="1430521" y="2930617"/>
            <a:ext cx="145172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00B050"/>
                </a:solidFill>
                <a:latin typeface="Raleway" pitchFamily="2" charset="-52"/>
              </a:rPr>
              <a:t>Depression</a:t>
            </a:r>
            <a:endParaRPr lang="en-US" sz="1000" b="1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0FEA939-6BBF-44A1-A657-D26A416C83DA}"/>
                  </a:ext>
                </a:extLst>
              </p:cNvPr>
              <p:cNvSpPr txBox="1"/>
              <p:nvPr/>
            </p:nvSpPr>
            <p:spPr>
              <a:xfrm>
                <a:off x="2791311" y="1492145"/>
                <a:ext cx="2300970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sz="1000" b="1" dirty="0">
                    <a:solidFill>
                      <a:schemeClr val="tx1"/>
                    </a:solidFill>
                    <a:latin typeface="Raleway" pitchFamily="2" charset="-52"/>
                  </a:rPr>
                  <a:t>Ось </a:t>
                </a:r>
                <a:r>
                  <a:rPr lang="en-US" sz="1000" b="1" dirty="0">
                    <a:solidFill>
                      <a:schemeClr val="tx1"/>
                    </a:solidFill>
                    <a:latin typeface="Raleway" pitchFamily="2" charset="-52"/>
                  </a:rPr>
                  <a:t>X</a:t>
                </a:r>
                <a:r>
                  <a:rPr lang="en-US" sz="1000" dirty="0">
                    <a:solidFill>
                      <a:schemeClr val="tx1"/>
                    </a:solidFill>
                    <a:latin typeface="Raleway" pitchFamily="2" charset="-52"/>
                  </a:rPr>
                  <a:t> – </a:t>
                </a:r>
                <a:r>
                  <a:rPr lang="ru-RU" sz="1000" dirty="0">
                    <a:solidFill>
                      <a:schemeClr val="tx1"/>
                    </a:solidFill>
                    <a:latin typeface="Raleway" pitchFamily="2" charset="-52"/>
                  </a:rPr>
                  <a:t>вероятность класса</a:t>
                </a:r>
              </a:p>
              <a:p>
                <a:r>
                  <a:rPr lang="ru-RU" sz="1000" b="1" dirty="0">
                    <a:solidFill>
                      <a:schemeClr val="tx1"/>
                    </a:solidFill>
                    <a:latin typeface="Raleway" pitchFamily="2" charset="-52"/>
                  </a:rPr>
                  <a:t>Стрелки</a:t>
                </a:r>
                <a:r>
                  <a:rPr lang="ru-RU" sz="1000" dirty="0">
                    <a:solidFill>
                      <a:schemeClr val="tx1"/>
                    </a:solidFill>
                    <a:latin typeface="Raleway" pitchFamily="2" charset="-52"/>
                  </a:rPr>
                  <a:t> – влияние на вероятность для субъекта</a:t>
                </a:r>
              </a:p>
              <a:p>
                <a14:m>
                  <m:oMath xmlns:m="http://schemas.openxmlformats.org/officeDocument/2006/math">
                    <m:r>
                      <a:rPr lang="en-US" sz="1000" b="1" i="1" smtClean="0">
                        <a:latin typeface="Cambria Math" panose="02040503050406030204" pitchFamily="18" charset="0"/>
                      </a:rPr>
                      <m:t>𝑬</m:t>
                    </m:r>
                    <m:d>
                      <m:dPr>
                        <m:begChr m:val="["/>
                        <m:endChr m:val="]"/>
                        <m:ctrlPr>
                          <a:rPr lang="en-US" sz="1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000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  <m:d>
                          <m:dPr>
                            <m:ctrlPr>
                              <a:rPr lang="en-US" sz="10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0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e>
                    </m:d>
                  </m:oMath>
                </a14:m>
                <a:r>
                  <a:rPr lang="ru-RU" sz="1000" dirty="0">
                    <a:solidFill>
                      <a:schemeClr val="tx1"/>
                    </a:solidFill>
                    <a:latin typeface="Raleway" pitchFamily="2" charset="-52"/>
                  </a:rPr>
                  <a:t> – базовая вероятность в датасете</a:t>
                </a:r>
              </a:p>
              <a:p>
                <a14:m>
                  <m:oMath xmlns:m="http://schemas.openxmlformats.org/officeDocument/2006/math"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000" dirty="0">
                    <a:solidFill>
                      <a:schemeClr val="tx1"/>
                    </a:solidFill>
                    <a:latin typeface="Raleway" pitchFamily="2" charset="-52"/>
                  </a:rPr>
                  <a:t> – </a:t>
                </a:r>
                <a:r>
                  <a:rPr lang="ru-RU" sz="1000" dirty="0">
                    <a:solidFill>
                      <a:schemeClr val="tx1"/>
                    </a:solidFill>
                    <a:latin typeface="Raleway" pitchFamily="2" charset="-52"/>
                  </a:rPr>
                  <a:t>результирующая вероятность для субъекта</a:t>
                </a:r>
              </a:p>
              <a:p>
                <a:endParaRPr lang="en-US" sz="1000" dirty="0">
                  <a:solidFill>
                    <a:schemeClr val="tx1"/>
                  </a:solidFill>
                  <a:latin typeface="Raleway" pitchFamily="2" charset="-52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0FEA939-6BBF-44A1-A657-D26A416C83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1311" y="1492145"/>
                <a:ext cx="2300970" cy="132343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336ED9-610E-4A44-896E-D3C963EA18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0D8CC-4F01-4B4F-AEA1-9C54002754F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989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6951631C-75EE-4C72-ACBE-34AF68195C35}"/>
              </a:ext>
            </a:extLst>
          </p:cNvPr>
          <p:cNvSpPr txBox="1"/>
          <p:nvPr/>
        </p:nvSpPr>
        <p:spPr>
          <a:xfrm>
            <a:off x="0" y="454625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Raleway" pitchFamily="2" charset="-52"/>
              </a:rPr>
              <a:t>Влияние </a:t>
            </a:r>
            <a:r>
              <a:rPr lang="en-US" dirty="0">
                <a:latin typeface="Raleway" pitchFamily="2" charset="-52"/>
              </a:rPr>
              <a:t>CpG-</a:t>
            </a:r>
            <a:r>
              <a:rPr lang="ru-RU" dirty="0">
                <a:latin typeface="Raleway" pitchFamily="2" charset="-52"/>
              </a:rPr>
              <a:t>сайтов </a:t>
            </a:r>
            <a:r>
              <a:rPr lang="ru-RU" dirty="0">
                <a:solidFill>
                  <a:schemeClr val="tx1"/>
                </a:solidFill>
                <a:latin typeface="Raleway" pitchFamily="2" charset="-52"/>
              </a:rPr>
              <a:t>на вероятности классов</a:t>
            </a:r>
            <a:r>
              <a:rPr lang="ru-RU" dirty="0">
                <a:latin typeface="Raleway" pitchFamily="2" charset="-52"/>
              </a:rPr>
              <a:t> </a:t>
            </a:r>
            <a:r>
              <a:rPr lang="ru-RU" b="1" dirty="0">
                <a:latin typeface="Raleway" pitchFamily="2" charset="-52"/>
              </a:rPr>
              <a:t>для конкретного субъекта</a:t>
            </a:r>
            <a:r>
              <a:rPr lang="ru-RU" dirty="0">
                <a:latin typeface="Raleway" pitchFamily="2" charset="-52"/>
              </a:rPr>
              <a:t> с </a:t>
            </a:r>
            <a:r>
              <a:rPr lang="en-US" sz="1400" b="1" dirty="0">
                <a:solidFill>
                  <a:srgbClr val="0070C0"/>
                </a:solidFill>
                <a:latin typeface="Raleway" pitchFamily="2" charset="-52"/>
              </a:rPr>
              <a:t>First Episode Psychosis</a:t>
            </a:r>
            <a:endParaRPr lang="en-US" sz="1400" b="1" dirty="0">
              <a:solidFill>
                <a:srgbClr val="0070C0"/>
              </a:solidFill>
            </a:endParaRPr>
          </a:p>
          <a:p>
            <a:endParaRPr lang="en-US" b="1" dirty="0">
              <a:solidFill>
                <a:srgbClr val="FF0000"/>
              </a:solidFill>
              <a:latin typeface="Raleway" pitchFamily="2" charset="-5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ED8F2C-7101-4665-B914-9C1716D80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3787" y="1001137"/>
            <a:ext cx="3357318" cy="19062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8F6680-D340-4E34-88FD-50499D498888}"/>
              </a:ext>
            </a:extLst>
          </p:cNvPr>
          <p:cNvSpPr txBox="1"/>
          <p:nvPr/>
        </p:nvSpPr>
        <p:spPr>
          <a:xfrm>
            <a:off x="6234565" y="760974"/>
            <a:ext cx="249653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0070C0"/>
                </a:solidFill>
                <a:latin typeface="Raleway" pitchFamily="2" charset="-52"/>
              </a:rPr>
              <a:t>First Episode Psychosis</a:t>
            </a:r>
            <a:endParaRPr lang="en-US" sz="1000" b="1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FB78A4-B488-47F7-AD42-D0643125B3AF}"/>
              </a:ext>
            </a:extLst>
          </p:cNvPr>
          <p:cNvSpPr txBox="1"/>
          <p:nvPr/>
        </p:nvSpPr>
        <p:spPr>
          <a:xfrm>
            <a:off x="6828153" y="2952271"/>
            <a:ext cx="145172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7030A0"/>
                </a:solidFill>
                <a:latin typeface="Raleway" pitchFamily="2" charset="-52"/>
              </a:rPr>
              <a:t>Control</a:t>
            </a:r>
            <a:endParaRPr lang="en-US" sz="1000" b="1" dirty="0">
              <a:solidFill>
                <a:srgbClr val="7030A0"/>
              </a:solidFill>
            </a:endParaRPr>
          </a:p>
        </p:txBody>
      </p:sp>
      <p:sp>
        <p:nvSpPr>
          <p:cNvPr id="367" name="Google Shape;367;p58"/>
          <p:cNvSpPr txBox="1">
            <a:spLocks noGrp="1"/>
          </p:cNvSpPr>
          <p:nvPr>
            <p:ph type="title"/>
          </p:nvPr>
        </p:nvSpPr>
        <p:spPr>
          <a:xfrm>
            <a:off x="0" y="6350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SHAP: </a:t>
            </a:r>
            <a:r>
              <a:rPr lang="ru-RU" dirty="0"/>
              <a:t>Локальная интерпретируемость</a:t>
            </a:r>
            <a:endParaRPr lang="ru-RU" dirty="0">
              <a:latin typeface="Raleway" pitchFamily="2" charset="-52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601C53-1691-4D3E-BB40-83719EBDB26C}"/>
              </a:ext>
            </a:extLst>
          </p:cNvPr>
          <p:cNvSpPr txBox="1"/>
          <p:nvPr/>
        </p:nvSpPr>
        <p:spPr>
          <a:xfrm>
            <a:off x="1339583" y="758286"/>
            <a:ext cx="145172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  <a:latin typeface="Raleway" pitchFamily="2" charset="-52"/>
              </a:rPr>
              <a:t>Schizophrenia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D92625-70F9-483D-9F92-3E79B2EA6B8F}"/>
              </a:ext>
            </a:extLst>
          </p:cNvPr>
          <p:cNvSpPr txBox="1"/>
          <p:nvPr/>
        </p:nvSpPr>
        <p:spPr>
          <a:xfrm>
            <a:off x="1430521" y="2930617"/>
            <a:ext cx="145172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00B050"/>
                </a:solidFill>
                <a:latin typeface="Raleway" pitchFamily="2" charset="-52"/>
              </a:rPr>
              <a:t>Depression</a:t>
            </a:r>
            <a:endParaRPr lang="en-US" sz="1000" b="1" dirty="0">
              <a:solidFill>
                <a:srgbClr val="00B05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1054BC-A94A-43C4-8D0F-9E02FFA2B6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74510"/>
            <a:ext cx="3852272" cy="19327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E0278D4-67F8-44A5-897B-E61526484F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08" y="3152917"/>
            <a:ext cx="3841021" cy="19327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AA188D8-CB4A-4F7E-98A0-5146AEFF79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3787" y="3201629"/>
            <a:ext cx="3791475" cy="19013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0FEA939-6BBF-44A1-A657-D26A416C83DA}"/>
                  </a:ext>
                </a:extLst>
              </p:cNvPr>
              <p:cNvSpPr txBox="1"/>
              <p:nvPr/>
            </p:nvSpPr>
            <p:spPr>
              <a:xfrm>
                <a:off x="3157151" y="3365436"/>
                <a:ext cx="2300970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sz="1000" b="1" dirty="0">
                    <a:solidFill>
                      <a:schemeClr val="tx1"/>
                    </a:solidFill>
                    <a:latin typeface="Raleway" pitchFamily="2" charset="-52"/>
                  </a:rPr>
                  <a:t>Ось </a:t>
                </a:r>
                <a:r>
                  <a:rPr lang="en-US" sz="1000" b="1" dirty="0">
                    <a:solidFill>
                      <a:schemeClr val="tx1"/>
                    </a:solidFill>
                    <a:latin typeface="Raleway" pitchFamily="2" charset="-52"/>
                  </a:rPr>
                  <a:t>X</a:t>
                </a:r>
                <a:r>
                  <a:rPr lang="en-US" sz="1000" dirty="0">
                    <a:solidFill>
                      <a:schemeClr val="tx1"/>
                    </a:solidFill>
                    <a:latin typeface="Raleway" pitchFamily="2" charset="-52"/>
                  </a:rPr>
                  <a:t> – </a:t>
                </a:r>
                <a:r>
                  <a:rPr lang="ru-RU" sz="1000" dirty="0">
                    <a:solidFill>
                      <a:schemeClr val="tx1"/>
                    </a:solidFill>
                    <a:latin typeface="Raleway" pitchFamily="2" charset="-52"/>
                  </a:rPr>
                  <a:t>вероятность класса</a:t>
                </a:r>
              </a:p>
              <a:p>
                <a:r>
                  <a:rPr lang="ru-RU" sz="1000" b="1" dirty="0">
                    <a:solidFill>
                      <a:schemeClr val="tx1"/>
                    </a:solidFill>
                    <a:latin typeface="Raleway" pitchFamily="2" charset="-52"/>
                  </a:rPr>
                  <a:t>Стрелки</a:t>
                </a:r>
                <a:r>
                  <a:rPr lang="ru-RU" sz="1000" dirty="0">
                    <a:solidFill>
                      <a:schemeClr val="tx1"/>
                    </a:solidFill>
                    <a:latin typeface="Raleway" pitchFamily="2" charset="-52"/>
                  </a:rPr>
                  <a:t> – влияние на вероятность для субъекта</a:t>
                </a:r>
              </a:p>
              <a:p>
                <a14:m>
                  <m:oMath xmlns:m="http://schemas.openxmlformats.org/officeDocument/2006/math">
                    <m:r>
                      <a:rPr lang="en-US" sz="1000" b="1" i="1" smtClean="0">
                        <a:latin typeface="Cambria Math" panose="02040503050406030204" pitchFamily="18" charset="0"/>
                      </a:rPr>
                      <m:t>𝑬</m:t>
                    </m:r>
                    <m:d>
                      <m:dPr>
                        <m:begChr m:val="["/>
                        <m:endChr m:val="]"/>
                        <m:ctrlPr>
                          <a:rPr lang="en-US" sz="1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000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  <m:d>
                          <m:dPr>
                            <m:ctrlPr>
                              <a:rPr lang="en-US" sz="10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0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e>
                    </m:d>
                  </m:oMath>
                </a14:m>
                <a:r>
                  <a:rPr lang="ru-RU" sz="1000" dirty="0">
                    <a:solidFill>
                      <a:schemeClr val="tx1"/>
                    </a:solidFill>
                    <a:latin typeface="Raleway" pitchFamily="2" charset="-52"/>
                  </a:rPr>
                  <a:t> – базовая вероятность в датасете</a:t>
                </a:r>
              </a:p>
              <a:p>
                <a14:m>
                  <m:oMath xmlns:m="http://schemas.openxmlformats.org/officeDocument/2006/math"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000" dirty="0">
                    <a:solidFill>
                      <a:schemeClr val="tx1"/>
                    </a:solidFill>
                    <a:latin typeface="Raleway" pitchFamily="2" charset="-52"/>
                  </a:rPr>
                  <a:t> – </a:t>
                </a:r>
                <a:r>
                  <a:rPr lang="ru-RU" sz="1000" dirty="0">
                    <a:solidFill>
                      <a:schemeClr val="tx1"/>
                    </a:solidFill>
                    <a:latin typeface="Raleway" pitchFamily="2" charset="-52"/>
                  </a:rPr>
                  <a:t>результирующая вероятность для субъекта</a:t>
                </a:r>
              </a:p>
              <a:p>
                <a:endParaRPr lang="en-US" sz="1000" dirty="0">
                  <a:solidFill>
                    <a:schemeClr val="tx1"/>
                  </a:solidFill>
                  <a:latin typeface="Raleway" pitchFamily="2" charset="-52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0FEA939-6BBF-44A1-A657-D26A416C83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7151" y="3365436"/>
                <a:ext cx="2300970" cy="132343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FEBDDA-DAFB-4072-B4C5-59F249D209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0D8CC-4F01-4B4F-AEA1-9C54002754F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47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6CD2EDB-063D-462F-82C2-E740BBA3D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1533" y="3053727"/>
            <a:ext cx="4085334" cy="20597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5D1D982-1030-43FA-BE4F-505FD44F39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33" y="3053727"/>
            <a:ext cx="3914715" cy="20686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F2FBB8-F1CD-4CDB-960C-C72B2D3917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1534" y="939406"/>
            <a:ext cx="3819678" cy="20348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5214E7-0733-4BFE-B37C-BDFB690F50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33" y="911127"/>
            <a:ext cx="4031667" cy="20348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8F6680-D340-4E34-88FD-50499D498888}"/>
              </a:ext>
            </a:extLst>
          </p:cNvPr>
          <p:cNvSpPr txBox="1"/>
          <p:nvPr/>
        </p:nvSpPr>
        <p:spPr>
          <a:xfrm>
            <a:off x="6314694" y="758285"/>
            <a:ext cx="249653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0070C0"/>
                </a:solidFill>
                <a:latin typeface="Raleway" pitchFamily="2" charset="-52"/>
              </a:rPr>
              <a:t>First Episode Psychosis</a:t>
            </a:r>
            <a:endParaRPr lang="en-US" sz="1000" b="1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FB78A4-B488-47F7-AD42-D0643125B3AF}"/>
              </a:ext>
            </a:extLst>
          </p:cNvPr>
          <p:cNvSpPr txBox="1"/>
          <p:nvPr/>
        </p:nvSpPr>
        <p:spPr>
          <a:xfrm>
            <a:off x="6889427" y="2946006"/>
            <a:ext cx="145172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7030A0"/>
                </a:solidFill>
                <a:latin typeface="Raleway" pitchFamily="2" charset="-52"/>
              </a:rPr>
              <a:t>Control</a:t>
            </a:r>
            <a:endParaRPr lang="en-US" sz="1000" b="1" dirty="0">
              <a:solidFill>
                <a:srgbClr val="7030A0"/>
              </a:solidFill>
            </a:endParaRPr>
          </a:p>
        </p:txBody>
      </p:sp>
      <p:sp>
        <p:nvSpPr>
          <p:cNvPr id="367" name="Google Shape;367;p58"/>
          <p:cNvSpPr txBox="1">
            <a:spLocks noGrp="1"/>
          </p:cNvSpPr>
          <p:nvPr>
            <p:ph type="title"/>
          </p:nvPr>
        </p:nvSpPr>
        <p:spPr>
          <a:xfrm>
            <a:off x="0" y="6350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SHAP: </a:t>
            </a:r>
            <a:r>
              <a:rPr lang="ru-RU" dirty="0"/>
              <a:t>Локальная интерпретируемость</a:t>
            </a:r>
            <a:endParaRPr lang="ru-RU" dirty="0">
              <a:latin typeface="Raleway" pitchFamily="2" charset="-52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51631C-75EE-4C72-ACBE-34AF68195C35}"/>
              </a:ext>
            </a:extLst>
          </p:cNvPr>
          <p:cNvSpPr txBox="1"/>
          <p:nvPr/>
        </p:nvSpPr>
        <p:spPr>
          <a:xfrm>
            <a:off x="0" y="454625"/>
            <a:ext cx="80929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Raleway" pitchFamily="2" charset="-52"/>
              </a:rPr>
              <a:t>Влияние </a:t>
            </a:r>
            <a:r>
              <a:rPr lang="en-US" dirty="0">
                <a:latin typeface="Raleway" pitchFamily="2" charset="-52"/>
              </a:rPr>
              <a:t>CpG-</a:t>
            </a:r>
            <a:r>
              <a:rPr lang="ru-RU" dirty="0">
                <a:latin typeface="Raleway" pitchFamily="2" charset="-52"/>
              </a:rPr>
              <a:t>сайтов </a:t>
            </a:r>
            <a:r>
              <a:rPr lang="ru-RU" dirty="0">
                <a:solidFill>
                  <a:schemeClr val="tx1"/>
                </a:solidFill>
                <a:latin typeface="Raleway" pitchFamily="2" charset="-52"/>
              </a:rPr>
              <a:t>на вероятности классов</a:t>
            </a:r>
            <a:r>
              <a:rPr lang="ru-RU" dirty="0">
                <a:latin typeface="Raleway" pitchFamily="2" charset="-52"/>
              </a:rPr>
              <a:t> </a:t>
            </a:r>
            <a:r>
              <a:rPr lang="ru-RU" b="1" dirty="0">
                <a:latin typeface="Raleway" pitchFamily="2" charset="-52"/>
              </a:rPr>
              <a:t>для конкретного субъекта</a:t>
            </a:r>
            <a:r>
              <a:rPr lang="ru-RU" dirty="0">
                <a:latin typeface="Raleway" pitchFamily="2" charset="-52"/>
              </a:rPr>
              <a:t> с </a:t>
            </a:r>
            <a:r>
              <a:rPr lang="en-US" sz="1400" b="1" dirty="0">
                <a:solidFill>
                  <a:srgbClr val="00B050"/>
                </a:solidFill>
                <a:latin typeface="Raleway" pitchFamily="2" charset="-52"/>
              </a:rPr>
              <a:t>Depression</a:t>
            </a:r>
            <a:endParaRPr lang="en-US" b="1" dirty="0">
              <a:solidFill>
                <a:srgbClr val="FF0000"/>
              </a:solidFill>
              <a:latin typeface="Raleway" pitchFamily="2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601C53-1691-4D3E-BB40-83719EBDB26C}"/>
              </a:ext>
            </a:extLst>
          </p:cNvPr>
          <p:cNvSpPr txBox="1"/>
          <p:nvPr/>
        </p:nvSpPr>
        <p:spPr>
          <a:xfrm>
            <a:off x="1339583" y="758286"/>
            <a:ext cx="145172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  <a:latin typeface="Raleway" pitchFamily="2" charset="-52"/>
              </a:rPr>
              <a:t>Schizophrenia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D92625-70F9-483D-9F92-3E79B2EA6B8F}"/>
              </a:ext>
            </a:extLst>
          </p:cNvPr>
          <p:cNvSpPr txBox="1"/>
          <p:nvPr/>
        </p:nvSpPr>
        <p:spPr>
          <a:xfrm>
            <a:off x="1430521" y="2930617"/>
            <a:ext cx="145172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00B050"/>
                </a:solidFill>
                <a:latin typeface="Raleway" pitchFamily="2" charset="-52"/>
              </a:rPr>
              <a:t>Depression</a:t>
            </a:r>
            <a:endParaRPr lang="en-US" sz="1000" b="1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0FEA939-6BBF-44A1-A657-D26A416C83DA}"/>
                  </a:ext>
                </a:extLst>
              </p:cNvPr>
              <p:cNvSpPr txBox="1"/>
              <p:nvPr/>
            </p:nvSpPr>
            <p:spPr>
              <a:xfrm>
                <a:off x="2881184" y="3487906"/>
                <a:ext cx="2300970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sz="1000" b="1" dirty="0">
                    <a:solidFill>
                      <a:schemeClr val="tx1"/>
                    </a:solidFill>
                    <a:latin typeface="Raleway" pitchFamily="2" charset="-52"/>
                  </a:rPr>
                  <a:t>Ось </a:t>
                </a:r>
                <a:r>
                  <a:rPr lang="en-US" sz="1000" b="1" dirty="0">
                    <a:solidFill>
                      <a:schemeClr val="tx1"/>
                    </a:solidFill>
                    <a:latin typeface="Raleway" pitchFamily="2" charset="-52"/>
                  </a:rPr>
                  <a:t>X</a:t>
                </a:r>
                <a:r>
                  <a:rPr lang="en-US" sz="1000" dirty="0">
                    <a:solidFill>
                      <a:schemeClr val="tx1"/>
                    </a:solidFill>
                    <a:latin typeface="Raleway" pitchFamily="2" charset="-52"/>
                  </a:rPr>
                  <a:t> – </a:t>
                </a:r>
                <a:r>
                  <a:rPr lang="ru-RU" sz="1000" dirty="0">
                    <a:solidFill>
                      <a:schemeClr val="tx1"/>
                    </a:solidFill>
                    <a:latin typeface="Raleway" pitchFamily="2" charset="-52"/>
                  </a:rPr>
                  <a:t>вероятность класса</a:t>
                </a:r>
              </a:p>
              <a:p>
                <a:r>
                  <a:rPr lang="ru-RU" sz="1000" b="1" dirty="0">
                    <a:solidFill>
                      <a:schemeClr val="tx1"/>
                    </a:solidFill>
                    <a:latin typeface="Raleway" pitchFamily="2" charset="-52"/>
                  </a:rPr>
                  <a:t>Стрелки</a:t>
                </a:r>
                <a:r>
                  <a:rPr lang="ru-RU" sz="1000" dirty="0">
                    <a:solidFill>
                      <a:schemeClr val="tx1"/>
                    </a:solidFill>
                    <a:latin typeface="Raleway" pitchFamily="2" charset="-52"/>
                  </a:rPr>
                  <a:t> – влияние на вероятность для субъекта</a:t>
                </a:r>
              </a:p>
              <a:p>
                <a14:m>
                  <m:oMath xmlns:m="http://schemas.openxmlformats.org/officeDocument/2006/math">
                    <m:r>
                      <a:rPr lang="en-US" sz="1000" b="1" i="1" smtClean="0">
                        <a:latin typeface="Cambria Math" panose="02040503050406030204" pitchFamily="18" charset="0"/>
                      </a:rPr>
                      <m:t>𝑬</m:t>
                    </m:r>
                    <m:d>
                      <m:dPr>
                        <m:begChr m:val="["/>
                        <m:endChr m:val="]"/>
                        <m:ctrlPr>
                          <a:rPr lang="en-US" sz="1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000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  <m:d>
                          <m:dPr>
                            <m:ctrlPr>
                              <a:rPr lang="en-US" sz="10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0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e>
                    </m:d>
                  </m:oMath>
                </a14:m>
                <a:r>
                  <a:rPr lang="ru-RU" sz="1000" dirty="0">
                    <a:solidFill>
                      <a:schemeClr val="tx1"/>
                    </a:solidFill>
                    <a:latin typeface="Raleway" pitchFamily="2" charset="-52"/>
                  </a:rPr>
                  <a:t> – базовая вероятность в датасете</a:t>
                </a:r>
              </a:p>
              <a:p>
                <a14:m>
                  <m:oMath xmlns:m="http://schemas.openxmlformats.org/officeDocument/2006/math"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000" dirty="0">
                    <a:solidFill>
                      <a:schemeClr val="tx1"/>
                    </a:solidFill>
                    <a:latin typeface="Raleway" pitchFamily="2" charset="-52"/>
                  </a:rPr>
                  <a:t> – </a:t>
                </a:r>
                <a:r>
                  <a:rPr lang="ru-RU" sz="1000" dirty="0">
                    <a:solidFill>
                      <a:schemeClr val="tx1"/>
                    </a:solidFill>
                    <a:latin typeface="Raleway" pitchFamily="2" charset="-52"/>
                  </a:rPr>
                  <a:t>результирующая вероятность для субъекта</a:t>
                </a:r>
              </a:p>
              <a:p>
                <a:endParaRPr lang="en-US" sz="1000" dirty="0">
                  <a:solidFill>
                    <a:schemeClr val="tx1"/>
                  </a:solidFill>
                  <a:latin typeface="Raleway" pitchFamily="2" charset="-52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0FEA939-6BBF-44A1-A657-D26A416C83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1184" y="3487906"/>
                <a:ext cx="2300970" cy="132343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9FF8B6-737A-4E11-A4DD-503F677DC6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0D8CC-4F01-4B4F-AEA1-9C54002754F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3963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1844A0E-3BC8-4DE0-8A14-298973722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273" y="2997724"/>
            <a:ext cx="4039437" cy="21392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544B20-873F-45D6-8A17-949D438B6A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46" y="2997724"/>
            <a:ext cx="4209069" cy="21109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9DBAD6-2544-4696-8B98-87EACCAF45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3273" y="918187"/>
            <a:ext cx="4124228" cy="20803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5454BF-157F-4382-8153-0AA8A1BADC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46" y="884138"/>
            <a:ext cx="4006442" cy="21135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8F6680-D340-4E34-88FD-50499D498888}"/>
              </a:ext>
            </a:extLst>
          </p:cNvPr>
          <p:cNvSpPr txBox="1"/>
          <p:nvPr/>
        </p:nvSpPr>
        <p:spPr>
          <a:xfrm>
            <a:off x="6314694" y="758285"/>
            <a:ext cx="249653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0070C0"/>
                </a:solidFill>
                <a:latin typeface="Raleway" pitchFamily="2" charset="-52"/>
              </a:rPr>
              <a:t>First Episode Psychosis</a:t>
            </a:r>
            <a:endParaRPr lang="en-US" sz="1000" b="1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FB78A4-B488-47F7-AD42-D0643125B3AF}"/>
              </a:ext>
            </a:extLst>
          </p:cNvPr>
          <p:cNvSpPr txBox="1"/>
          <p:nvPr/>
        </p:nvSpPr>
        <p:spPr>
          <a:xfrm>
            <a:off x="6889427" y="2946006"/>
            <a:ext cx="145172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7030A0"/>
                </a:solidFill>
                <a:latin typeface="Raleway" pitchFamily="2" charset="-52"/>
              </a:rPr>
              <a:t>Control</a:t>
            </a:r>
            <a:endParaRPr lang="en-US" sz="1000" b="1" dirty="0">
              <a:solidFill>
                <a:srgbClr val="7030A0"/>
              </a:solidFill>
            </a:endParaRPr>
          </a:p>
        </p:txBody>
      </p:sp>
      <p:sp>
        <p:nvSpPr>
          <p:cNvPr id="367" name="Google Shape;367;p58"/>
          <p:cNvSpPr txBox="1">
            <a:spLocks noGrp="1"/>
          </p:cNvSpPr>
          <p:nvPr>
            <p:ph type="title"/>
          </p:nvPr>
        </p:nvSpPr>
        <p:spPr>
          <a:xfrm>
            <a:off x="0" y="6350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SHAP: </a:t>
            </a:r>
            <a:r>
              <a:rPr lang="ru-RU" dirty="0"/>
              <a:t>Локальная интерпретируемость</a:t>
            </a:r>
            <a:endParaRPr lang="ru-RU" dirty="0">
              <a:latin typeface="Raleway" pitchFamily="2" charset="-52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51631C-75EE-4C72-ACBE-34AF68195C35}"/>
              </a:ext>
            </a:extLst>
          </p:cNvPr>
          <p:cNvSpPr txBox="1"/>
          <p:nvPr/>
        </p:nvSpPr>
        <p:spPr>
          <a:xfrm>
            <a:off x="0" y="454625"/>
            <a:ext cx="80929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Raleway" pitchFamily="2" charset="-52"/>
              </a:rPr>
              <a:t>Влияние </a:t>
            </a:r>
            <a:r>
              <a:rPr lang="en-US" dirty="0">
                <a:latin typeface="Raleway" pitchFamily="2" charset="-52"/>
              </a:rPr>
              <a:t>CpG-</a:t>
            </a:r>
            <a:r>
              <a:rPr lang="ru-RU" dirty="0">
                <a:latin typeface="Raleway" pitchFamily="2" charset="-52"/>
              </a:rPr>
              <a:t>сайтов </a:t>
            </a:r>
            <a:r>
              <a:rPr lang="ru-RU" dirty="0">
                <a:solidFill>
                  <a:schemeClr val="tx1"/>
                </a:solidFill>
                <a:latin typeface="Raleway" pitchFamily="2" charset="-52"/>
              </a:rPr>
              <a:t>на вероятности классов</a:t>
            </a:r>
            <a:r>
              <a:rPr lang="ru-RU" dirty="0">
                <a:latin typeface="Raleway" pitchFamily="2" charset="-52"/>
              </a:rPr>
              <a:t> </a:t>
            </a:r>
            <a:r>
              <a:rPr lang="ru-RU" b="1" dirty="0">
                <a:latin typeface="Raleway" pitchFamily="2" charset="-52"/>
              </a:rPr>
              <a:t>для конкретного субъекта</a:t>
            </a:r>
            <a:r>
              <a:rPr lang="ru-RU" dirty="0">
                <a:latin typeface="Raleway" pitchFamily="2" charset="-52"/>
              </a:rPr>
              <a:t> с </a:t>
            </a:r>
            <a:r>
              <a:rPr lang="en-US" sz="1400" b="1" dirty="0">
                <a:solidFill>
                  <a:srgbClr val="7030A0"/>
                </a:solidFill>
                <a:latin typeface="Raleway" pitchFamily="2" charset="-52"/>
              </a:rPr>
              <a:t>Control</a:t>
            </a:r>
            <a:endParaRPr lang="en-US" b="1" dirty="0">
              <a:solidFill>
                <a:srgbClr val="FF0000"/>
              </a:solidFill>
              <a:latin typeface="Raleway" pitchFamily="2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601C53-1691-4D3E-BB40-83719EBDB26C}"/>
              </a:ext>
            </a:extLst>
          </p:cNvPr>
          <p:cNvSpPr txBox="1"/>
          <p:nvPr/>
        </p:nvSpPr>
        <p:spPr>
          <a:xfrm>
            <a:off x="1339583" y="758286"/>
            <a:ext cx="145172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  <a:latin typeface="Raleway" pitchFamily="2" charset="-52"/>
              </a:rPr>
              <a:t>Schizophrenia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D92625-70F9-483D-9F92-3E79B2EA6B8F}"/>
              </a:ext>
            </a:extLst>
          </p:cNvPr>
          <p:cNvSpPr txBox="1"/>
          <p:nvPr/>
        </p:nvSpPr>
        <p:spPr>
          <a:xfrm>
            <a:off x="1867289" y="2946006"/>
            <a:ext cx="145172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00B050"/>
                </a:solidFill>
                <a:latin typeface="Raleway" pitchFamily="2" charset="-52"/>
              </a:rPr>
              <a:t>Depression</a:t>
            </a:r>
            <a:endParaRPr lang="en-US" sz="1000" b="1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0FEA939-6BBF-44A1-A657-D26A416C83DA}"/>
                  </a:ext>
                </a:extLst>
              </p:cNvPr>
              <p:cNvSpPr txBox="1"/>
              <p:nvPr/>
            </p:nvSpPr>
            <p:spPr>
              <a:xfrm>
                <a:off x="6607775" y="3616557"/>
                <a:ext cx="2300970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sz="1000" b="1" dirty="0">
                    <a:solidFill>
                      <a:schemeClr val="tx1"/>
                    </a:solidFill>
                    <a:latin typeface="Raleway" pitchFamily="2" charset="-52"/>
                  </a:rPr>
                  <a:t>Ось </a:t>
                </a:r>
                <a:r>
                  <a:rPr lang="en-US" sz="1000" b="1" dirty="0">
                    <a:solidFill>
                      <a:schemeClr val="tx1"/>
                    </a:solidFill>
                    <a:latin typeface="Raleway" pitchFamily="2" charset="-52"/>
                  </a:rPr>
                  <a:t>X</a:t>
                </a:r>
                <a:r>
                  <a:rPr lang="en-US" sz="1000" dirty="0">
                    <a:solidFill>
                      <a:schemeClr val="tx1"/>
                    </a:solidFill>
                    <a:latin typeface="Raleway" pitchFamily="2" charset="-52"/>
                  </a:rPr>
                  <a:t> – </a:t>
                </a:r>
                <a:r>
                  <a:rPr lang="ru-RU" sz="1000" dirty="0">
                    <a:solidFill>
                      <a:schemeClr val="tx1"/>
                    </a:solidFill>
                    <a:latin typeface="Raleway" pitchFamily="2" charset="-52"/>
                  </a:rPr>
                  <a:t>вероятность класса</a:t>
                </a:r>
              </a:p>
              <a:p>
                <a:r>
                  <a:rPr lang="ru-RU" sz="1000" b="1" dirty="0">
                    <a:solidFill>
                      <a:schemeClr val="tx1"/>
                    </a:solidFill>
                    <a:latin typeface="Raleway" pitchFamily="2" charset="-52"/>
                  </a:rPr>
                  <a:t>Стрелки</a:t>
                </a:r>
                <a:r>
                  <a:rPr lang="ru-RU" sz="1000" dirty="0">
                    <a:solidFill>
                      <a:schemeClr val="tx1"/>
                    </a:solidFill>
                    <a:latin typeface="Raleway" pitchFamily="2" charset="-52"/>
                  </a:rPr>
                  <a:t> – влияние на вероятность для субъекта</a:t>
                </a:r>
              </a:p>
              <a:p>
                <a14:m>
                  <m:oMath xmlns:m="http://schemas.openxmlformats.org/officeDocument/2006/math">
                    <m:r>
                      <a:rPr lang="en-US" sz="1000" b="1" i="1" smtClean="0">
                        <a:latin typeface="Cambria Math" panose="02040503050406030204" pitchFamily="18" charset="0"/>
                      </a:rPr>
                      <m:t>𝑬</m:t>
                    </m:r>
                    <m:d>
                      <m:dPr>
                        <m:begChr m:val="["/>
                        <m:endChr m:val="]"/>
                        <m:ctrlPr>
                          <a:rPr lang="en-US" sz="1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000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  <m:d>
                          <m:dPr>
                            <m:ctrlPr>
                              <a:rPr lang="en-US" sz="10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0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e>
                    </m:d>
                  </m:oMath>
                </a14:m>
                <a:r>
                  <a:rPr lang="ru-RU" sz="1000" dirty="0">
                    <a:solidFill>
                      <a:schemeClr val="tx1"/>
                    </a:solidFill>
                    <a:latin typeface="Raleway" pitchFamily="2" charset="-52"/>
                  </a:rPr>
                  <a:t> – базовая вероятность в датасете</a:t>
                </a:r>
              </a:p>
              <a:p>
                <a14:m>
                  <m:oMath xmlns:m="http://schemas.openxmlformats.org/officeDocument/2006/math"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000" dirty="0">
                    <a:solidFill>
                      <a:schemeClr val="tx1"/>
                    </a:solidFill>
                    <a:latin typeface="Raleway" pitchFamily="2" charset="-52"/>
                  </a:rPr>
                  <a:t> – </a:t>
                </a:r>
                <a:r>
                  <a:rPr lang="ru-RU" sz="1000" dirty="0">
                    <a:solidFill>
                      <a:schemeClr val="tx1"/>
                    </a:solidFill>
                    <a:latin typeface="Raleway" pitchFamily="2" charset="-52"/>
                  </a:rPr>
                  <a:t>результирующая вероятность для субъекта</a:t>
                </a:r>
              </a:p>
              <a:p>
                <a:endParaRPr lang="en-US" sz="1000" dirty="0">
                  <a:solidFill>
                    <a:schemeClr val="tx1"/>
                  </a:solidFill>
                  <a:latin typeface="Raleway" pitchFamily="2" charset="-52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0FEA939-6BBF-44A1-A657-D26A416C83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7775" y="3616557"/>
                <a:ext cx="2300970" cy="132343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3D4855-68EB-496B-94B4-F538A937FF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0D8CC-4F01-4B4F-AEA1-9C54002754F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086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8"/>
          <p:cNvSpPr txBox="1">
            <a:spLocks noGrp="1"/>
          </p:cNvSpPr>
          <p:nvPr>
            <p:ph type="title"/>
          </p:nvPr>
        </p:nvSpPr>
        <p:spPr>
          <a:xfrm>
            <a:off x="0" y="6350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Выводы</a:t>
            </a:r>
            <a:endParaRPr lang="ru-RU" dirty="0">
              <a:latin typeface="Raleway" pitchFamily="2" charset="-52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10AB3C-A818-4BE8-8675-797F458C7B2E}"/>
              </a:ext>
            </a:extLst>
          </p:cNvPr>
          <p:cNvSpPr txBox="1"/>
          <p:nvPr/>
        </p:nvSpPr>
        <p:spPr>
          <a:xfrm>
            <a:off x="754093" y="3175924"/>
            <a:ext cx="82319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Raleway" pitchFamily="2" charset="-52"/>
              </a:rPr>
              <a:t>Построена </a:t>
            </a:r>
            <a:r>
              <a:rPr lang="ru-RU" sz="1600" b="1" dirty="0">
                <a:latin typeface="Raleway" pitchFamily="2" charset="-52"/>
              </a:rPr>
              <a:t>портативная</a:t>
            </a:r>
            <a:r>
              <a:rPr lang="ru-RU" sz="1600" dirty="0">
                <a:latin typeface="Raleway" pitchFamily="2" charset="-52"/>
              </a:rPr>
              <a:t> модель, осуществляющая классификацию психических и поведенческих заболеваний по данным метилирования ДНК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Raleway" pitchFamily="2" charset="-52"/>
              </a:rPr>
              <a:t>Проанализирована </a:t>
            </a:r>
            <a:r>
              <a:rPr lang="ru-RU" sz="1600" b="1" dirty="0">
                <a:latin typeface="Raleway" pitchFamily="2" charset="-52"/>
              </a:rPr>
              <a:t>объяснимость</a:t>
            </a:r>
            <a:r>
              <a:rPr lang="ru-RU" sz="1600" dirty="0">
                <a:latin typeface="Raleway" pitchFamily="2" charset="-52"/>
              </a:rPr>
              <a:t> модели (</a:t>
            </a:r>
            <a:r>
              <a:rPr lang="en-US" sz="1600" dirty="0">
                <a:latin typeface="Raleway" pitchFamily="2" charset="-52"/>
              </a:rPr>
              <a:t>XAI, SHAP</a:t>
            </a:r>
            <a:r>
              <a:rPr lang="ru-RU" sz="1600" dirty="0">
                <a:latin typeface="Raleway" pitchFamily="2" charset="-52"/>
              </a:rPr>
              <a:t>)</a:t>
            </a:r>
            <a:endParaRPr lang="en-US" sz="1600" dirty="0">
              <a:latin typeface="Raleway" pitchFamily="2" charset="-5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824DC6-E6B3-4B00-9321-FC0DBFCE9198}"/>
              </a:ext>
            </a:extLst>
          </p:cNvPr>
          <p:cNvSpPr txBox="1"/>
          <p:nvPr/>
        </p:nvSpPr>
        <p:spPr>
          <a:xfrm>
            <a:off x="2547039" y="686994"/>
            <a:ext cx="25053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Raleway" pitchFamily="2" charset="-52"/>
              </a:rPr>
              <a:t>Эпигенетические часы</a:t>
            </a:r>
            <a:r>
              <a:rPr lang="ru-RU" dirty="0">
                <a:latin typeface="Raleway" pitchFamily="2" charset="-52"/>
              </a:rPr>
              <a:t> и</a:t>
            </a:r>
            <a:endParaRPr lang="en-US" dirty="0">
              <a:latin typeface="Raleway" pitchFamily="2" charset="-52"/>
            </a:endParaRPr>
          </a:p>
          <a:p>
            <a:pPr algn="ctr"/>
            <a:r>
              <a:rPr lang="ru-RU" b="1" dirty="0">
                <a:latin typeface="Raleway" pitchFamily="2" charset="-52"/>
              </a:rPr>
              <a:t>онлайн-калькуляторы</a:t>
            </a:r>
            <a:endParaRPr lang="ru-RU" dirty="0">
              <a:latin typeface="Raleway" pitchFamily="2" charset="-52"/>
            </a:endParaRPr>
          </a:p>
        </p:txBody>
      </p:sp>
      <p:sp>
        <p:nvSpPr>
          <p:cNvPr id="7" name="Google Shape;405;p59">
            <a:extLst>
              <a:ext uri="{FF2B5EF4-FFF2-40B4-BE49-F238E27FC236}">
                <a16:creationId xmlns:a16="http://schemas.microsoft.com/office/drawing/2014/main" id="{01128605-2F0E-4B36-8064-9E31140FE1E9}"/>
              </a:ext>
            </a:extLst>
          </p:cNvPr>
          <p:cNvSpPr txBox="1">
            <a:spLocks/>
          </p:cNvSpPr>
          <p:nvPr/>
        </p:nvSpPr>
        <p:spPr>
          <a:xfrm>
            <a:off x="0" y="966928"/>
            <a:ext cx="20787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ibre Baskerville"/>
              <a:buNone/>
              <a:defRPr sz="20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ibre Baskerville"/>
              <a:buNone/>
              <a:defRPr sz="20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ibre Baskerville"/>
              <a:buNone/>
              <a:defRPr sz="20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ibre Baskerville"/>
              <a:buNone/>
              <a:defRPr sz="20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ibre Baskerville"/>
              <a:buNone/>
              <a:defRPr sz="20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ibre Baskerville"/>
              <a:buNone/>
              <a:defRPr sz="20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ibre Baskerville"/>
              <a:buNone/>
              <a:defRPr sz="20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ibre Baskerville"/>
              <a:buNone/>
              <a:defRPr sz="20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pPr algn="ctr"/>
            <a:r>
              <a:rPr lang="ru-RU" dirty="0"/>
              <a:t>Регрессия</a:t>
            </a:r>
          </a:p>
        </p:txBody>
      </p:sp>
      <p:sp>
        <p:nvSpPr>
          <p:cNvPr id="8" name="Google Shape;406;p59">
            <a:extLst>
              <a:ext uri="{FF2B5EF4-FFF2-40B4-BE49-F238E27FC236}">
                <a16:creationId xmlns:a16="http://schemas.microsoft.com/office/drawing/2014/main" id="{213EA0CB-132B-411B-B5F7-6C7CEB1EE547}"/>
              </a:ext>
            </a:extLst>
          </p:cNvPr>
          <p:cNvSpPr txBox="1">
            <a:spLocks/>
          </p:cNvSpPr>
          <p:nvPr/>
        </p:nvSpPr>
        <p:spPr>
          <a:xfrm>
            <a:off x="405484" y="1415522"/>
            <a:ext cx="4464588" cy="17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>
                <a:latin typeface="Raleway" pitchFamily="2" charset="-52"/>
              </a:rPr>
              <a:t>Различные типы биологического возраста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>
                <a:latin typeface="Raleway" pitchFamily="2" charset="-52"/>
              </a:rPr>
              <a:t>Возрастная акселерация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>
                <a:latin typeface="Raleway" pitchFamily="2" charset="-52"/>
              </a:rPr>
              <a:t>Клеточный состав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>
                <a:latin typeface="Raleway" pitchFamily="2" charset="-52"/>
              </a:rPr>
              <a:t>Риск смертности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>
                <a:latin typeface="Raleway" pitchFamily="2" charset="-52"/>
              </a:rPr>
              <a:t>Уровень экспрессии генов</a:t>
            </a:r>
          </a:p>
        </p:txBody>
      </p:sp>
      <p:sp>
        <p:nvSpPr>
          <p:cNvPr id="9" name="Google Shape;436;p59">
            <a:extLst>
              <a:ext uri="{FF2B5EF4-FFF2-40B4-BE49-F238E27FC236}">
                <a16:creationId xmlns:a16="http://schemas.microsoft.com/office/drawing/2014/main" id="{67E09383-AFE8-423D-9133-7C63743B31B9}"/>
              </a:ext>
            </a:extLst>
          </p:cNvPr>
          <p:cNvSpPr/>
          <p:nvPr/>
        </p:nvSpPr>
        <p:spPr>
          <a:xfrm>
            <a:off x="1021971" y="948850"/>
            <a:ext cx="1525068" cy="218936"/>
          </a:xfrm>
          <a:custGeom>
            <a:avLst/>
            <a:gdLst/>
            <a:ahLst/>
            <a:cxnLst/>
            <a:rect l="l" t="t" r="r" b="b"/>
            <a:pathLst>
              <a:path w="65621" h="28239" extrusionOk="0">
                <a:moveTo>
                  <a:pt x="65621" y="0"/>
                </a:moveTo>
                <a:lnTo>
                  <a:pt x="0" y="0"/>
                </a:lnTo>
                <a:lnTo>
                  <a:pt x="0" y="28239"/>
                </a:ln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" name="Google Shape;437;p59">
            <a:extLst>
              <a:ext uri="{FF2B5EF4-FFF2-40B4-BE49-F238E27FC236}">
                <a16:creationId xmlns:a16="http://schemas.microsoft.com/office/drawing/2014/main" id="{E5D63C1D-5BDA-48BB-9F63-47DC06D7F058}"/>
              </a:ext>
            </a:extLst>
          </p:cNvPr>
          <p:cNvSpPr/>
          <p:nvPr/>
        </p:nvSpPr>
        <p:spPr>
          <a:xfrm flipH="1">
            <a:off x="5090474" y="948850"/>
            <a:ext cx="1464114" cy="218936"/>
          </a:xfrm>
          <a:custGeom>
            <a:avLst/>
            <a:gdLst/>
            <a:ahLst/>
            <a:cxnLst/>
            <a:rect l="l" t="t" r="r" b="b"/>
            <a:pathLst>
              <a:path w="65621" h="28239" extrusionOk="0">
                <a:moveTo>
                  <a:pt x="65621" y="0"/>
                </a:moveTo>
                <a:lnTo>
                  <a:pt x="0" y="0"/>
                </a:lnTo>
                <a:lnTo>
                  <a:pt x="0" y="28239"/>
                </a:ln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11" name="Google Shape;405;p59">
            <a:extLst>
              <a:ext uri="{FF2B5EF4-FFF2-40B4-BE49-F238E27FC236}">
                <a16:creationId xmlns:a16="http://schemas.microsoft.com/office/drawing/2014/main" id="{9D4A21BE-36C1-4A9B-8698-C2679F86E7EE}"/>
              </a:ext>
            </a:extLst>
          </p:cNvPr>
          <p:cNvSpPr txBox="1">
            <a:spLocks/>
          </p:cNvSpPr>
          <p:nvPr/>
        </p:nvSpPr>
        <p:spPr>
          <a:xfrm>
            <a:off x="5520684" y="993433"/>
            <a:ext cx="20787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ibre Baskerville"/>
              <a:buNone/>
              <a:defRPr sz="20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ibre Baskerville"/>
              <a:buNone/>
              <a:defRPr sz="20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ibre Baskerville"/>
              <a:buNone/>
              <a:defRPr sz="20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ibre Baskerville"/>
              <a:buNone/>
              <a:defRPr sz="20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ibre Baskerville"/>
              <a:buNone/>
              <a:defRPr sz="20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ibre Baskerville"/>
              <a:buNone/>
              <a:defRPr sz="20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ibre Baskerville"/>
              <a:buNone/>
              <a:defRPr sz="20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ibre Baskerville"/>
              <a:buNone/>
              <a:defRPr sz="20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pPr algn="ctr"/>
            <a:r>
              <a:rPr lang="ru-RU" dirty="0"/>
              <a:t>Классификация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97A114-368B-468A-A4B3-15251C61A348}"/>
              </a:ext>
            </a:extLst>
          </p:cNvPr>
          <p:cNvSpPr txBox="1"/>
          <p:nvPr/>
        </p:nvSpPr>
        <p:spPr>
          <a:xfrm>
            <a:off x="5654573" y="1493336"/>
            <a:ext cx="33883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Raleway" pitchFamily="2" charset="-52"/>
              </a:rPr>
              <a:t>Тип ткани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Raleway" pitchFamily="2" charset="-52"/>
              </a:rPr>
              <a:t>Пол</a:t>
            </a:r>
            <a:endParaRPr lang="en-US" dirty="0">
              <a:latin typeface="Raleway" pitchFamily="2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accent1"/>
                </a:solidFill>
                <a:latin typeface="Raleway" pitchFamily="2" charset="-52"/>
              </a:rPr>
              <a:t>К</a:t>
            </a:r>
            <a:r>
              <a:rPr lang="ru-RU" sz="1400" b="1" dirty="0">
                <a:solidFill>
                  <a:schemeClr val="accent1"/>
                </a:solidFill>
                <a:latin typeface="Raleway" pitchFamily="2" charset="-52"/>
              </a:rPr>
              <a:t>лассификация психических и поведенческих заболеваний</a:t>
            </a:r>
            <a:endParaRPr lang="en-US" b="1" dirty="0">
              <a:solidFill>
                <a:schemeClr val="accent1"/>
              </a:solidFill>
              <a:latin typeface="Raleway" pitchFamily="2" charset="-52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AECE711-88D3-4086-9BA3-42F64DD55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9632" y="65285"/>
            <a:ext cx="1153270" cy="1243418"/>
          </a:xfrm>
          <a:prstGeom prst="rect">
            <a:avLst/>
          </a:prstGeom>
        </p:spPr>
      </p:pic>
      <p:sp>
        <p:nvSpPr>
          <p:cNvPr id="17" name="Arrow: Right 16">
            <a:extLst>
              <a:ext uri="{FF2B5EF4-FFF2-40B4-BE49-F238E27FC236}">
                <a16:creationId xmlns:a16="http://schemas.microsoft.com/office/drawing/2014/main" id="{EBD4D529-196C-4A77-A1E6-A80CD3705166}"/>
              </a:ext>
            </a:extLst>
          </p:cNvPr>
          <p:cNvSpPr/>
          <p:nvPr/>
        </p:nvSpPr>
        <p:spPr>
          <a:xfrm>
            <a:off x="5090474" y="1999121"/>
            <a:ext cx="489747" cy="3077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E6BE65-2645-4791-8A5C-96E82BCE9D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0D8CC-4F01-4B4F-AEA1-9C54002754F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305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8"/>
          <p:cNvSpPr txBox="1">
            <a:spLocks noGrp="1"/>
          </p:cNvSpPr>
          <p:nvPr>
            <p:ph type="title"/>
          </p:nvPr>
        </p:nvSpPr>
        <p:spPr>
          <a:xfrm>
            <a:off x="0" y="0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ЭПИГЕНЕТИКА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371" name="Google Shape;371;p58"/>
          <p:cNvSpPr txBox="1">
            <a:spLocks noGrp="1"/>
          </p:cNvSpPr>
          <p:nvPr>
            <p:ph type="title" idx="5"/>
          </p:nvPr>
        </p:nvSpPr>
        <p:spPr>
          <a:xfrm>
            <a:off x="219046" y="951905"/>
            <a:ext cx="5285771" cy="629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ru-RU" sz="1600" b="1" dirty="0">
                <a:latin typeface="Raleway" pitchFamily="2" charset="-52"/>
              </a:rPr>
              <a:t>Эпигенетика</a:t>
            </a:r>
            <a:r>
              <a:rPr lang="ru-RU" dirty="0">
                <a:latin typeface="Raleway" pitchFamily="2" charset="-52"/>
              </a:rPr>
              <a:t> - область генетики, изучающая механизмы наследственности и изменчивости, в основе которых </a:t>
            </a:r>
            <a:r>
              <a:rPr lang="ru-RU" sz="1600" b="1" dirty="0">
                <a:latin typeface="Raleway" pitchFamily="2" charset="-52"/>
              </a:rPr>
              <a:t>НЕ</a:t>
            </a:r>
            <a:r>
              <a:rPr lang="ru-RU" dirty="0">
                <a:latin typeface="Raleway" pitchFamily="2" charset="-52"/>
              </a:rPr>
              <a:t> лежит изменение первичной последовательности ДНК</a:t>
            </a:r>
            <a:endParaRPr dirty="0">
              <a:latin typeface="Raleway" pitchFamily="2" charset="-52"/>
            </a:endParaRPr>
          </a:p>
        </p:txBody>
      </p:sp>
      <p:sp>
        <p:nvSpPr>
          <p:cNvPr id="50" name="Google Shape;403;p59">
            <a:extLst>
              <a:ext uri="{FF2B5EF4-FFF2-40B4-BE49-F238E27FC236}">
                <a16:creationId xmlns:a16="http://schemas.microsoft.com/office/drawing/2014/main" id="{3BFAFEEB-4441-40A9-AFB7-DFF5E6490EF7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3532650" y="2220720"/>
            <a:ext cx="20787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Изменения ДНК</a:t>
            </a:r>
            <a:endParaRPr sz="1600" dirty="0"/>
          </a:p>
        </p:txBody>
      </p:sp>
      <p:sp>
        <p:nvSpPr>
          <p:cNvPr id="52" name="Google Shape;405;p59">
            <a:extLst>
              <a:ext uri="{FF2B5EF4-FFF2-40B4-BE49-F238E27FC236}">
                <a16:creationId xmlns:a16="http://schemas.microsoft.com/office/drawing/2014/main" id="{B46B24E7-ECE4-40B6-B00A-41997A658E47}"/>
              </a:ext>
            </a:extLst>
          </p:cNvPr>
          <p:cNvSpPr txBox="1">
            <a:spLocks noGrp="1"/>
          </p:cNvSpPr>
          <p:nvPr>
            <p:ph type="title" idx="4"/>
          </p:nvPr>
        </p:nvSpPr>
        <p:spPr>
          <a:xfrm>
            <a:off x="1200446" y="2570059"/>
            <a:ext cx="20787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Генетические</a:t>
            </a:r>
            <a:endParaRPr sz="1600" dirty="0"/>
          </a:p>
        </p:txBody>
      </p:sp>
      <p:sp>
        <p:nvSpPr>
          <p:cNvPr id="53" name="Google Shape;406;p59">
            <a:extLst>
              <a:ext uri="{FF2B5EF4-FFF2-40B4-BE49-F238E27FC236}">
                <a16:creationId xmlns:a16="http://schemas.microsoft.com/office/drawing/2014/main" id="{C496531D-2FA7-46B6-88D3-5A446CFFFDB8}"/>
              </a:ext>
            </a:extLst>
          </p:cNvPr>
          <p:cNvSpPr txBox="1">
            <a:spLocks/>
          </p:cNvSpPr>
          <p:nvPr/>
        </p:nvSpPr>
        <p:spPr>
          <a:xfrm>
            <a:off x="981662" y="2987226"/>
            <a:ext cx="2973241" cy="7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algn="l"/>
            <a:r>
              <a:rPr lang="ru-RU" dirty="0">
                <a:latin typeface="Raleway" pitchFamily="2" charset="-52"/>
              </a:rPr>
              <a:t>Как правило</a:t>
            </a:r>
            <a:r>
              <a:rPr lang="en-US" dirty="0">
                <a:latin typeface="Raleway" pitchFamily="2" charset="-52"/>
              </a:rPr>
              <a:t>,</a:t>
            </a:r>
            <a:r>
              <a:rPr lang="ru-RU" dirty="0">
                <a:latin typeface="Raleway" pitchFamily="2" charset="-52"/>
              </a:rPr>
              <a:t> необратимые (мутации) </a:t>
            </a:r>
          </a:p>
          <a:p>
            <a:pPr algn="l"/>
            <a:r>
              <a:rPr lang="ru-RU" dirty="0">
                <a:latin typeface="Raleway" pitchFamily="2" charset="-52"/>
              </a:rPr>
              <a:t>Изменения первичной структуры ДНК </a:t>
            </a:r>
          </a:p>
          <a:p>
            <a:pPr algn="l"/>
            <a:r>
              <a:rPr lang="ru-RU" dirty="0">
                <a:latin typeface="Raleway" pitchFamily="2" charset="-52"/>
              </a:rPr>
              <a:t>Стабильно наследуемые </a:t>
            </a:r>
            <a:endParaRPr lang="en-US" dirty="0">
              <a:latin typeface="Raleway" pitchFamily="2" charset="-52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ru-RU" dirty="0">
              <a:latin typeface="Raleway" pitchFamily="2" charset="-52"/>
            </a:endParaRPr>
          </a:p>
        </p:txBody>
      </p:sp>
      <p:sp>
        <p:nvSpPr>
          <p:cNvPr id="83" name="Google Shape;436;p59">
            <a:extLst>
              <a:ext uri="{FF2B5EF4-FFF2-40B4-BE49-F238E27FC236}">
                <a16:creationId xmlns:a16="http://schemas.microsoft.com/office/drawing/2014/main" id="{D4349244-424F-4821-8142-3153177113E3}"/>
              </a:ext>
            </a:extLst>
          </p:cNvPr>
          <p:cNvSpPr/>
          <p:nvPr/>
        </p:nvSpPr>
        <p:spPr>
          <a:xfrm>
            <a:off x="2239796" y="2551327"/>
            <a:ext cx="1417015" cy="218936"/>
          </a:xfrm>
          <a:custGeom>
            <a:avLst/>
            <a:gdLst/>
            <a:ahLst/>
            <a:cxnLst/>
            <a:rect l="l" t="t" r="r" b="b"/>
            <a:pathLst>
              <a:path w="65621" h="28239" extrusionOk="0">
                <a:moveTo>
                  <a:pt x="65621" y="0"/>
                </a:moveTo>
                <a:lnTo>
                  <a:pt x="0" y="0"/>
                </a:lnTo>
                <a:lnTo>
                  <a:pt x="0" y="28239"/>
                </a:ln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4" name="Google Shape;437;p59">
            <a:extLst>
              <a:ext uri="{FF2B5EF4-FFF2-40B4-BE49-F238E27FC236}">
                <a16:creationId xmlns:a16="http://schemas.microsoft.com/office/drawing/2014/main" id="{2CB35E48-A78F-47B1-99A4-88A8752A8644}"/>
              </a:ext>
            </a:extLst>
          </p:cNvPr>
          <p:cNvSpPr/>
          <p:nvPr/>
        </p:nvSpPr>
        <p:spPr>
          <a:xfrm flipH="1">
            <a:off x="5435892" y="2551327"/>
            <a:ext cx="1468310" cy="218936"/>
          </a:xfrm>
          <a:custGeom>
            <a:avLst/>
            <a:gdLst/>
            <a:ahLst/>
            <a:cxnLst/>
            <a:rect l="l" t="t" r="r" b="b"/>
            <a:pathLst>
              <a:path w="65621" h="28239" extrusionOk="0">
                <a:moveTo>
                  <a:pt x="65621" y="0"/>
                </a:moveTo>
                <a:lnTo>
                  <a:pt x="0" y="0"/>
                </a:lnTo>
                <a:lnTo>
                  <a:pt x="0" y="28239"/>
                </a:ln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90" name="Google Shape;405;p59">
            <a:extLst>
              <a:ext uri="{FF2B5EF4-FFF2-40B4-BE49-F238E27FC236}">
                <a16:creationId xmlns:a16="http://schemas.microsoft.com/office/drawing/2014/main" id="{744BEFF0-A2F3-472C-8F5A-37C5A1765587}"/>
              </a:ext>
            </a:extLst>
          </p:cNvPr>
          <p:cNvSpPr txBox="1">
            <a:spLocks/>
          </p:cNvSpPr>
          <p:nvPr/>
        </p:nvSpPr>
        <p:spPr>
          <a:xfrm>
            <a:off x="5864854" y="2568109"/>
            <a:ext cx="20787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ibre Baskerville"/>
              <a:buNone/>
              <a:defRPr sz="20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ibre Baskerville"/>
              <a:buNone/>
              <a:defRPr sz="20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ibre Baskerville"/>
              <a:buNone/>
              <a:defRPr sz="20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ibre Baskerville"/>
              <a:buNone/>
              <a:defRPr sz="20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ibre Baskerville"/>
              <a:buNone/>
              <a:defRPr sz="20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ibre Baskerville"/>
              <a:buNone/>
              <a:defRPr sz="20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ibre Baskerville"/>
              <a:buNone/>
              <a:defRPr sz="20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ibre Baskerville"/>
              <a:buNone/>
              <a:defRPr sz="20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pPr algn="ctr"/>
            <a:r>
              <a:rPr lang="ru-RU" dirty="0"/>
              <a:t>Эпигенетические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074FC83-9763-494E-BE94-A87C54C5475C}"/>
              </a:ext>
            </a:extLst>
          </p:cNvPr>
          <p:cNvSpPr txBox="1"/>
          <p:nvPr/>
        </p:nvSpPr>
        <p:spPr>
          <a:xfrm>
            <a:off x="5435894" y="3022044"/>
            <a:ext cx="338832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Raleway" pitchFamily="2" charset="-52"/>
              </a:rPr>
              <a:t>Обратимые, изменяются во времени</a:t>
            </a:r>
          </a:p>
          <a:p>
            <a:r>
              <a:rPr lang="ru-RU" dirty="0">
                <a:latin typeface="Raleway" pitchFamily="2" charset="-52"/>
              </a:rPr>
              <a:t>Не затрагивают первичную структуру ДНК</a:t>
            </a:r>
          </a:p>
          <a:p>
            <a:r>
              <a:rPr lang="ru-RU" dirty="0">
                <a:latin typeface="Raleway" pitchFamily="2" charset="-52"/>
              </a:rPr>
              <a:t>Множество взаимосвязанных механизмов</a:t>
            </a:r>
            <a:endParaRPr lang="en-US" dirty="0">
              <a:latin typeface="Raleway" pitchFamily="2" charset="-52"/>
            </a:endParaRPr>
          </a:p>
        </p:txBody>
      </p:sp>
      <p:sp>
        <p:nvSpPr>
          <p:cNvPr id="101" name="Google Shape;9821;p83">
            <a:extLst>
              <a:ext uri="{FF2B5EF4-FFF2-40B4-BE49-F238E27FC236}">
                <a16:creationId xmlns:a16="http://schemas.microsoft.com/office/drawing/2014/main" id="{D6517987-F492-4904-90C1-E860B9611EED}"/>
              </a:ext>
            </a:extLst>
          </p:cNvPr>
          <p:cNvSpPr/>
          <p:nvPr/>
        </p:nvSpPr>
        <p:spPr>
          <a:xfrm>
            <a:off x="829607" y="3116539"/>
            <a:ext cx="183157" cy="131329"/>
          </a:xfrm>
          <a:custGeom>
            <a:avLst/>
            <a:gdLst/>
            <a:ahLst/>
            <a:cxnLst/>
            <a:rect l="l" t="t" r="r" b="b"/>
            <a:pathLst>
              <a:path w="3008" h="2157" extrusionOk="0">
                <a:moveTo>
                  <a:pt x="0" y="0"/>
                </a:moveTo>
                <a:lnTo>
                  <a:pt x="729" y="1075"/>
                </a:lnTo>
                <a:lnTo>
                  <a:pt x="0" y="2157"/>
                </a:lnTo>
                <a:lnTo>
                  <a:pt x="0" y="2157"/>
                </a:lnTo>
                <a:lnTo>
                  <a:pt x="3008" y="1075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9821;p83">
            <a:extLst>
              <a:ext uri="{FF2B5EF4-FFF2-40B4-BE49-F238E27FC236}">
                <a16:creationId xmlns:a16="http://schemas.microsoft.com/office/drawing/2014/main" id="{CDCDF3E4-0844-4351-8738-53B6A8073C01}"/>
              </a:ext>
            </a:extLst>
          </p:cNvPr>
          <p:cNvSpPr/>
          <p:nvPr/>
        </p:nvSpPr>
        <p:spPr>
          <a:xfrm>
            <a:off x="829607" y="3541154"/>
            <a:ext cx="183157" cy="131329"/>
          </a:xfrm>
          <a:custGeom>
            <a:avLst/>
            <a:gdLst/>
            <a:ahLst/>
            <a:cxnLst/>
            <a:rect l="l" t="t" r="r" b="b"/>
            <a:pathLst>
              <a:path w="3008" h="2157" extrusionOk="0">
                <a:moveTo>
                  <a:pt x="0" y="0"/>
                </a:moveTo>
                <a:lnTo>
                  <a:pt x="729" y="1075"/>
                </a:lnTo>
                <a:lnTo>
                  <a:pt x="0" y="2157"/>
                </a:lnTo>
                <a:lnTo>
                  <a:pt x="0" y="2157"/>
                </a:lnTo>
                <a:lnTo>
                  <a:pt x="3008" y="1075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9821;p83">
            <a:extLst>
              <a:ext uri="{FF2B5EF4-FFF2-40B4-BE49-F238E27FC236}">
                <a16:creationId xmlns:a16="http://schemas.microsoft.com/office/drawing/2014/main" id="{85EF925D-B771-4E7E-9FC2-6C7F7F83C180}"/>
              </a:ext>
            </a:extLst>
          </p:cNvPr>
          <p:cNvSpPr/>
          <p:nvPr/>
        </p:nvSpPr>
        <p:spPr>
          <a:xfrm>
            <a:off x="829606" y="3968147"/>
            <a:ext cx="183157" cy="131329"/>
          </a:xfrm>
          <a:custGeom>
            <a:avLst/>
            <a:gdLst/>
            <a:ahLst/>
            <a:cxnLst/>
            <a:rect l="l" t="t" r="r" b="b"/>
            <a:pathLst>
              <a:path w="3008" h="2157" extrusionOk="0">
                <a:moveTo>
                  <a:pt x="0" y="0"/>
                </a:moveTo>
                <a:lnTo>
                  <a:pt x="729" y="1075"/>
                </a:lnTo>
                <a:lnTo>
                  <a:pt x="0" y="2157"/>
                </a:lnTo>
                <a:lnTo>
                  <a:pt x="0" y="2157"/>
                </a:lnTo>
                <a:lnTo>
                  <a:pt x="3008" y="1075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9821;p83">
            <a:extLst>
              <a:ext uri="{FF2B5EF4-FFF2-40B4-BE49-F238E27FC236}">
                <a16:creationId xmlns:a16="http://schemas.microsoft.com/office/drawing/2014/main" id="{09E7F72A-D0A5-4E24-A825-8785142767FF}"/>
              </a:ext>
            </a:extLst>
          </p:cNvPr>
          <p:cNvSpPr/>
          <p:nvPr/>
        </p:nvSpPr>
        <p:spPr>
          <a:xfrm>
            <a:off x="5252737" y="3116539"/>
            <a:ext cx="183157" cy="131329"/>
          </a:xfrm>
          <a:custGeom>
            <a:avLst/>
            <a:gdLst/>
            <a:ahLst/>
            <a:cxnLst/>
            <a:rect l="l" t="t" r="r" b="b"/>
            <a:pathLst>
              <a:path w="3008" h="2157" extrusionOk="0">
                <a:moveTo>
                  <a:pt x="0" y="0"/>
                </a:moveTo>
                <a:lnTo>
                  <a:pt x="729" y="1075"/>
                </a:lnTo>
                <a:lnTo>
                  <a:pt x="0" y="2157"/>
                </a:lnTo>
                <a:lnTo>
                  <a:pt x="0" y="2157"/>
                </a:lnTo>
                <a:lnTo>
                  <a:pt x="3008" y="1075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9821;p83">
            <a:extLst>
              <a:ext uri="{FF2B5EF4-FFF2-40B4-BE49-F238E27FC236}">
                <a16:creationId xmlns:a16="http://schemas.microsoft.com/office/drawing/2014/main" id="{3289C2EC-14A7-4D71-84AC-01A3E943DC33}"/>
              </a:ext>
            </a:extLst>
          </p:cNvPr>
          <p:cNvSpPr/>
          <p:nvPr/>
        </p:nvSpPr>
        <p:spPr>
          <a:xfrm>
            <a:off x="5252737" y="3325533"/>
            <a:ext cx="183157" cy="131329"/>
          </a:xfrm>
          <a:custGeom>
            <a:avLst/>
            <a:gdLst/>
            <a:ahLst/>
            <a:cxnLst/>
            <a:rect l="l" t="t" r="r" b="b"/>
            <a:pathLst>
              <a:path w="3008" h="2157" extrusionOk="0">
                <a:moveTo>
                  <a:pt x="0" y="0"/>
                </a:moveTo>
                <a:lnTo>
                  <a:pt x="729" y="1075"/>
                </a:lnTo>
                <a:lnTo>
                  <a:pt x="0" y="2157"/>
                </a:lnTo>
                <a:lnTo>
                  <a:pt x="0" y="2157"/>
                </a:lnTo>
                <a:lnTo>
                  <a:pt x="3008" y="1075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9821;p83">
            <a:extLst>
              <a:ext uri="{FF2B5EF4-FFF2-40B4-BE49-F238E27FC236}">
                <a16:creationId xmlns:a16="http://schemas.microsoft.com/office/drawing/2014/main" id="{6C38E2C0-A695-4B0F-9377-1EDD2C1C4F66}"/>
              </a:ext>
            </a:extLst>
          </p:cNvPr>
          <p:cNvSpPr/>
          <p:nvPr/>
        </p:nvSpPr>
        <p:spPr>
          <a:xfrm>
            <a:off x="5252736" y="3737948"/>
            <a:ext cx="183157" cy="131329"/>
          </a:xfrm>
          <a:custGeom>
            <a:avLst/>
            <a:gdLst/>
            <a:ahLst/>
            <a:cxnLst/>
            <a:rect l="l" t="t" r="r" b="b"/>
            <a:pathLst>
              <a:path w="3008" h="2157" extrusionOk="0">
                <a:moveTo>
                  <a:pt x="0" y="0"/>
                </a:moveTo>
                <a:lnTo>
                  <a:pt x="729" y="1075"/>
                </a:lnTo>
                <a:lnTo>
                  <a:pt x="0" y="2157"/>
                </a:lnTo>
                <a:lnTo>
                  <a:pt x="0" y="2157"/>
                </a:lnTo>
                <a:lnTo>
                  <a:pt x="3008" y="1075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F63BCF4E-7729-472C-AA32-C9C23417D6B3}"/>
              </a:ext>
            </a:extLst>
          </p:cNvPr>
          <p:cNvSpPr/>
          <p:nvPr/>
        </p:nvSpPr>
        <p:spPr>
          <a:xfrm>
            <a:off x="301781" y="4516640"/>
            <a:ext cx="85224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Raleway" pitchFamily="2" charset="-52"/>
              </a:rPr>
              <a:t>Самая распространённая эпигенетическая характеристика – </a:t>
            </a:r>
            <a:r>
              <a:rPr lang="ru-RU" sz="1600" b="1" dirty="0">
                <a:latin typeface="Raleway" pitchFamily="2" charset="-52"/>
              </a:rPr>
              <a:t>Метилирование ДНК</a:t>
            </a:r>
            <a:endParaRPr lang="en-US" sz="1600" b="1" dirty="0">
              <a:latin typeface="Raleway" pitchFamily="2" charset="-52"/>
            </a:endParaRPr>
          </a:p>
        </p:txBody>
      </p:sp>
      <p:pic>
        <p:nvPicPr>
          <p:cNvPr id="113" name="Picture 112">
            <a:extLst>
              <a:ext uri="{FF2B5EF4-FFF2-40B4-BE49-F238E27FC236}">
                <a16:creationId xmlns:a16="http://schemas.microsoft.com/office/drawing/2014/main" id="{C354313F-1FD4-4F28-94D2-55ED108F0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4249" y="1954897"/>
            <a:ext cx="608265" cy="452727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0E7F0C4B-6ED1-45AF-BEA3-BC64C80BDF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065" y="2038873"/>
            <a:ext cx="511184" cy="402025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EF1424D9-6004-4A93-AB38-D9BD7DBFE2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7011" y="51343"/>
            <a:ext cx="968226" cy="2371169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00178F1A-F9A8-40F6-B798-B867E7027B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0058" y="2198"/>
            <a:ext cx="1912979" cy="1975332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47DD82A1-FDE2-4857-91EC-7C6A778F6E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0871" y="1931571"/>
            <a:ext cx="532194" cy="61662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B7EBBB-2D07-4981-85E5-4DAB65C8CC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0D8CC-4F01-4B4F-AEA1-9C54002754F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5949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8"/>
          <p:cNvSpPr txBox="1">
            <a:spLocks noGrp="1"/>
          </p:cNvSpPr>
          <p:nvPr>
            <p:ph type="title"/>
          </p:nvPr>
        </p:nvSpPr>
        <p:spPr>
          <a:xfrm>
            <a:off x="0" y="6350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Планы</a:t>
            </a:r>
            <a:endParaRPr lang="ru-RU" dirty="0">
              <a:latin typeface="Raleway" pitchFamily="2" charset="-52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10AB3C-A818-4BE8-8675-797F458C7B2E}"/>
              </a:ext>
            </a:extLst>
          </p:cNvPr>
          <p:cNvSpPr txBox="1"/>
          <p:nvPr/>
        </p:nvSpPr>
        <p:spPr>
          <a:xfrm>
            <a:off x="694039" y="856932"/>
            <a:ext cx="823195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latin typeface="Raleway" pitchFamily="2" charset="-52"/>
              </a:rPr>
              <a:t>Экстенсивный путь:</a:t>
            </a:r>
            <a:r>
              <a:rPr lang="ru-RU" sz="1600" dirty="0">
                <a:latin typeface="Raleway" pitchFamily="2" charset="-52"/>
              </a:rPr>
              <a:t> </a:t>
            </a:r>
            <a:endParaRPr lang="en-US" sz="1600" dirty="0">
              <a:latin typeface="Raleway" pitchFamily="2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Raleway" pitchFamily="2" charset="-52"/>
              </a:rPr>
              <a:t>Анализ других баз данных с метилированием ДНК (не </a:t>
            </a:r>
            <a:r>
              <a:rPr lang="en-US" sz="1600" dirty="0">
                <a:latin typeface="Raleway" pitchFamily="2" charset="-52"/>
              </a:rPr>
              <a:t>GEO</a:t>
            </a:r>
            <a:r>
              <a:rPr lang="ru-RU" sz="1600" dirty="0">
                <a:latin typeface="Raleway" pitchFamily="2" charset="-52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Raleway" pitchFamily="2" charset="-52"/>
              </a:rPr>
              <a:t>Поиск хотя бы небольших датасетов для тестовой выборки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Raleway" pitchFamily="2" charset="-52"/>
              </a:rPr>
              <a:t>Расширение перечня болезней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E6BE65-2645-4791-8A5C-96E82BCE9D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0D8CC-4F01-4B4F-AEA1-9C54002754FD}" type="slidenum">
              <a:rPr lang="en-US" smtClean="0"/>
              <a:t>30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AB860A-924C-4A46-A803-1F89F810B0FA}"/>
              </a:ext>
            </a:extLst>
          </p:cNvPr>
          <p:cNvSpPr txBox="1"/>
          <p:nvPr/>
        </p:nvSpPr>
        <p:spPr>
          <a:xfrm>
            <a:off x="694038" y="2068275"/>
            <a:ext cx="82319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latin typeface="Raleway" pitchFamily="2" charset="-52"/>
              </a:rPr>
              <a:t>Интенсивный путь:</a:t>
            </a:r>
            <a:r>
              <a:rPr lang="ru-RU" sz="1600" dirty="0">
                <a:latin typeface="Raleway" pitchFamily="2" charset="-52"/>
              </a:rPr>
              <a:t> </a:t>
            </a:r>
            <a:endParaRPr lang="en-US" sz="1600" dirty="0">
              <a:latin typeface="Raleway" pitchFamily="2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Raleway" pitchFamily="2" charset="-52"/>
              </a:rPr>
              <a:t>Анализ ошибок модели, увеличение доверия модели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Raleway" pitchFamily="2" charset="-52"/>
              </a:rPr>
              <a:t>Обработка пропущенных </a:t>
            </a:r>
            <a:r>
              <a:rPr lang="en-US" sz="1600" dirty="0">
                <a:latin typeface="Raleway" pitchFamily="2" charset="-52"/>
              </a:rPr>
              <a:t>CpG</a:t>
            </a:r>
            <a:r>
              <a:rPr lang="ru-RU" sz="1600" dirty="0">
                <a:latin typeface="Raleway" pitchFamily="2" charset="-52"/>
              </a:rPr>
              <a:t>-сайтов (</a:t>
            </a:r>
            <a:r>
              <a:rPr lang="en-US" sz="1600" dirty="0">
                <a:latin typeface="Raleway" pitchFamily="2" charset="-52"/>
              </a:rPr>
              <a:t>Imputation</a:t>
            </a:r>
            <a:r>
              <a:rPr lang="ru-RU" sz="1600" dirty="0">
                <a:latin typeface="Raleway" pitchFamily="2" charset="-52"/>
              </a:rPr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BB68A3-8732-4921-B046-5A7335B4B03C}"/>
              </a:ext>
            </a:extLst>
          </p:cNvPr>
          <p:cNvSpPr txBox="1"/>
          <p:nvPr/>
        </p:nvSpPr>
        <p:spPr>
          <a:xfrm>
            <a:off x="694038" y="3007876"/>
            <a:ext cx="82319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latin typeface="Raleway" pitchFamily="2" charset="-52"/>
              </a:rPr>
              <a:t>Технические аспекты:</a:t>
            </a:r>
            <a:r>
              <a:rPr lang="ru-RU" sz="1600" dirty="0">
                <a:latin typeface="Raleway" pitchFamily="2" charset="-52"/>
              </a:rPr>
              <a:t> </a:t>
            </a:r>
            <a:endParaRPr lang="en-US" sz="1600" dirty="0">
              <a:latin typeface="Raleway" pitchFamily="2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Raleway" pitchFamily="2" charset="-52"/>
              </a:rPr>
              <a:t>Развертывание модели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Raleway" pitchFamily="2" charset="-52"/>
              </a:rPr>
              <a:t>Веб-приложение</a:t>
            </a:r>
          </a:p>
        </p:txBody>
      </p:sp>
    </p:spTree>
    <p:extLst>
      <p:ext uri="{BB962C8B-B14F-4D97-AF65-F5344CB8AC3E}">
        <p14:creationId xmlns:p14="http://schemas.microsoft.com/office/powerpoint/2010/main" val="2764839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8"/>
          <p:cNvSpPr txBox="1">
            <a:spLocks noGrp="1"/>
          </p:cNvSpPr>
          <p:nvPr>
            <p:ph type="title"/>
          </p:nvPr>
        </p:nvSpPr>
        <p:spPr>
          <a:xfrm>
            <a:off x="0" y="0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Метилирование ДНК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371" name="Google Shape;371;p58"/>
          <p:cNvSpPr txBox="1">
            <a:spLocks noGrp="1"/>
          </p:cNvSpPr>
          <p:nvPr>
            <p:ph type="title" idx="5"/>
          </p:nvPr>
        </p:nvSpPr>
        <p:spPr>
          <a:xfrm>
            <a:off x="159388" y="543687"/>
            <a:ext cx="4737100" cy="629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ru-RU" sz="1600" b="1" dirty="0">
                <a:latin typeface="Raleway" pitchFamily="2" charset="-52"/>
              </a:rPr>
              <a:t>Метилирование ДНК</a:t>
            </a:r>
            <a:r>
              <a:rPr lang="ru-RU" sz="1600" dirty="0">
                <a:latin typeface="Raleway" pitchFamily="2" charset="-52"/>
              </a:rPr>
              <a:t> – это добавление метильной группы </a:t>
            </a:r>
            <a:r>
              <a:rPr lang="en-US" sz="1600" dirty="0">
                <a:latin typeface="Raleway" pitchFamily="2" charset="-52"/>
              </a:rPr>
              <a:t>CH3 </a:t>
            </a:r>
            <a:r>
              <a:rPr lang="ru-RU" sz="1600" dirty="0">
                <a:latin typeface="Raleway" pitchFamily="2" charset="-52"/>
              </a:rPr>
              <a:t>к цитозину в составе динуклеотида </a:t>
            </a:r>
            <a:r>
              <a:rPr lang="en-US" sz="1600" dirty="0">
                <a:latin typeface="Raleway" pitchFamily="2" charset="-52"/>
              </a:rPr>
              <a:t>CG (</a:t>
            </a:r>
            <a:r>
              <a:rPr lang="en-US" sz="1600" b="1" dirty="0">
                <a:latin typeface="Raleway" pitchFamily="2" charset="-52"/>
              </a:rPr>
              <a:t>CpG-</a:t>
            </a:r>
            <a:r>
              <a:rPr lang="ru-RU" sz="1600" b="1" dirty="0">
                <a:latin typeface="Raleway" pitchFamily="2" charset="-52"/>
              </a:rPr>
              <a:t>сайт</a:t>
            </a:r>
            <a:r>
              <a:rPr lang="en-US" sz="1600" dirty="0">
                <a:latin typeface="Raleway" pitchFamily="2" charset="-52"/>
              </a:rPr>
              <a:t>)</a:t>
            </a:r>
            <a:endParaRPr lang="ru-RU" dirty="0">
              <a:latin typeface="Raleway" pitchFamily="2" charset="-52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79C6FE9-CA1D-4BDE-993B-323648B767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7"/>
          <a:stretch/>
        </p:blipFill>
        <p:spPr bwMode="auto">
          <a:xfrm>
            <a:off x="322282" y="1606549"/>
            <a:ext cx="4411313" cy="336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A94265B-976C-4E07-BAC3-6058F2AAC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403" y="257783"/>
            <a:ext cx="2147242" cy="131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118B35FB-7DB0-408B-BBE4-929EC0862D2A}"/>
              </a:ext>
            </a:extLst>
          </p:cNvPr>
          <p:cNvSpPr/>
          <p:nvPr/>
        </p:nvSpPr>
        <p:spPr>
          <a:xfrm>
            <a:off x="5398863" y="436145"/>
            <a:ext cx="447208" cy="31120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AU" sz="1350"/>
          </a:p>
        </p:txBody>
      </p:sp>
      <p:sp>
        <p:nvSpPr>
          <p:cNvPr id="36" name="TextBox 17">
            <a:extLst>
              <a:ext uri="{FF2B5EF4-FFF2-40B4-BE49-F238E27FC236}">
                <a16:creationId xmlns:a16="http://schemas.microsoft.com/office/drawing/2014/main" id="{A0A0707A-DAEA-4027-A890-5E1AB127CFF8}"/>
              </a:ext>
            </a:extLst>
          </p:cNvPr>
          <p:cNvSpPr txBox="1"/>
          <p:nvPr/>
        </p:nvSpPr>
        <p:spPr>
          <a:xfrm>
            <a:off x="4920148" y="741211"/>
            <a:ext cx="251994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851B283-B378-4BBC-91BA-13B1589FAF78}"/>
              </a:ext>
            </a:extLst>
          </p:cNvPr>
          <p:cNvGrpSpPr/>
          <p:nvPr/>
        </p:nvGrpSpPr>
        <p:grpSpPr>
          <a:xfrm>
            <a:off x="6966654" y="241300"/>
            <a:ext cx="2177346" cy="1149221"/>
            <a:chOff x="219075" y="1579563"/>
            <a:chExt cx="3701083" cy="1992312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F9FF6D4-8E0D-46EE-99A2-61A248BE07B4}"/>
                </a:ext>
              </a:extLst>
            </p:cNvPr>
            <p:cNvGrpSpPr/>
            <p:nvPr/>
          </p:nvGrpSpPr>
          <p:grpSpPr>
            <a:xfrm>
              <a:off x="219075" y="1579563"/>
              <a:ext cx="3701083" cy="1992312"/>
              <a:chOff x="219075" y="1579563"/>
              <a:chExt cx="3701083" cy="1992312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BE6CCC56-ECDE-4B2B-9D88-673EC27B5D7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/>
              <a:srcRect r="51901" b="67717"/>
              <a:stretch>
                <a:fillRect/>
              </a:stretch>
            </p:blipFill>
            <p:spPr bwMode="auto">
              <a:xfrm>
                <a:off x="219075" y="1579563"/>
                <a:ext cx="3438525" cy="1992312"/>
              </a:xfrm>
              <a:prstGeom prst="rect">
                <a:avLst/>
              </a:prstGeom>
              <a:noFill/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1A2F4854-B944-4CD0-9658-4385C7D81C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/>
              <a:srcRect l="47300" r="43240" b="67717"/>
              <a:stretch>
                <a:fillRect/>
              </a:stretch>
            </p:blipFill>
            <p:spPr bwMode="auto">
              <a:xfrm>
                <a:off x="1533848" y="1579563"/>
                <a:ext cx="676275" cy="1992312"/>
              </a:xfrm>
              <a:prstGeom prst="rect">
                <a:avLst/>
              </a:prstGeom>
              <a:noFill/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731C1BFC-BAD6-42AD-A22E-40F87FBF19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/>
              <a:srcRect l="76079" b="67717"/>
              <a:stretch>
                <a:fillRect/>
              </a:stretch>
            </p:blipFill>
            <p:spPr bwMode="auto">
              <a:xfrm>
                <a:off x="2210123" y="1579563"/>
                <a:ext cx="1710035" cy="1992312"/>
              </a:xfrm>
              <a:prstGeom prst="rect">
                <a:avLst/>
              </a:prstGeom>
              <a:noFill/>
            </p:spPr>
          </p:pic>
        </p:grp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C67253C-4FF7-4BC3-B371-BBD00C0F249C}"/>
                </a:ext>
              </a:extLst>
            </p:cNvPr>
            <p:cNvSpPr/>
            <p:nvPr/>
          </p:nvSpPr>
          <p:spPr>
            <a:xfrm>
              <a:off x="266700" y="1608138"/>
              <a:ext cx="409575" cy="3635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AU" sz="1350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3CF50819-B6A9-4F8E-BB84-7D4739CB3117}"/>
              </a:ext>
            </a:extLst>
          </p:cNvPr>
          <p:cNvSpPr/>
          <p:nvPr/>
        </p:nvSpPr>
        <p:spPr>
          <a:xfrm>
            <a:off x="3813150" y="4768850"/>
            <a:ext cx="974750" cy="2044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1FE6890-826C-4BD8-95F4-C0C25B5BBFB9}"/>
              </a:ext>
            </a:extLst>
          </p:cNvPr>
          <p:cNvCxnSpPr>
            <a:cxnSpLocks/>
          </p:cNvCxnSpPr>
          <p:nvPr/>
        </p:nvCxnSpPr>
        <p:spPr>
          <a:xfrm flipV="1">
            <a:off x="3788569" y="1155943"/>
            <a:ext cx="1016834" cy="261725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17">
            <a:extLst>
              <a:ext uri="{FF2B5EF4-FFF2-40B4-BE49-F238E27FC236}">
                <a16:creationId xmlns:a16="http://schemas.microsoft.com/office/drawing/2014/main" id="{29522DF8-CAAF-4FC9-A982-3A2703E9BCB3}"/>
              </a:ext>
            </a:extLst>
          </p:cNvPr>
          <p:cNvSpPr txBox="1"/>
          <p:nvPr/>
        </p:nvSpPr>
        <p:spPr>
          <a:xfrm>
            <a:off x="6019852" y="735119"/>
            <a:ext cx="251994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2FEF857-04F3-4474-900E-1EF4258DFB4A}"/>
              </a:ext>
            </a:extLst>
          </p:cNvPr>
          <p:cNvSpPr txBox="1"/>
          <p:nvPr/>
        </p:nvSpPr>
        <p:spPr>
          <a:xfrm>
            <a:off x="4966482" y="1752444"/>
            <a:ext cx="402305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effectLst/>
                <a:latin typeface="Raleway" pitchFamily="2" charset="-52"/>
                <a:ea typeface="Times New Roman" panose="02020603050405020304" pitchFamily="18" charset="0"/>
              </a:rPr>
              <a:t>Метилирование ДНК является важной особенностью клетки и участвует во многих биологических процессах: </a:t>
            </a:r>
            <a:endParaRPr lang="en-US" sz="1400" dirty="0">
              <a:effectLst/>
              <a:latin typeface="Raleway" pitchFamily="2" charset="-52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effectLst/>
                <a:latin typeface="Raleway" pitchFamily="2" charset="-52"/>
                <a:ea typeface="Times New Roman" panose="02020603050405020304" pitchFamily="18" charset="0"/>
              </a:rPr>
              <a:t>регуляци</a:t>
            </a:r>
            <a:r>
              <a:rPr lang="ru-RU" dirty="0">
                <a:latin typeface="Raleway" pitchFamily="2" charset="-52"/>
                <a:ea typeface="Times New Roman" panose="02020603050405020304" pitchFamily="18" charset="0"/>
              </a:rPr>
              <a:t>я</a:t>
            </a:r>
            <a:r>
              <a:rPr lang="ru-RU" sz="1400" dirty="0">
                <a:effectLst/>
                <a:latin typeface="Raleway" pitchFamily="2" charset="-52"/>
                <a:ea typeface="Times New Roman" panose="02020603050405020304" pitchFamily="18" charset="0"/>
              </a:rPr>
              <a:t> транскрипции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effectLst/>
                <a:latin typeface="Raleway" pitchFamily="2" charset="-52"/>
                <a:ea typeface="Times New Roman" panose="02020603050405020304" pitchFamily="18" charset="0"/>
              </a:rPr>
              <a:t>инактивация Х-хромосомы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effectLst/>
                <a:latin typeface="Raleway" pitchFamily="2" charset="-52"/>
                <a:ea typeface="Times New Roman" panose="02020603050405020304" pitchFamily="18" charset="0"/>
              </a:rPr>
              <a:t>геномный импринтинг</a:t>
            </a:r>
            <a:endParaRPr lang="ru-RU" dirty="0">
              <a:latin typeface="Raleway" pitchFamily="2" charset="-52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effectLst/>
                <a:latin typeface="Raleway" pitchFamily="2" charset="-52"/>
                <a:ea typeface="Times New Roman" panose="02020603050405020304" pitchFamily="18" charset="0"/>
              </a:rPr>
              <a:t>инактивация транспозонов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effectLst/>
                <a:latin typeface="Raleway" pitchFamily="2" charset="-52"/>
                <a:ea typeface="Times New Roman" panose="02020603050405020304" pitchFamily="18" charset="0"/>
              </a:rPr>
              <a:t>эмбриональное развитие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effectLst/>
                <a:latin typeface="Raleway" pitchFamily="2" charset="-52"/>
                <a:ea typeface="Times New Roman" panose="02020603050405020304" pitchFamily="18" charset="0"/>
              </a:rPr>
              <a:t>модификация структуры хроматина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78B4DD3-AD12-448C-B91C-BAB805F7BDDF}"/>
              </a:ext>
            </a:extLst>
          </p:cNvPr>
          <p:cNvSpPr txBox="1"/>
          <p:nvPr/>
        </p:nvSpPr>
        <p:spPr>
          <a:xfrm>
            <a:off x="4958500" y="3887493"/>
            <a:ext cx="418550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Raleway" pitchFamily="2" charset="-52"/>
                <a:ea typeface="Times New Roman" panose="02020603050405020304" pitchFamily="18" charset="0"/>
              </a:rPr>
              <a:t>П</a:t>
            </a:r>
            <a:r>
              <a:rPr lang="ru-RU" sz="1400" dirty="0">
                <a:effectLst/>
                <a:latin typeface="Raleway" pitchFamily="2" charset="-52"/>
                <a:ea typeface="Times New Roman" panose="02020603050405020304" pitchFamily="18" charset="0"/>
              </a:rPr>
              <a:t>аттерны метилирования ДНК: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effectLst/>
                <a:latin typeface="Raleway" pitchFamily="2" charset="-52"/>
                <a:ea typeface="Times New Roman" panose="02020603050405020304" pitchFamily="18" charset="0"/>
              </a:rPr>
              <a:t>изменяются при многих заболеваниях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effectLst/>
                <a:latin typeface="Raleway" pitchFamily="2" charset="-52"/>
                <a:ea typeface="Times New Roman" panose="02020603050405020304" pitchFamily="18" charset="0"/>
              </a:rPr>
              <a:t>зависят от типа рассматриваемой ткани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effectLst/>
                <a:latin typeface="Raleway" pitchFamily="2" charset="-52"/>
                <a:ea typeface="Times New Roman" panose="02020603050405020304" pitchFamily="18" charset="0"/>
              </a:rPr>
              <a:t>наследуются от поколения к поколению</a:t>
            </a:r>
            <a:endParaRPr lang="en-US" sz="1400" dirty="0">
              <a:effectLst/>
              <a:latin typeface="Raleway" pitchFamily="2" charset="-52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effectLst/>
                <a:latin typeface="Raleway" pitchFamily="2" charset="-52"/>
                <a:ea typeface="Times New Roman" panose="02020603050405020304" pitchFamily="18" charset="0"/>
              </a:rPr>
              <a:t>изменяются в течение жизни организма</a:t>
            </a:r>
            <a:endParaRPr lang="en-US" dirty="0">
              <a:latin typeface="Raleway" pitchFamily="2" charset="-52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0783A3-53C3-4848-8ABB-FB0866B51D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0D8CC-4F01-4B4F-AEA1-9C54002754F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624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8"/>
          <p:cNvSpPr txBox="1">
            <a:spLocks noGrp="1"/>
          </p:cNvSpPr>
          <p:nvPr>
            <p:ph type="title"/>
          </p:nvPr>
        </p:nvSpPr>
        <p:spPr>
          <a:xfrm>
            <a:off x="0" y="0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Метилирование ДНК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CF50819-B6A9-4F8E-BB84-7D4739CB3117}"/>
              </a:ext>
            </a:extLst>
          </p:cNvPr>
          <p:cNvSpPr/>
          <p:nvPr/>
        </p:nvSpPr>
        <p:spPr>
          <a:xfrm>
            <a:off x="3813150" y="4768850"/>
            <a:ext cx="974750" cy="2044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2FB2F14-1017-4E06-8B4F-8FD0A6385E66}"/>
              </a:ext>
            </a:extLst>
          </p:cNvPr>
          <p:cNvSpPr txBox="1"/>
          <p:nvPr/>
        </p:nvSpPr>
        <p:spPr>
          <a:xfrm>
            <a:off x="114731" y="3100786"/>
            <a:ext cx="480016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effectLst/>
                <a:latin typeface="Raleway" pitchFamily="2" charset="-52"/>
                <a:ea typeface="Times New Roman" panose="02020603050405020304" pitchFamily="18" charset="0"/>
              </a:rPr>
              <a:t>CpG-острова локализуются рядом с промоторами генов и другими регулирующими элементами и имеют тенденцию быть гипометилированными</a:t>
            </a:r>
            <a:endParaRPr lang="en-US" sz="1400" dirty="0">
              <a:effectLst/>
              <a:latin typeface="Raleway" pitchFamily="2" charset="-52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Raleway" pitchFamily="2" charset="-52"/>
              </a:rPr>
              <a:t>Гиперметилирование в промоторах приводит к блокированию транскрипции</a:t>
            </a:r>
            <a:endParaRPr lang="en-US" dirty="0">
              <a:latin typeface="Raleway" pitchFamily="2" charset="-5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63348B-D337-4D42-AB9A-E15E7ED91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2369" y="2571750"/>
            <a:ext cx="3640421" cy="2274615"/>
          </a:xfrm>
          <a:prstGeom prst="rect">
            <a:avLst/>
          </a:prstGeom>
        </p:spPr>
      </p:pic>
      <p:sp>
        <p:nvSpPr>
          <p:cNvPr id="28" name="Rounded Rectangle 13">
            <a:extLst>
              <a:ext uri="{FF2B5EF4-FFF2-40B4-BE49-F238E27FC236}">
                <a16:creationId xmlns:a16="http://schemas.microsoft.com/office/drawing/2014/main" id="{C0DF7B77-DA48-4E47-AD04-5195C8023FED}"/>
              </a:ext>
            </a:extLst>
          </p:cNvPr>
          <p:cNvSpPr/>
          <p:nvPr/>
        </p:nvSpPr>
        <p:spPr>
          <a:xfrm>
            <a:off x="5142952" y="487035"/>
            <a:ext cx="3940897" cy="1851834"/>
          </a:xfrm>
          <a:prstGeom prst="roundRect">
            <a:avLst>
              <a:gd name="adj" fmla="val 12448"/>
            </a:avLst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29" name="Rounded Rectangle 14">
            <a:extLst>
              <a:ext uri="{FF2B5EF4-FFF2-40B4-BE49-F238E27FC236}">
                <a16:creationId xmlns:a16="http://schemas.microsoft.com/office/drawing/2014/main" id="{CE248924-00EB-4FE6-9D79-5B83D8625644}"/>
              </a:ext>
            </a:extLst>
          </p:cNvPr>
          <p:cNvSpPr/>
          <p:nvPr/>
        </p:nvSpPr>
        <p:spPr>
          <a:xfrm>
            <a:off x="60151" y="631365"/>
            <a:ext cx="3752999" cy="1559167"/>
          </a:xfrm>
          <a:prstGeom prst="roundRect">
            <a:avLst>
              <a:gd name="adj" fmla="val 12448"/>
            </a:avLst>
          </a:prstGeom>
          <a:noFill/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schemeClr val="accent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E423BA8-E8A4-4359-976A-44DBEA36FCB7}"/>
              </a:ext>
            </a:extLst>
          </p:cNvPr>
          <p:cNvSpPr txBox="1"/>
          <p:nvPr/>
        </p:nvSpPr>
        <p:spPr>
          <a:xfrm>
            <a:off x="5866975" y="407300"/>
            <a:ext cx="25955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00B050"/>
                </a:solidFill>
                <a:cs typeface="Arial" pitchFamily="34" charset="0"/>
              </a:rPr>
              <a:t>Illumina </a:t>
            </a:r>
          </a:p>
          <a:p>
            <a:pPr algn="ctr"/>
            <a:r>
              <a:rPr lang="en-US" altLang="ko-KR" sz="3600" b="1" dirty="0">
                <a:solidFill>
                  <a:srgbClr val="00B050"/>
                </a:solidFill>
                <a:cs typeface="Arial" pitchFamily="34" charset="0"/>
              </a:rPr>
              <a:t>BeadChips</a:t>
            </a:r>
            <a:endParaRPr lang="ko-KR" altLang="en-US" sz="3600" b="1" dirty="0">
              <a:solidFill>
                <a:srgbClr val="00B050"/>
              </a:solidFill>
              <a:cs typeface="Arial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698494A-3CC7-41A0-9A14-32A49C25786F}"/>
              </a:ext>
            </a:extLst>
          </p:cNvPr>
          <p:cNvSpPr txBox="1"/>
          <p:nvPr/>
        </p:nvSpPr>
        <p:spPr>
          <a:xfrm>
            <a:off x="852264" y="631365"/>
            <a:ext cx="2467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ko-KR" sz="3600" b="1" dirty="0">
                <a:solidFill>
                  <a:schemeClr val="accent1"/>
                </a:solidFill>
                <a:latin typeface="Raleway" pitchFamily="2" charset="-52"/>
                <a:cs typeface="Arial" pitchFamily="34" charset="0"/>
              </a:rPr>
              <a:t>2</a:t>
            </a:r>
            <a:r>
              <a:rPr lang="en-US" altLang="ko-KR" sz="3600" b="1" dirty="0">
                <a:solidFill>
                  <a:schemeClr val="accent1"/>
                </a:solidFill>
                <a:latin typeface="Raleway" pitchFamily="2" charset="-52"/>
                <a:cs typeface="Arial" pitchFamily="34" charset="0"/>
              </a:rPr>
              <a:t>8m CpGs</a:t>
            </a:r>
            <a:endParaRPr lang="ko-KR" altLang="en-US" sz="3600" b="1" dirty="0">
              <a:solidFill>
                <a:schemeClr val="accent1"/>
              </a:solidFill>
              <a:latin typeface="Raleway" pitchFamily="2" charset="-52"/>
              <a:cs typeface="Arial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822F7C4-FDB3-4BF0-A2D6-6A7B6A2737DF}"/>
              </a:ext>
            </a:extLst>
          </p:cNvPr>
          <p:cNvSpPr txBox="1"/>
          <p:nvPr/>
        </p:nvSpPr>
        <p:spPr>
          <a:xfrm>
            <a:off x="5206019" y="1567779"/>
            <a:ext cx="36770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itchFamily="2" charset="-52"/>
                <a:cs typeface="Arial" pitchFamily="34" charset="0"/>
              </a:rPr>
              <a:t>Однако, большой интерес представляют регионы ДНК с высокой плотностью 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itchFamily="2" charset="-52"/>
                <a:cs typeface="Arial" pitchFamily="34" charset="0"/>
              </a:rPr>
              <a:t>CpG-</a:t>
            </a:r>
            <a:r>
              <a:rPr lang="ru-RU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itchFamily="2" charset="-52"/>
                <a:cs typeface="Arial" pitchFamily="34" charset="0"/>
              </a:rPr>
              <a:t>сайтов – </a:t>
            </a:r>
            <a:r>
              <a:rPr lang="ru-RU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itchFamily="2" charset="-52"/>
                <a:cs typeface="Arial" pitchFamily="34" charset="0"/>
              </a:rPr>
              <a:t>С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itchFamily="2" charset="-52"/>
                <a:cs typeface="Arial" pitchFamily="34" charset="0"/>
              </a:rPr>
              <a:t>pG-</a:t>
            </a:r>
            <a:r>
              <a:rPr lang="ru-RU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itchFamily="2" charset="-52"/>
                <a:cs typeface="Arial" pitchFamily="34" charset="0"/>
              </a:rPr>
              <a:t>острова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Raleway" pitchFamily="2" charset="-52"/>
              <a:cs typeface="Arial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37D974A-3EBB-4C87-959F-0A015C548D6D}"/>
              </a:ext>
            </a:extLst>
          </p:cNvPr>
          <p:cNvSpPr txBox="1"/>
          <p:nvPr/>
        </p:nvSpPr>
        <p:spPr>
          <a:xfrm>
            <a:off x="175615" y="1212197"/>
            <a:ext cx="35645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itchFamily="2" charset="-52"/>
                <a:cs typeface="Arial" pitchFamily="34" charset="0"/>
              </a:rPr>
              <a:t>28 миллионов сайтов CpG в геноме человека преимущественно метилированы и встречаются с низкой частотой по всему геному</a:t>
            </a:r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  <a:latin typeface="Raleway" pitchFamily="2" charset="-52"/>
              <a:cs typeface="Arial" pitchFamily="34" charset="0"/>
            </a:endParaRPr>
          </a:p>
        </p:txBody>
      </p:sp>
      <p:sp>
        <p:nvSpPr>
          <p:cNvPr id="44" name="Rectangle 122">
            <a:extLst>
              <a:ext uri="{FF2B5EF4-FFF2-40B4-BE49-F238E27FC236}">
                <a16:creationId xmlns:a16="http://schemas.microsoft.com/office/drawing/2014/main" id="{A5EE8776-9AAE-4169-976E-CA309A4E815D}"/>
              </a:ext>
            </a:extLst>
          </p:cNvPr>
          <p:cNvSpPr/>
          <p:nvPr/>
        </p:nvSpPr>
        <p:spPr>
          <a:xfrm rot="5400000">
            <a:off x="4252085" y="862956"/>
            <a:ext cx="499098" cy="1086966"/>
          </a:xfrm>
          <a:prstGeom prst="upArrow">
            <a:avLst>
              <a:gd name="adj1" fmla="val 39520"/>
              <a:gd name="adj2" fmla="val 89298"/>
            </a:avLst>
          </a:prstGeom>
          <a:gradFill flip="none" rotWithShape="1">
            <a:gsLst>
              <a:gs pos="0">
                <a:schemeClr val="accent2"/>
              </a:gs>
              <a:gs pos="100000">
                <a:srgbClr val="00B050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srgbClr val="00B0F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D87839-57F3-4EC5-BD87-9BDC02A994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0D8CC-4F01-4B4F-AEA1-9C54002754F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278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8"/>
          <p:cNvSpPr txBox="1">
            <a:spLocks noGrp="1"/>
          </p:cNvSpPr>
          <p:nvPr>
            <p:ph type="title"/>
          </p:nvPr>
        </p:nvSpPr>
        <p:spPr>
          <a:xfrm>
            <a:off x="0" y="0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Метилирование ДНК</a:t>
            </a:r>
            <a:endParaRPr dirty="0">
              <a:solidFill>
                <a:schemeClr val="dk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6474622-12DF-4DE4-B668-B0E25F9FB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9401"/>
            <a:ext cx="1382195" cy="28626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523957-5D58-4EBB-8870-B1A11492AF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4838" y="843539"/>
            <a:ext cx="1333374" cy="28628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FF9EDC-9867-466D-80C1-7797729AD5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3345" y="910918"/>
            <a:ext cx="1097637" cy="27911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D8D284D-42CC-471F-95B5-F57226FC44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1427" y="1263650"/>
            <a:ext cx="978663" cy="240392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7FDF0AC-5276-467B-92CF-9215C73D1D3A}"/>
              </a:ext>
            </a:extLst>
          </p:cNvPr>
          <p:cNvSpPr/>
          <p:nvPr/>
        </p:nvSpPr>
        <p:spPr>
          <a:xfrm>
            <a:off x="1142127" y="3972890"/>
            <a:ext cx="16856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Raleway" pitchFamily="2" charset="-52"/>
              </a:rPr>
              <a:t>Release: 20</a:t>
            </a:r>
            <a:r>
              <a:rPr lang="ru-RU" sz="1200" dirty="0">
                <a:latin typeface="Raleway" pitchFamily="2" charset="-52"/>
              </a:rPr>
              <a:t>11</a:t>
            </a:r>
            <a:endParaRPr lang="en-US" sz="1200" dirty="0">
              <a:latin typeface="Raleway" pitchFamily="2" charset="-52"/>
            </a:endParaRPr>
          </a:p>
          <a:p>
            <a:pPr algn="ctr"/>
            <a:r>
              <a:rPr lang="ru-RU" sz="1200" dirty="0">
                <a:latin typeface="Raleway" pitchFamily="2" charset="-52"/>
              </a:rPr>
              <a:t>485512</a:t>
            </a:r>
            <a:r>
              <a:rPr lang="en-US" sz="1200" dirty="0">
                <a:latin typeface="Raleway" pitchFamily="2" charset="-52"/>
              </a:rPr>
              <a:t> CpGs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E648BEC-ADA6-42A0-A233-B37A1D162037}"/>
              </a:ext>
            </a:extLst>
          </p:cNvPr>
          <p:cNvSpPr/>
          <p:nvPr/>
        </p:nvSpPr>
        <p:spPr>
          <a:xfrm>
            <a:off x="-151737" y="3968752"/>
            <a:ext cx="16856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Raleway" pitchFamily="2" charset="-52"/>
              </a:rPr>
              <a:t>Release: 2009</a:t>
            </a:r>
          </a:p>
          <a:p>
            <a:pPr algn="ctr"/>
            <a:r>
              <a:rPr lang="en-US" sz="1200" dirty="0">
                <a:latin typeface="Raleway" pitchFamily="2" charset="-52"/>
              </a:rPr>
              <a:t>27578 CpGs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CA86F06-519B-4FFC-AC0F-EF96E326F7B9}"/>
              </a:ext>
            </a:extLst>
          </p:cNvPr>
          <p:cNvSpPr/>
          <p:nvPr/>
        </p:nvSpPr>
        <p:spPr>
          <a:xfrm>
            <a:off x="2489329" y="3964509"/>
            <a:ext cx="16856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Raleway" pitchFamily="2" charset="-52"/>
              </a:rPr>
              <a:t>Release: 20</a:t>
            </a:r>
            <a:r>
              <a:rPr lang="ru-RU" sz="1200" dirty="0">
                <a:latin typeface="Raleway" pitchFamily="2" charset="-52"/>
              </a:rPr>
              <a:t>16</a:t>
            </a:r>
            <a:endParaRPr lang="en-US" sz="1200" dirty="0">
              <a:latin typeface="Raleway" pitchFamily="2" charset="-52"/>
            </a:endParaRPr>
          </a:p>
          <a:p>
            <a:pPr algn="ctr"/>
            <a:r>
              <a:rPr lang="ru-RU" sz="1200" dirty="0">
                <a:latin typeface="Raleway" pitchFamily="2" charset="-52"/>
              </a:rPr>
              <a:t>853307</a:t>
            </a:r>
            <a:r>
              <a:rPr lang="en-US" sz="1200" dirty="0">
                <a:latin typeface="Raleway" pitchFamily="2" charset="-52"/>
              </a:rPr>
              <a:t> CpGs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2" name="Table 21">
                <a:extLst>
                  <a:ext uri="{FF2B5EF4-FFF2-40B4-BE49-F238E27FC236}">
                    <a16:creationId xmlns:a16="http://schemas.microsoft.com/office/drawing/2014/main" id="{07EAE77F-66B8-4200-998C-007707C3A1E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54776906"/>
                  </p:ext>
                </p:extLst>
              </p:nvPr>
            </p:nvGraphicFramePr>
            <p:xfrm>
              <a:off x="4464803" y="668840"/>
              <a:ext cx="4478085" cy="29667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895617">
                      <a:extLst>
                        <a:ext uri="{9D8B030D-6E8A-4147-A177-3AD203B41FA5}">
                          <a16:colId xmlns:a16="http://schemas.microsoft.com/office/drawing/2014/main" val="1002869171"/>
                        </a:ext>
                      </a:extLst>
                    </a:gridCol>
                    <a:gridCol w="895617">
                      <a:extLst>
                        <a:ext uri="{9D8B030D-6E8A-4147-A177-3AD203B41FA5}">
                          <a16:colId xmlns:a16="http://schemas.microsoft.com/office/drawing/2014/main" val="1742863133"/>
                        </a:ext>
                      </a:extLst>
                    </a:gridCol>
                    <a:gridCol w="895617">
                      <a:extLst>
                        <a:ext uri="{9D8B030D-6E8A-4147-A177-3AD203B41FA5}">
                          <a16:colId xmlns:a16="http://schemas.microsoft.com/office/drawing/2014/main" val="3267163730"/>
                        </a:ext>
                      </a:extLst>
                    </a:gridCol>
                    <a:gridCol w="895617">
                      <a:extLst>
                        <a:ext uri="{9D8B030D-6E8A-4147-A177-3AD203B41FA5}">
                          <a16:colId xmlns:a16="http://schemas.microsoft.com/office/drawing/2014/main" val="992847676"/>
                        </a:ext>
                      </a:extLst>
                    </a:gridCol>
                    <a:gridCol w="895617">
                      <a:extLst>
                        <a:ext uri="{9D8B030D-6E8A-4147-A177-3AD203B41FA5}">
                          <a16:colId xmlns:a16="http://schemas.microsoft.com/office/drawing/2014/main" val="206281774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CpG#1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CpG#2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CpG#M</a:t>
                          </a:r>
                          <a:endParaRPr lang="en-US" dirty="0"/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2218665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Subj#1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1,1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1,2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…</a:t>
                          </a:r>
                        </a:p>
                      </a:txBody>
                      <a:tcPr anchor="ctr"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1,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21858169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Subj#2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2,1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2,2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2,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0778156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Subj#3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3,1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3,2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3,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71307521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Subj#4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4,1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4,2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4,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6975738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Subj#5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5,1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5,2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5,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8927553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4967952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err="1"/>
                            <a:t>Subj#N</a:t>
                          </a:r>
                          <a:endParaRPr lang="en-US" dirty="0"/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,1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,2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65467907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2" name="Table 21">
                <a:extLst>
                  <a:ext uri="{FF2B5EF4-FFF2-40B4-BE49-F238E27FC236}">
                    <a16:creationId xmlns:a16="http://schemas.microsoft.com/office/drawing/2014/main" id="{07EAE77F-66B8-4200-998C-007707C3A1E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54776906"/>
                  </p:ext>
                </p:extLst>
              </p:nvPr>
            </p:nvGraphicFramePr>
            <p:xfrm>
              <a:off x="4464803" y="668840"/>
              <a:ext cx="4478085" cy="29667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895617">
                      <a:extLst>
                        <a:ext uri="{9D8B030D-6E8A-4147-A177-3AD203B41FA5}">
                          <a16:colId xmlns:a16="http://schemas.microsoft.com/office/drawing/2014/main" val="1002869171"/>
                        </a:ext>
                      </a:extLst>
                    </a:gridCol>
                    <a:gridCol w="895617">
                      <a:extLst>
                        <a:ext uri="{9D8B030D-6E8A-4147-A177-3AD203B41FA5}">
                          <a16:colId xmlns:a16="http://schemas.microsoft.com/office/drawing/2014/main" val="1742863133"/>
                        </a:ext>
                      </a:extLst>
                    </a:gridCol>
                    <a:gridCol w="895617">
                      <a:extLst>
                        <a:ext uri="{9D8B030D-6E8A-4147-A177-3AD203B41FA5}">
                          <a16:colId xmlns:a16="http://schemas.microsoft.com/office/drawing/2014/main" val="3267163730"/>
                        </a:ext>
                      </a:extLst>
                    </a:gridCol>
                    <a:gridCol w="895617">
                      <a:extLst>
                        <a:ext uri="{9D8B030D-6E8A-4147-A177-3AD203B41FA5}">
                          <a16:colId xmlns:a16="http://schemas.microsoft.com/office/drawing/2014/main" val="992847676"/>
                        </a:ext>
                      </a:extLst>
                    </a:gridCol>
                    <a:gridCol w="895617">
                      <a:extLst>
                        <a:ext uri="{9D8B030D-6E8A-4147-A177-3AD203B41FA5}">
                          <a16:colId xmlns:a16="http://schemas.microsoft.com/office/drawing/2014/main" val="206281774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CpG#1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CpG#2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CpG#M</a:t>
                          </a:r>
                          <a:endParaRPr lang="en-US" dirty="0"/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2218665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Subj#1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7"/>
                          <a:stretch>
                            <a:fillRect l="-102041" t="-104918" r="-304762" b="-6098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7"/>
                          <a:stretch>
                            <a:fillRect l="-200676" t="-104918" r="-202703" b="-6098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…</a:t>
                          </a:r>
                        </a:p>
                      </a:txBody>
                      <a:tcPr anchor="ctr"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7"/>
                          <a:stretch>
                            <a:fillRect l="-402721" t="-104918" r="-4082" b="-60983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858169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Subj#2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7"/>
                          <a:stretch>
                            <a:fillRect l="-102041" t="-204918" r="-304762" b="-5098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200676" t="-204918" r="-202703" b="-5098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7"/>
                          <a:stretch>
                            <a:fillRect l="-402721" t="-204918" r="-4082" b="-50983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778156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Subj#3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7"/>
                          <a:stretch>
                            <a:fillRect l="-102041" t="-304918" r="-304762" b="-4098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200676" t="-304918" r="-202703" b="-4098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7"/>
                          <a:stretch>
                            <a:fillRect l="-402721" t="-304918" r="-4082" b="-40983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1307521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Subj#4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7"/>
                          <a:stretch>
                            <a:fillRect l="-102041" t="-404918" r="-304762" b="-3098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200676" t="-404918" r="-202703" b="-3098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7"/>
                          <a:stretch>
                            <a:fillRect l="-402721" t="-404918" r="-4082" b="-30983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975738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Subj#5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7"/>
                          <a:stretch>
                            <a:fillRect l="-102041" t="-504918" r="-304762" b="-2098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200676" t="-504918" r="-202703" b="-2098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7"/>
                          <a:stretch>
                            <a:fillRect l="-402721" t="-504918" r="-4082" b="-20983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927553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4967952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err="1"/>
                            <a:t>Subj#N</a:t>
                          </a:r>
                          <a:endParaRPr lang="en-US" dirty="0"/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102041" t="-704918" r="-304762" b="-98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200676" t="-704918" r="-202703" b="-98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402721" t="-704918" r="-4082" b="-983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5467907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DABD4C9-7741-4413-9821-B8ACE5F6C71F}"/>
                  </a:ext>
                </a:extLst>
              </p:cNvPr>
              <p:cNvSpPr/>
              <p:nvPr/>
            </p:nvSpPr>
            <p:spPr>
              <a:xfrm>
                <a:off x="6035719" y="3755900"/>
                <a:ext cx="1426994" cy="3916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DABD4C9-7741-4413-9821-B8ACE5F6C7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5719" y="3755900"/>
                <a:ext cx="1426994" cy="391646"/>
              </a:xfrm>
              <a:prstGeom prst="rect">
                <a:avLst/>
              </a:prstGeom>
              <a:blipFill>
                <a:blip r:embed="rId8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28AE61D0-CB8D-460F-9DFA-4EC67F2CA4D3}"/>
              </a:ext>
            </a:extLst>
          </p:cNvPr>
          <p:cNvSpPr txBox="1"/>
          <p:nvPr/>
        </p:nvSpPr>
        <p:spPr>
          <a:xfrm>
            <a:off x="4510174" y="4172945"/>
            <a:ext cx="44780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Raleway" pitchFamily="2" charset="-52"/>
                <a:ea typeface="Times New Roman" panose="02020603050405020304" pitchFamily="18" charset="0"/>
              </a:rPr>
              <a:t>К</a:t>
            </a:r>
            <a:r>
              <a:rPr lang="ru-RU" sz="1400" dirty="0">
                <a:effectLst/>
                <a:latin typeface="Raleway" pitchFamily="2" charset="-52"/>
                <a:ea typeface="Times New Roman" panose="02020603050405020304" pitchFamily="18" charset="0"/>
              </a:rPr>
              <a:t>оличество признаков для каждого субъекта значительно превышает количество субъектов </a:t>
            </a:r>
            <a:endParaRPr lang="en-US" dirty="0">
              <a:latin typeface="Raleway" pitchFamily="2" charset="-52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9EB9B8-CBBB-4586-9CCB-2B0EDDF8C4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0D8CC-4F01-4B4F-AEA1-9C54002754F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167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8"/>
          <p:cNvSpPr txBox="1">
            <a:spLocks noGrp="1"/>
          </p:cNvSpPr>
          <p:nvPr>
            <p:ph type="title"/>
          </p:nvPr>
        </p:nvSpPr>
        <p:spPr>
          <a:xfrm>
            <a:off x="0" y="0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dirty="0"/>
              <a:t>План</a:t>
            </a:r>
            <a:endParaRPr sz="4800" dirty="0">
              <a:solidFill>
                <a:schemeClr val="dk1"/>
              </a:solidFill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F63BCF4E-7729-472C-AA32-C9C23417D6B3}"/>
              </a:ext>
            </a:extLst>
          </p:cNvPr>
          <p:cNvSpPr/>
          <p:nvPr/>
        </p:nvSpPr>
        <p:spPr>
          <a:xfrm>
            <a:off x="621558" y="1089526"/>
            <a:ext cx="627886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400" b="1" dirty="0">
                <a:solidFill>
                  <a:schemeClr val="tx1"/>
                </a:solidFill>
                <a:latin typeface="Raleway" pitchFamily="2" charset="-52"/>
              </a:rPr>
              <a:t>Описание данных</a:t>
            </a:r>
          </a:p>
          <a:p>
            <a:pPr marL="342900" indent="-342900">
              <a:buFont typeface="+mj-lt"/>
              <a:buAutoNum type="arabicPeriod"/>
            </a:pPr>
            <a:endParaRPr lang="ru-RU" sz="2400" b="1" dirty="0">
              <a:solidFill>
                <a:schemeClr val="tx1"/>
              </a:solidFill>
              <a:latin typeface="Raleway" pitchFamily="2" charset="-52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400" b="1" dirty="0">
                <a:solidFill>
                  <a:srgbClr val="FF0000"/>
                </a:solidFill>
                <a:latin typeface="Raleway" pitchFamily="2" charset="-52"/>
              </a:rPr>
              <a:t>Мотивация и постановка задачи</a:t>
            </a:r>
          </a:p>
          <a:p>
            <a:pPr marL="342900" indent="-342900">
              <a:buFont typeface="+mj-lt"/>
              <a:buAutoNum type="arabicPeriod"/>
            </a:pPr>
            <a:endParaRPr lang="ru-RU" sz="2400" b="1" dirty="0">
              <a:solidFill>
                <a:schemeClr val="tx1"/>
              </a:solidFill>
              <a:latin typeface="Raleway" pitchFamily="2" charset="-52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400" b="1" dirty="0">
                <a:solidFill>
                  <a:schemeClr val="tx1"/>
                </a:solidFill>
                <a:latin typeface="Raleway" pitchFamily="2" charset="-52"/>
              </a:rPr>
              <a:t>Модели, метрики и обучение</a:t>
            </a:r>
          </a:p>
          <a:p>
            <a:pPr marL="342900" indent="-342900">
              <a:buFont typeface="+mj-lt"/>
              <a:buAutoNum type="arabicPeriod"/>
            </a:pPr>
            <a:endParaRPr lang="ru-RU" sz="2400" b="1" dirty="0">
              <a:solidFill>
                <a:schemeClr val="tx1"/>
              </a:solidFill>
              <a:latin typeface="Raleway" pitchFamily="2" charset="-52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b="1" dirty="0">
                <a:solidFill>
                  <a:schemeClr val="tx1"/>
                </a:solidFill>
                <a:latin typeface="Raleway" pitchFamily="2" charset="-52"/>
              </a:rPr>
              <a:t>XAI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B7EBBB-2D07-4981-85E5-4DAB65C8CC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0D8CC-4F01-4B4F-AEA1-9C54002754FD}" type="slidenum">
              <a:rPr lang="en-US" smtClean="0"/>
              <a:t>7</a:t>
            </a:fld>
            <a:endParaRPr lang="en-US" dirty="0"/>
          </a:p>
        </p:txBody>
      </p:sp>
      <p:grpSp>
        <p:nvGrpSpPr>
          <p:cNvPr id="42" name="Google Shape;20213;p93">
            <a:extLst>
              <a:ext uri="{FF2B5EF4-FFF2-40B4-BE49-F238E27FC236}">
                <a16:creationId xmlns:a16="http://schemas.microsoft.com/office/drawing/2014/main" id="{9183D31E-D4BF-41DC-AAA6-83D68E229958}"/>
              </a:ext>
            </a:extLst>
          </p:cNvPr>
          <p:cNvGrpSpPr/>
          <p:nvPr/>
        </p:nvGrpSpPr>
        <p:grpSpPr>
          <a:xfrm>
            <a:off x="7089509" y="3421606"/>
            <a:ext cx="1104138" cy="1233343"/>
            <a:chOff x="6219124" y="2902788"/>
            <a:chExt cx="318231" cy="355470"/>
          </a:xfrm>
        </p:grpSpPr>
        <p:sp>
          <p:nvSpPr>
            <p:cNvPr id="43" name="Google Shape;20214;p93">
              <a:extLst>
                <a:ext uri="{FF2B5EF4-FFF2-40B4-BE49-F238E27FC236}">
                  <a16:creationId xmlns:a16="http://schemas.microsoft.com/office/drawing/2014/main" id="{036BF120-A7FF-4B5F-ABD8-A2F011D2DA80}"/>
                </a:ext>
              </a:extLst>
            </p:cNvPr>
            <p:cNvSpPr/>
            <p:nvPr/>
          </p:nvSpPr>
          <p:spPr>
            <a:xfrm>
              <a:off x="6219124" y="2990994"/>
              <a:ext cx="140353" cy="267263"/>
            </a:xfrm>
            <a:custGeom>
              <a:avLst/>
              <a:gdLst/>
              <a:ahLst/>
              <a:cxnLst/>
              <a:rect l="l" t="t" r="r" b="b"/>
              <a:pathLst>
                <a:path w="4406" h="8390" extrusionOk="0">
                  <a:moveTo>
                    <a:pt x="1303" y="0"/>
                  </a:moveTo>
                  <a:cubicBezTo>
                    <a:pt x="1243" y="0"/>
                    <a:pt x="1178" y="40"/>
                    <a:pt x="1143" y="91"/>
                  </a:cubicBezTo>
                  <a:cubicBezTo>
                    <a:pt x="858" y="686"/>
                    <a:pt x="715" y="1329"/>
                    <a:pt x="715" y="1984"/>
                  </a:cubicBezTo>
                  <a:cubicBezTo>
                    <a:pt x="715" y="2222"/>
                    <a:pt x="774" y="2627"/>
                    <a:pt x="786" y="2758"/>
                  </a:cubicBezTo>
                  <a:lnTo>
                    <a:pt x="191" y="3806"/>
                  </a:lnTo>
                  <a:cubicBezTo>
                    <a:pt x="0" y="4127"/>
                    <a:pt x="143" y="4544"/>
                    <a:pt x="500" y="4699"/>
                  </a:cubicBezTo>
                  <a:lnTo>
                    <a:pt x="1143" y="4961"/>
                  </a:lnTo>
                  <a:lnTo>
                    <a:pt x="1143" y="6104"/>
                  </a:lnTo>
                  <a:cubicBezTo>
                    <a:pt x="1143" y="6628"/>
                    <a:pt x="1572" y="7056"/>
                    <a:pt x="2096" y="7056"/>
                  </a:cubicBezTo>
                  <a:lnTo>
                    <a:pt x="2965" y="7056"/>
                  </a:lnTo>
                  <a:lnTo>
                    <a:pt x="2965" y="8223"/>
                  </a:lnTo>
                  <a:cubicBezTo>
                    <a:pt x="2965" y="8306"/>
                    <a:pt x="3036" y="8390"/>
                    <a:pt x="3120" y="8390"/>
                  </a:cubicBezTo>
                  <a:cubicBezTo>
                    <a:pt x="3215" y="8390"/>
                    <a:pt x="3286" y="8306"/>
                    <a:pt x="3286" y="8223"/>
                  </a:cubicBezTo>
                  <a:lnTo>
                    <a:pt x="3286" y="7044"/>
                  </a:lnTo>
                  <a:cubicBezTo>
                    <a:pt x="3525" y="7032"/>
                    <a:pt x="4001" y="6937"/>
                    <a:pt x="4334" y="6663"/>
                  </a:cubicBezTo>
                  <a:cubicBezTo>
                    <a:pt x="4406" y="6604"/>
                    <a:pt x="4406" y="6497"/>
                    <a:pt x="4346" y="6437"/>
                  </a:cubicBezTo>
                  <a:cubicBezTo>
                    <a:pt x="4320" y="6398"/>
                    <a:pt x="4279" y="6380"/>
                    <a:pt x="4234" y="6380"/>
                  </a:cubicBezTo>
                  <a:cubicBezTo>
                    <a:pt x="4197" y="6380"/>
                    <a:pt x="4157" y="6392"/>
                    <a:pt x="4120" y="6413"/>
                  </a:cubicBezTo>
                  <a:cubicBezTo>
                    <a:pt x="3763" y="6735"/>
                    <a:pt x="3144" y="6735"/>
                    <a:pt x="3132" y="6735"/>
                  </a:cubicBezTo>
                  <a:lnTo>
                    <a:pt x="2096" y="6735"/>
                  </a:lnTo>
                  <a:cubicBezTo>
                    <a:pt x="1762" y="6735"/>
                    <a:pt x="1477" y="6449"/>
                    <a:pt x="1477" y="6104"/>
                  </a:cubicBezTo>
                  <a:lnTo>
                    <a:pt x="1477" y="4854"/>
                  </a:lnTo>
                  <a:cubicBezTo>
                    <a:pt x="1477" y="4782"/>
                    <a:pt x="1429" y="4723"/>
                    <a:pt x="1370" y="4711"/>
                  </a:cubicBezTo>
                  <a:lnTo>
                    <a:pt x="619" y="4389"/>
                  </a:lnTo>
                  <a:cubicBezTo>
                    <a:pt x="465" y="4318"/>
                    <a:pt x="381" y="4127"/>
                    <a:pt x="477" y="3961"/>
                  </a:cubicBezTo>
                  <a:cubicBezTo>
                    <a:pt x="1120" y="2818"/>
                    <a:pt x="1131" y="2865"/>
                    <a:pt x="1120" y="2770"/>
                  </a:cubicBezTo>
                  <a:cubicBezTo>
                    <a:pt x="1120" y="2770"/>
                    <a:pt x="1036" y="2246"/>
                    <a:pt x="1036" y="1984"/>
                  </a:cubicBezTo>
                  <a:cubicBezTo>
                    <a:pt x="1036" y="1377"/>
                    <a:pt x="1179" y="782"/>
                    <a:pt x="1441" y="246"/>
                  </a:cubicBezTo>
                  <a:cubicBezTo>
                    <a:pt x="1489" y="163"/>
                    <a:pt x="1441" y="67"/>
                    <a:pt x="1370" y="20"/>
                  </a:cubicBezTo>
                  <a:cubicBezTo>
                    <a:pt x="1350" y="6"/>
                    <a:pt x="1327" y="0"/>
                    <a:pt x="130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215;p93">
              <a:extLst>
                <a:ext uri="{FF2B5EF4-FFF2-40B4-BE49-F238E27FC236}">
                  <a16:creationId xmlns:a16="http://schemas.microsoft.com/office/drawing/2014/main" id="{9105A94D-272B-4BED-9C02-98410E8DE434}"/>
                </a:ext>
              </a:extLst>
            </p:cNvPr>
            <p:cNvSpPr/>
            <p:nvPr/>
          </p:nvSpPr>
          <p:spPr>
            <a:xfrm>
              <a:off x="6268054" y="2902788"/>
              <a:ext cx="269302" cy="354705"/>
            </a:xfrm>
            <a:custGeom>
              <a:avLst/>
              <a:gdLst/>
              <a:ahLst/>
              <a:cxnLst/>
              <a:rect l="l" t="t" r="r" b="b"/>
              <a:pathLst>
                <a:path w="8454" h="11135" extrusionOk="0">
                  <a:moveTo>
                    <a:pt x="8246" y="1"/>
                  </a:moveTo>
                  <a:cubicBezTo>
                    <a:pt x="8218" y="1"/>
                    <a:pt x="8187" y="9"/>
                    <a:pt x="8156" y="26"/>
                  </a:cubicBezTo>
                  <a:lnTo>
                    <a:pt x="5930" y="1098"/>
                  </a:lnTo>
                  <a:cubicBezTo>
                    <a:pt x="5192" y="610"/>
                    <a:pt x="4366" y="377"/>
                    <a:pt x="3549" y="377"/>
                  </a:cubicBezTo>
                  <a:cubicBezTo>
                    <a:pt x="2216" y="377"/>
                    <a:pt x="909" y="997"/>
                    <a:pt x="60" y="2134"/>
                  </a:cubicBezTo>
                  <a:cubicBezTo>
                    <a:pt x="0" y="2205"/>
                    <a:pt x="12" y="2312"/>
                    <a:pt x="84" y="2360"/>
                  </a:cubicBezTo>
                  <a:cubicBezTo>
                    <a:pt x="113" y="2385"/>
                    <a:pt x="149" y="2397"/>
                    <a:pt x="185" y="2397"/>
                  </a:cubicBezTo>
                  <a:cubicBezTo>
                    <a:pt x="234" y="2397"/>
                    <a:pt x="282" y="2373"/>
                    <a:pt x="310" y="2324"/>
                  </a:cubicBezTo>
                  <a:cubicBezTo>
                    <a:pt x="1125" y="1233"/>
                    <a:pt x="2334" y="704"/>
                    <a:pt x="3540" y="704"/>
                  </a:cubicBezTo>
                  <a:cubicBezTo>
                    <a:pt x="4255" y="704"/>
                    <a:pt x="4967" y="890"/>
                    <a:pt x="5596" y="1253"/>
                  </a:cubicBezTo>
                  <a:lnTo>
                    <a:pt x="5596" y="1277"/>
                  </a:lnTo>
                  <a:cubicBezTo>
                    <a:pt x="5513" y="1336"/>
                    <a:pt x="5513" y="1396"/>
                    <a:pt x="5513" y="1396"/>
                  </a:cubicBezTo>
                  <a:cubicBezTo>
                    <a:pt x="5513" y="1396"/>
                    <a:pt x="5501" y="1479"/>
                    <a:pt x="5596" y="1538"/>
                  </a:cubicBezTo>
                  <a:lnTo>
                    <a:pt x="6370" y="2050"/>
                  </a:lnTo>
                  <a:lnTo>
                    <a:pt x="4989" y="3253"/>
                  </a:lnTo>
                  <a:cubicBezTo>
                    <a:pt x="4906" y="3324"/>
                    <a:pt x="4906" y="3455"/>
                    <a:pt x="5025" y="3515"/>
                  </a:cubicBezTo>
                  <a:cubicBezTo>
                    <a:pt x="5046" y="3524"/>
                    <a:pt x="5059" y="3531"/>
                    <a:pt x="5082" y="3531"/>
                  </a:cubicBezTo>
                  <a:cubicBezTo>
                    <a:pt x="5175" y="3531"/>
                    <a:pt x="5438" y="3414"/>
                    <a:pt x="7120" y="2860"/>
                  </a:cubicBezTo>
                  <a:lnTo>
                    <a:pt x="7120" y="2860"/>
                  </a:lnTo>
                  <a:cubicBezTo>
                    <a:pt x="7989" y="4515"/>
                    <a:pt x="7632" y="6611"/>
                    <a:pt x="6108" y="7849"/>
                  </a:cubicBezTo>
                  <a:cubicBezTo>
                    <a:pt x="5775" y="8135"/>
                    <a:pt x="5584" y="8551"/>
                    <a:pt x="5584" y="8992"/>
                  </a:cubicBezTo>
                  <a:lnTo>
                    <a:pt x="5584" y="10980"/>
                  </a:lnTo>
                  <a:cubicBezTo>
                    <a:pt x="5584" y="11063"/>
                    <a:pt x="5656" y="11135"/>
                    <a:pt x="5739" y="11135"/>
                  </a:cubicBezTo>
                  <a:cubicBezTo>
                    <a:pt x="5834" y="11135"/>
                    <a:pt x="5906" y="11063"/>
                    <a:pt x="5906" y="10980"/>
                  </a:cubicBezTo>
                  <a:lnTo>
                    <a:pt x="5906" y="8992"/>
                  </a:lnTo>
                  <a:cubicBezTo>
                    <a:pt x="5906" y="8635"/>
                    <a:pt x="6049" y="8313"/>
                    <a:pt x="6322" y="8099"/>
                  </a:cubicBezTo>
                  <a:cubicBezTo>
                    <a:pt x="7870" y="6825"/>
                    <a:pt x="8394" y="4634"/>
                    <a:pt x="7442" y="2765"/>
                  </a:cubicBezTo>
                  <a:lnTo>
                    <a:pt x="8347" y="2467"/>
                  </a:lnTo>
                  <a:cubicBezTo>
                    <a:pt x="8406" y="2443"/>
                    <a:pt x="8454" y="2384"/>
                    <a:pt x="8454" y="2324"/>
                  </a:cubicBezTo>
                  <a:cubicBezTo>
                    <a:pt x="8454" y="2265"/>
                    <a:pt x="8418" y="2205"/>
                    <a:pt x="8382" y="2181"/>
                  </a:cubicBezTo>
                  <a:lnTo>
                    <a:pt x="8085" y="1955"/>
                  </a:lnTo>
                  <a:cubicBezTo>
                    <a:pt x="8050" y="1930"/>
                    <a:pt x="8013" y="1918"/>
                    <a:pt x="7979" y="1918"/>
                  </a:cubicBezTo>
                  <a:cubicBezTo>
                    <a:pt x="7930" y="1918"/>
                    <a:pt x="7886" y="1942"/>
                    <a:pt x="7858" y="1991"/>
                  </a:cubicBezTo>
                  <a:cubicBezTo>
                    <a:pt x="7799" y="2062"/>
                    <a:pt x="7811" y="2170"/>
                    <a:pt x="7882" y="2205"/>
                  </a:cubicBezTo>
                  <a:lnTo>
                    <a:pt x="7930" y="2241"/>
                  </a:lnTo>
                  <a:lnTo>
                    <a:pt x="7144" y="2503"/>
                  </a:lnTo>
                  <a:lnTo>
                    <a:pt x="5822" y="2955"/>
                  </a:lnTo>
                  <a:lnTo>
                    <a:pt x="5822" y="2955"/>
                  </a:lnTo>
                  <a:lnTo>
                    <a:pt x="6751" y="2134"/>
                  </a:lnTo>
                  <a:cubicBezTo>
                    <a:pt x="6834" y="2062"/>
                    <a:pt x="6834" y="1931"/>
                    <a:pt x="6739" y="1872"/>
                  </a:cubicBezTo>
                  <a:lnTo>
                    <a:pt x="6025" y="1408"/>
                  </a:lnTo>
                  <a:lnTo>
                    <a:pt x="7692" y="598"/>
                  </a:lnTo>
                  <a:lnTo>
                    <a:pt x="7692" y="598"/>
                  </a:lnTo>
                  <a:cubicBezTo>
                    <a:pt x="7096" y="1419"/>
                    <a:pt x="7037" y="1408"/>
                    <a:pt x="7049" y="1527"/>
                  </a:cubicBezTo>
                  <a:cubicBezTo>
                    <a:pt x="7073" y="1634"/>
                    <a:pt x="7156" y="1658"/>
                    <a:pt x="7323" y="1777"/>
                  </a:cubicBezTo>
                  <a:cubicBezTo>
                    <a:pt x="7353" y="1802"/>
                    <a:pt x="7391" y="1815"/>
                    <a:pt x="7428" y="1815"/>
                  </a:cubicBezTo>
                  <a:cubicBezTo>
                    <a:pt x="7476" y="1815"/>
                    <a:pt x="7522" y="1793"/>
                    <a:pt x="7549" y="1753"/>
                  </a:cubicBezTo>
                  <a:cubicBezTo>
                    <a:pt x="7608" y="1669"/>
                    <a:pt x="7585" y="1574"/>
                    <a:pt x="7513" y="1527"/>
                  </a:cubicBezTo>
                  <a:lnTo>
                    <a:pt x="7454" y="1479"/>
                  </a:lnTo>
                  <a:lnTo>
                    <a:pt x="8358" y="265"/>
                  </a:lnTo>
                  <a:cubicBezTo>
                    <a:pt x="8446" y="148"/>
                    <a:pt x="8367" y="1"/>
                    <a:pt x="824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216;p93">
              <a:extLst>
                <a:ext uri="{FF2B5EF4-FFF2-40B4-BE49-F238E27FC236}">
                  <a16:creationId xmlns:a16="http://schemas.microsoft.com/office/drawing/2014/main" id="{C95BD7E9-BC67-42A9-A034-2862FC3BE4E8}"/>
                </a:ext>
              </a:extLst>
            </p:cNvPr>
            <p:cNvSpPr/>
            <p:nvPr/>
          </p:nvSpPr>
          <p:spPr>
            <a:xfrm>
              <a:off x="6407993" y="2995773"/>
              <a:ext cx="31505" cy="37207"/>
            </a:xfrm>
            <a:custGeom>
              <a:avLst/>
              <a:gdLst/>
              <a:ahLst/>
              <a:cxnLst/>
              <a:rect l="l" t="t" r="r" b="b"/>
              <a:pathLst>
                <a:path w="989" h="1168" extrusionOk="0">
                  <a:moveTo>
                    <a:pt x="179" y="1"/>
                  </a:moveTo>
                  <a:cubicBezTo>
                    <a:pt x="84" y="1"/>
                    <a:pt x="13" y="84"/>
                    <a:pt x="13" y="167"/>
                  </a:cubicBezTo>
                  <a:cubicBezTo>
                    <a:pt x="1" y="763"/>
                    <a:pt x="263" y="1120"/>
                    <a:pt x="798" y="1167"/>
                  </a:cubicBezTo>
                  <a:cubicBezTo>
                    <a:pt x="894" y="1167"/>
                    <a:pt x="965" y="1108"/>
                    <a:pt x="977" y="1013"/>
                  </a:cubicBezTo>
                  <a:cubicBezTo>
                    <a:pt x="989" y="905"/>
                    <a:pt x="917" y="822"/>
                    <a:pt x="834" y="822"/>
                  </a:cubicBezTo>
                  <a:cubicBezTo>
                    <a:pt x="596" y="810"/>
                    <a:pt x="322" y="703"/>
                    <a:pt x="334" y="167"/>
                  </a:cubicBezTo>
                  <a:cubicBezTo>
                    <a:pt x="334" y="84"/>
                    <a:pt x="263" y="1"/>
                    <a:pt x="17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22448;p96">
            <a:extLst>
              <a:ext uri="{FF2B5EF4-FFF2-40B4-BE49-F238E27FC236}">
                <a16:creationId xmlns:a16="http://schemas.microsoft.com/office/drawing/2014/main" id="{1C6FE43E-CD8C-4AF6-A3F7-AAEB12B4C90D}"/>
              </a:ext>
            </a:extLst>
          </p:cNvPr>
          <p:cNvGrpSpPr/>
          <p:nvPr/>
        </p:nvGrpSpPr>
        <p:grpSpPr>
          <a:xfrm>
            <a:off x="7084944" y="1704964"/>
            <a:ext cx="981880" cy="1194411"/>
            <a:chOff x="1768821" y="3361108"/>
            <a:chExt cx="278739" cy="339073"/>
          </a:xfrm>
        </p:grpSpPr>
        <p:sp>
          <p:nvSpPr>
            <p:cNvPr id="54" name="Google Shape;22449;p96">
              <a:extLst>
                <a:ext uri="{FF2B5EF4-FFF2-40B4-BE49-F238E27FC236}">
                  <a16:creationId xmlns:a16="http://schemas.microsoft.com/office/drawing/2014/main" id="{257BA3A9-BFD2-4280-A466-EBF8B8C1CBAB}"/>
                </a:ext>
              </a:extLst>
            </p:cNvPr>
            <p:cNvSpPr/>
            <p:nvPr/>
          </p:nvSpPr>
          <p:spPr>
            <a:xfrm>
              <a:off x="1784374" y="3549744"/>
              <a:ext cx="32218" cy="21564"/>
            </a:xfrm>
            <a:custGeom>
              <a:avLst/>
              <a:gdLst/>
              <a:ahLst/>
              <a:cxnLst/>
              <a:rect l="l" t="t" r="r" b="b"/>
              <a:pathLst>
                <a:path w="1013" h="678" extrusionOk="0">
                  <a:moveTo>
                    <a:pt x="830" y="1"/>
                  </a:moveTo>
                  <a:cubicBezTo>
                    <a:pt x="804" y="1"/>
                    <a:pt x="776" y="8"/>
                    <a:pt x="750" y="23"/>
                  </a:cubicBezTo>
                  <a:lnTo>
                    <a:pt x="143" y="380"/>
                  </a:lnTo>
                  <a:cubicBezTo>
                    <a:pt x="0" y="451"/>
                    <a:pt x="48" y="677"/>
                    <a:pt x="214" y="677"/>
                  </a:cubicBezTo>
                  <a:cubicBezTo>
                    <a:pt x="238" y="677"/>
                    <a:pt x="274" y="677"/>
                    <a:pt x="286" y="665"/>
                  </a:cubicBezTo>
                  <a:lnTo>
                    <a:pt x="893" y="308"/>
                  </a:lnTo>
                  <a:cubicBezTo>
                    <a:pt x="1000" y="261"/>
                    <a:pt x="1012" y="154"/>
                    <a:pt x="976" y="82"/>
                  </a:cubicBezTo>
                  <a:cubicBezTo>
                    <a:pt x="944" y="33"/>
                    <a:pt x="889" y="1"/>
                    <a:pt x="83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2450;p96">
              <a:extLst>
                <a:ext uri="{FF2B5EF4-FFF2-40B4-BE49-F238E27FC236}">
                  <a16:creationId xmlns:a16="http://schemas.microsoft.com/office/drawing/2014/main" id="{AB6C17A1-35F2-4B04-957C-F9CF651F0F94}"/>
                </a:ext>
              </a:extLst>
            </p:cNvPr>
            <p:cNvSpPr/>
            <p:nvPr/>
          </p:nvSpPr>
          <p:spPr>
            <a:xfrm>
              <a:off x="1998326" y="3551652"/>
              <a:ext cx="32218" cy="21532"/>
            </a:xfrm>
            <a:custGeom>
              <a:avLst/>
              <a:gdLst/>
              <a:ahLst/>
              <a:cxnLst/>
              <a:rect l="l" t="t" r="r" b="b"/>
              <a:pathLst>
                <a:path w="1013" h="677" extrusionOk="0">
                  <a:moveTo>
                    <a:pt x="199" y="0"/>
                  </a:moveTo>
                  <a:cubicBezTo>
                    <a:pt x="141" y="0"/>
                    <a:pt x="80" y="33"/>
                    <a:pt x="48" y="82"/>
                  </a:cubicBezTo>
                  <a:cubicBezTo>
                    <a:pt x="0" y="153"/>
                    <a:pt x="36" y="260"/>
                    <a:pt x="107" y="308"/>
                  </a:cubicBezTo>
                  <a:cubicBezTo>
                    <a:pt x="726" y="665"/>
                    <a:pt x="714" y="677"/>
                    <a:pt x="810" y="677"/>
                  </a:cubicBezTo>
                  <a:cubicBezTo>
                    <a:pt x="953" y="677"/>
                    <a:pt x="1012" y="451"/>
                    <a:pt x="881" y="379"/>
                  </a:cubicBezTo>
                  <a:lnTo>
                    <a:pt x="274" y="22"/>
                  </a:lnTo>
                  <a:cubicBezTo>
                    <a:pt x="251" y="7"/>
                    <a:pt x="226" y="0"/>
                    <a:pt x="19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2451;p96">
              <a:extLst>
                <a:ext uri="{FF2B5EF4-FFF2-40B4-BE49-F238E27FC236}">
                  <a16:creationId xmlns:a16="http://schemas.microsoft.com/office/drawing/2014/main" id="{A142D330-863E-45F5-BFE1-55EACCA171DC}"/>
                </a:ext>
              </a:extLst>
            </p:cNvPr>
            <p:cNvSpPr/>
            <p:nvPr/>
          </p:nvSpPr>
          <p:spPr>
            <a:xfrm>
              <a:off x="1826007" y="3466383"/>
              <a:ext cx="142041" cy="233799"/>
            </a:xfrm>
            <a:custGeom>
              <a:avLst/>
              <a:gdLst/>
              <a:ahLst/>
              <a:cxnLst/>
              <a:rect l="l" t="t" r="r" b="b"/>
              <a:pathLst>
                <a:path w="4466" h="7351" extrusionOk="0">
                  <a:moveTo>
                    <a:pt x="1715" y="346"/>
                  </a:moveTo>
                  <a:cubicBezTo>
                    <a:pt x="1882" y="346"/>
                    <a:pt x="2013" y="489"/>
                    <a:pt x="2013" y="643"/>
                  </a:cubicBezTo>
                  <a:lnTo>
                    <a:pt x="2013" y="941"/>
                  </a:lnTo>
                  <a:lnTo>
                    <a:pt x="1668" y="941"/>
                  </a:lnTo>
                  <a:cubicBezTo>
                    <a:pt x="1501" y="941"/>
                    <a:pt x="1370" y="810"/>
                    <a:pt x="1370" y="643"/>
                  </a:cubicBezTo>
                  <a:cubicBezTo>
                    <a:pt x="1370" y="489"/>
                    <a:pt x="1501" y="346"/>
                    <a:pt x="1668" y="346"/>
                  </a:cubicBezTo>
                  <a:close/>
                  <a:moveTo>
                    <a:pt x="3573" y="346"/>
                  </a:moveTo>
                  <a:cubicBezTo>
                    <a:pt x="3739" y="346"/>
                    <a:pt x="3870" y="489"/>
                    <a:pt x="3870" y="643"/>
                  </a:cubicBezTo>
                  <a:cubicBezTo>
                    <a:pt x="3870" y="810"/>
                    <a:pt x="3739" y="941"/>
                    <a:pt x="3573" y="941"/>
                  </a:cubicBezTo>
                  <a:lnTo>
                    <a:pt x="3239" y="941"/>
                  </a:lnTo>
                  <a:lnTo>
                    <a:pt x="3239" y="643"/>
                  </a:lnTo>
                  <a:cubicBezTo>
                    <a:pt x="3239" y="489"/>
                    <a:pt x="3370" y="346"/>
                    <a:pt x="3537" y="346"/>
                  </a:cubicBezTo>
                  <a:close/>
                  <a:moveTo>
                    <a:pt x="3727" y="4370"/>
                  </a:moveTo>
                  <a:lnTo>
                    <a:pt x="3727" y="5049"/>
                  </a:lnTo>
                  <a:lnTo>
                    <a:pt x="1513" y="5049"/>
                  </a:lnTo>
                  <a:lnTo>
                    <a:pt x="1513" y="4370"/>
                  </a:lnTo>
                  <a:close/>
                  <a:moveTo>
                    <a:pt x="3739" y="5370"/>
                  </a:moveTo>
                  <a:lnTo>
                    <a:pt x="3739" y="5799"/>
                  </a:lnTo>
                  <a:lnTo>
                    <a:pt x="3727" y="5799"/>
                  </a:lnTo>
                  <a:cubicBezTo>
                    <a:pt x="3727" y="5930"/>
                    <a:pt x="3620" y="6037"/>
                    <a:pt x="3489" y="6037"/>
                  </a:cubicBezTo>
                  <a:lnTo>
                    <a:pt x="1763" y="6037"/>
                  </a:lnTo>
                  <a:cubicBezTo>
                    <a:pt x="1620" y="6037"/>
                    <a:pt x="1525" y="5930"/>
                    <a:pt x="1525" y="5799"/>
                  </a:cubicBezTo>
                  <a:lnTo>
                    <a:pt x="1525" y="5370"/>
                  </a:lnTo>
                  <a:close/>
                  <a:moveTo>
                    <a:pt x="1656" y="0"/>
                  </a:moveTo>
                  <a:cubicBezTo>
                    <a:pt x="1310" y="0"/>
                    <a:pt x="1037" y="286"/>
                    <a:pt x="1037" y="631"/>
                  </a:cubicBezTo>
                  <a:cubicBezTo>
                    <a:pt x="1037" y="977"/>
                    <a:pt x="1310" y="1262"/>
                    <a:pt x="1656" y="1262"/>
                  </a:cubicBezTo>
                  <a:lnTo>
                    <a:pt x="2001" y="1262"/>
                  </a:lnTo>
                  <a:lnTo>
                    <a:pt x="2001" y="2548"/>
                  </a:lnTo>
                  <a:cubicBezTo>
                    <a:pt x="2001" y="2644"/>
                    <a:pt x="2072" y="2715"/>
                    <a:pt x="2168" y="2715"/>
                  </a:cubicBezTo>
                  <a:cubicBezTo>
                    <a:pt x="2251" y="2715"/>
                    <a:pt x="2322" y="2644"/>
                    <a:pt x="2322" y="2548"/>
                  </a:cubicBezTo>
                  <a:lnTo>
                    <a:pt x="2322" y="1262"/>
                  </a:lnTo>
                  <a:lnTo>
                    <a:pt x="2906" y="1262"/>
                  </a:lnTo>
                  <a:lnTo>
                    <a:pt x="2906" y="4037"/>
                  </a:lnTo>
                  <a:lnTo>
                    <a:pt x="2322" y="4037"/>
                  </a:lnTo>
                  <a:lnTo>
                    <a:pt x="2322" y="3191"/>
                  </a:lnTo>
                  <a:cubicBezTo>
                    <a:pt x="2322" y="3108"/>
                    <a:pt x="2251" y="3025"/>
                    <a:pt x="2168" y="3025"/>
                  </a:cubicBezTo>
                  <a:cubicBezTo>
                    <a:pt x="2072" y="3025"/>
                    <a:pt x="2001" y="3108"/>
                    <a:pt x="2001" y="3191"/>
                  </a:cubicBezTo>
                  <a:lnTo>
                    <a:pt x="2001" y="4060"/>
                  </a:lnTo>
                  <a:lnTo>
                    <a:pt x="1513" y="4060"/>
                  </a:lnTo>
                  <a:cubicBezTo>
                    <a:pt x="1489" y="3596"/>
                    <a:pt x="1298" y="3167"/>
                    <a:pt x="941" y="2846"/>
                  </a:cubicBezTo>
                  <a:cubicBezTo>
                    <a:pt x="679" y="2608"/>
                    <a:pt x="465" y="2310"/>
                    <a:pt x="334" y="1989"/>
                  </a:cubicBezTo>
                  <a:cubicBezTo>
                    <a:pt x="305" y="1930"/>
                    <a:pt x="235" y="1887"/>
                    <a:pt x="165" y="1887"/>
                  </a:cubicBezTo>
                  <a:cubicBezTo>
                    <a:pt x="150" y="1887"/>
                    <a:pt x="135" y="1889"/>
                    <a:pt x="120" y="1893"/>
                  </a:cubicBezTo>
                  <a:cubicBezTo>
                    <a:pt x="48" y="1929"/>
                    <a:pt x="1" y="2036"/>
                    <a:pt x="36" y="2108"/>
                  </a:cubicBezTo>
                  <a:cubicBezTo>
                    <a:pt x="179" y="2477"/>
                    <a:pt x="417" y="2810"/>
                    <a:pt x="715" y="3084"/>
                  </a:cubicBezTo>
                  <a:cubicBezTo>
                    <a:pt x="1001" y="3358"/>
                    <a:pt x="1179" y="3727"/>
                    <a:pt x="1179" y="4120"/>
                  </a:cubicBezTo>
                  <a:lnTo>
                    <a:pt x="1179" y="5823"/>
                  </a:lnTo>
                  <a:cubicBezTo>
                    <a:pt x="1179" y="6096"/>
                    <a:pt x="1358" y="6311"/>
                    <a:pt x="1608" y="6382"/>
                  </a:cubicBezTo>
                  <a:cubicBezTo>
                    <a:pt x="1608" y="6513"/>
                    <a:pt x="1644" y="6644"/>
                    <a:pt x="1703" y="6775"/>
                  </a:cubicBezTo>
                  <a:cubicBezTo>
                    <a:pt x="1738" y="6837"/>
                    <a:pt x="1793" y="6872"/>
                    <a:pt x="1848" y="6872"/>
                  </a:cubicBezTo>
                  <a:cubicBezTo>
                    <a:pt x="1868" y="6872"/>
                    <a:pt x="1887" y="6868"/>
                    <a:pt x="1906" y="6858"/>
                  </a:cubicBezTo>
                  <a:cubicBezTo>
                    <a:pt x="1989" y="6811"/>
                    <a:pt x="2025" y="6715"/>
                    <a:pt x="1989" y="6644"/>
                  </a:cubicBezTo>
                  <a:cubicBezTo>
                    <a:pt x="1953" y="6573"/>
                    <a:pt x="1930" y="6477"/>
                    <a:pt x="1930" y="6394"/>
                  </a:cubicBezTo>
                  <a:lnTo>
                    <a:pt x="3263" y="6394"/>
                  </a:lnTo>
                  <a:cubicBezTo>
                    <a:pt x="3243" y="6759"/>
                    <a:pt x="2922" y="7025"/>
                    <a:pt x="2575" y="7025"/>
                  </a:cubicBezTo>
                  <a:cubicBezTo>
                    <a:pt x="2503" y="7025"/>
                    <a:pt x="2430" y="7014"/>
                    <a:pt x="2358" y="6989"/>
                  </a:cubicBezTo>
                  <a:cubicBezTo>
                    <a:pt x="2336" y="6981"/>
                    <a:pt x="2314" y="6977"/>
                    <a:pt x="2294" y="6977"/>
                  </a:cubicBezTo>
                  <a:cubicBezTo>
                    <a:pt x="2227" y="6977"/>
                    <a:pt x="2171" y="7018"/>
                    <a:pt x="2144" y="7073"/>
                  </a:cubicBezTo>
                  <a:cubicBezTo>
                    <a:pt x="2120" y="7168"/>
                    <a:pt x="2168" y="7251"/>
                    <a:pt x="2239" y="7287"/>
                  </a:cubicBezTo>
                  <a:cubicBezTo>
                    <a:pt x="2356" y="7330"/>
                    <a:pt x="2473" y="7350"/>
                    <a:pt x="2588" y="7350"/>
                  </a:cubicBezTo>
                  <a:cubicBezTo>
                    <a:pt x="3106" y="7350"/>
                    <a:pt x="3563" y="6940"/>
                    <a:pt x="3573" y="6394"/>
                  </a:cubicBezTo>
                  <a:cubicBezTo>
                    <a:pt x="3835" y="6334"/>
                    <a:pt x="4013" y="6108"/>
                    <a:pt x="4013" y="5846"/>
                  </a:cubicBezTo>
                  <a:lnTo>
                    <a:pt x="4013" y="4156"/>
                  </a:lnTo>
                  <a:cubicBezTo>
                    <a:pt x="4013" y="3798"/>
                    <a:pt x="4144" y="3465"/>
                    <a:pt x="4370" y="3203"/>
                  </a:cubicBezTo>
                  <a:cubicBezTo>
                    <a:pt x="4466" y="3108"/>
                    <a:pt x="4454" y="3001"/>
                    <a:pt x="4394" y="2941"/>
                  </a:cubicBezTo>
                  <a:cubicBezTo>
                    <a:pt x="4366" y="2913"/>
                    <a:pt x="4326" y="2898"/>
                    <a:pt x="4287" y="2898"/>
                  </a:cubicBezTo>
                  <a:cubicBezTo>
                    <a:pt x="4243" y="2898"/>
                    <a:pt x="4199" y="2916"/>
                    <a:pt x="4168" y="2953"/>
                  </a:cubicBezTo>
                  <a:cubicBezTo>
                    <a:pt x="3906" y="3251"/>
                    <a:pt x="3739" y="3644"/>
                    <a:pt x="3727" y="4060"/>
                  </a:cubicBezTo>
                  <a:lnTo>
                    <a:pt x="3239" y="4060"/>
                  </a:lnTo>
                  <a:lnTo>
                    <a:pt x="3239" y="1262"/>
                  </a:lnTo>
                  <a:lnTo>
                    <a:pt x="3573" y="1262"/>
                  </a:lnTo>
                  <a:cubicBezTo>
                    <a:pt x="3918" y="1262"/>
                    <a:pt x="4204" y="977"/>
                    <a:pt x="4204" y="631"/>
                  </a:cubicBezTo>
                  <a:cubicBezTo>
                    <a:pt x="4204" y="286"/>
                    <a:pt x="3918" y="0"/>
                    <a:pt x="3573" y="0"/>
                  </a:cubicBezTo>
                  <a:lnTo>
                    <a:pt x="3537" y="0"/>
                  </a:lnTo>
                  <a:cubicBezTo>
                    <a:pt x="3192" y="0"/>
                    <a:pt x="2906" y="286"/>
                    <a:pt x="2906" y="631"/>
                  </a:cubicBezTo>
                  <a:lnTo>
                    <a:pt x="2906" y="929"/>
                  </a:lnTo>
                  <a:lnTo>
                    <a:pt x="2322" y="929"/>
                  </a:lnTo>
                  <a:lnTo>
                    <a:pt x="2322" y="631"/>
                  </a:lnTo>
                  <a:cubicBezTo>
                    <a:pt x="2322" y="286"/>
                    <a:pt x="2049" y="0"/>
                    <a:pt x="170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7" name="Google Shape;22452;p96">
              <a:extLst>
                <a:ext uri="{FF2B5EF4-FFF2-40B4-BE49-F238E27FC236}">
                  <a16:creationId xmlns:a16="http://schemas.microsoft.com/office/drawing/2014/main" id="{A37F4B04-C968-432C-8812-1E93215D57C8}"/>
                </a:ext>
              </a:extLst>
            </p:cNvPr>
            <p:cNvSpPr/>
            <p:nvPr/>
          </p:nvSpPr>
          <p:spPr>
            <a:xfrm>
              <a:off x="1820345" y="3409706"/>
              <a:ext cx="177631" cy="144236"/>
            </a:xfrm>
            <a:custGeom>
              <a:avLst/>
              <a:gdLst/>
              <a:ahLst/>
              <a:cxnLst/>
              <a:rect l="l" t="t" r="r" b="b"/>
              <a:pathLst>
                <a:path w="5585" h="4535" extrusionOk="0">
                  <a:moveTo>
                    <a:pt x="2818" y="1"/>
                  </a:moveTo>
                  <a:cubicBezTo>
                    <a:pt x="1382" y="1"/>
                    <a:pt x="0" y="1113"/>
                    <a:pt x="0" y="2782"/>
                  </a:cubicBezTo>
                  <a:cubicBezTo>
                    <a:pt x="0" y="2937"/>
                    <a:pt x="24" y="3080"/>
                    <a:pt x="36" y="3223"/>
                  </a:cubicBezTo>
                  <a:cubicBezTo>
                    <a:pt x="47" y="3299"/>
                    <a:pt x="107" y="3355"/>
                    <a:pt x="190" y="3355"/>
                  </a:cubicBezTo>
                  <a:cubicBezTo>
                    <a:pt x="198" y="3355"/>
                    <a:pt x="206" y="3355"/>
                    <a:pt x="214" y="3354"/>
                  </a:cubicBezTo>
                  <a:cubicBezTo>
                    <a:pt x="298" y="3342"/>
                    <a:pt x="357" y="3259"/>
                    <a:pt x="345" y="3175"/>
                  </a:cubicBezTo>
                  <a:cubicBezTo>
                    <a:pt x="333" y="3044"/>
                    <a:pt x="310" y="2925"/>
                    <a:pt x="310" y="2782"/>
                  </a:cubicBezTo>
                  <a:cubicBezTo>
                    <a:pt x="310" y="1416"/>
                    <a:pt x="1429" y="318"/>
                    <a:pt x="2779" y="318"/>
                  </a:cubicBezTo>
                  <a:cubicBezTo>
                    <a:pt x="2793" y="318"/>
                    <a:pt x="2807" y="318"/>
                    <a:pt x="2822" y="318"/>
                  </a:cubicBezTo>
                  <a:cubicBezTo>
                    <a:pt x="4143" y="330"/>
                    <a:pt x="5227" y="1437"/>
                    <a:pt x="5239" y="2759"/>
                  </a:cubicBezTo>
                  <a:lnTo>
                    <a:pt x="5239" y="2782"/>
                  </a:lnTo>
                  <a:cubicBezTo>
                    <a:pt x="5239" y="3318"/>
                    <a:pt x="5060" y="3842"/>
                    <a:pt x="4751" y="4271"/>
                  </a:cubicBezTo>
                  <a:cubicBezTo>
                    <a:pt x="4691" y="4354"/>
                    <a:pt x="4703" y="4437"/>
                    <a:pt x="4775" y="4497"/>
                  </a:cubicBezTo>
                  <a:cubicBezTo>
                    <a:pt x="4809" y="4522"/>
                    <a:pt x="4844" y="4534"/>
                    <a:pt x="4877" y="4534"/>
                  </a:cubicBezTo>
                  <a:cubicBezTo>
                    <a:pt x="4923" y="4534"/>
                    <a:pt x="4966" y="4510"/>
                    <a:pt x="5001" y="4461"/>
                  </a:cubicBezTo>
                  <a:cubicBezTo>
                    <a:pt x="5370" y="3973"/>
                    <a:pt x="5572" y="3390"/>
                    <a:pt x="5572" y="2782"/>
                  </a:cubicBezTo>
                  <a:cubicBezTo>
                    <a:pt x="5584" y="2782"/>
                    <a:pt x="5584" y="2771"/>
                    <a:pt x="5584" y="2759"/>
                  </a:cubicBezTo>
                  <a:cubicBezTo>
                    <a:pt x="5572" y="2032"/>
                    <a:pt x="5286" y="1342"/>
                    <a:pt x="4763" y="818"/>
                  </a:cubicBezTo>
                  <a:cubicBezTo>
                    <a:pt x="4198" y="253"/>
                    <a:pt x="3502" y="1"/>
                    <a:pt x="281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2453;p96">
              <a:extLst>
                <a:ext uri="{FF2B5EF4-FFF2-40B4-BE49-F238E27FC236}">
                  <a16:creationId xmlns:a16="http://schemas.microsoft.com/office/drawing/2014/main" id="{196669FC-819C-4798-9C22-9B33DEF5D6EA}"/>
                </a:ext>
              </a:extLst>
            </p:cNvPr>
            <p:cNvSpPr/>
            <p:nvPr/>
          </p:nvSpPr>
          <p:spPr>
            <a:xfrm>
              <a:off x="1904406" y="3361108"/>
              <a:ext cx="10241" cy="32982"/>
            </a:xfrm>
            <a:custGeom>
              <a:avLst/>
              <a:gdLst/>
              <a:ahLst/>
              <a:cxnLst/>
              <a:rect l="l" t="t" r="r" b="b"/>
              <a:pathLst>
                <a:path w="322" h="1037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870"/>
                  </a:lnTo>
                  <a:cubicBezTo>
                    <a:pt x="0" y="965"/>
                    <a:pt x="72" y="1036"/>
                    <a:pt x="155" y="1036"/>
                  </a:cubicBezTo>
                  <a:cubicBezTo>
                    <a:pt x="250" y="1036"/>
                    <a:pt x="322" y="965"/>
                    <a:pt x="322" y="870"/>
                  </a:cubicBezTo>
                  <a:lnTo>
                    <a:pt x="322" y="167"/>
                  </a:lnTo>
                  <a:cubicBezTo>
                    <a:pt x="310" y="60"/>
                    <a:pt x="250" y="0"/>
                    <a:pt x="15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2454;p96">
              <a:extLst>
                <a:ext uri="{FF2B5EF4-FFF2-40B4-BE49-F238E27FC236}">
                  <a16:creationId xmlns:a16="http://schemas.microsoft.com/office/drawing/2014/main" id="{1678791F-E089-46DA-8F73-9F1F26C341CA}"/>
                </a:ext>
              </a:extLst>
            </p:cNvPr>
            <p:cNvSpPr/>
            <p:nvPr/>
          </p:nvSpPr>
          <p:spPr>
            <a:xfrm>
              <a:off x="1836248" y="3378219"/>
              <a:ext cx="23504" cy="29865"/>
            </a:xfrm>
            <a:custGeom>
              <a:avLst/>
              <a:gdLst/>
              <a:ahLst/>
              <a:cxnLst/>
              <a:rect l="l" t="t" r="r" b="b"/>
              <a:pathLst>
                <a:path w="739" h="939" extrusionOk="0">
                  <a:moveTo>
                    <a:pt x="181" y="0"/>
                  </a:moveTo>
                  <a:cubicBezTo>
                    <a:pt x="154" y="0"/>
                    <a:pt x="125" y="7"/>
                    <a:pt x="95" y="22"/>
                  </a:cubicBezTo>
                  <a:cubicBezTo>
                    <a:pt x="24" y="70"/>
                    <a:pt x="0" y="165"/>
                    <a:pt x="36" y="248"/>
                  </a:cubicBezTo>
                  <a:lnTo>
                    <a:pt x="393" y="855"/>
                  </a:lnTo>
                  <a:cubicBezTo>
                    <a:pt x="429" y="903"/>
                    <a:pt x="488" y="939"/>
                    <a:pt x="536" y="939"/>
                  </a:cubicBezTo>
                  <a:cubicBezTo>
                    <a:pt x="667" y="939"/>
                    <a:pt x="738" y="796"/>
                    <a:pt x="679" y="701"/>
                  </a:cubicBezTo>
                  <a:lnTo>
                    <a:pt x="322" y="82"/>
                  </a:lnTo>
                  <a:cubicBezTo>
                    <a:pt x="289" y="33"/>
                    <a:pt x="239" y="0"/>
                    <a:pt x="18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2455;p96">
              <a:extLst>
                <a:ext uri="{FF2B5EF4-FFF2-40B4-BE49-F238E27FC236}">
                  <a16:creationId xmlns:a16="http://schemas.microsoft.com/office/drawing/2014/main" id="{52353C0F-A737-4E1D-8A5D-0CA7D0EB079B}"/>
                </a:ext>
              </a:extLst>
            </p:cNvPr>
            <p:cNvSpPr/>
            <p:nvPr/>
          </p:nvSpPr>
          <p:spPr>
            <a:xfrm>
              <a:off x="1787014" y="3427072"/>
              <a:ext cx="31073" cy="21691"/>
            </a:xfrm>
            <a:custGeom>
              <a:avLst/>
              <a:gdLst/>
              <a:ahLst/>
              <a:cxnLst/>
              <a:rect l="l" t="t" r="r" b="b"/>
              <a:pathLst>
                <a:path w="977" h="682" extrusionOk="0">
                  <a:moveTo>
                    <a:pt x="187" y="0"/>
                  </a:moveTo>
                  <a:cubicBezTo>
                    <a:pt x="129" y="0"/>
                    <a:pt x="69" y="32"/>
                    <a:pt x="36" y="81"/>
                  </a:cubicBezTo>
                  <a:cubicBezTo>
                    <a:pt x="0" y="153"/>
                    <a:pt x="24" y="260"/>
                    <a:pt x="96" y="308"/>
                  </a:cubicBezTo>
                  <a:lnTo>
                    <a:pt x="715" y="665"/>
                  </a:lnTo>
                  <a:cubicBezTo>
                    <a:pt x="737" y="676"/>
                    <a:pt x="762" y="681"/>
                    <a:pt x="788" y="681"/>
                  </a:cubicBezTo>
                  <a:cubicBezTo>
                    <a:pt x="846" y="681"/>
                    <a:pt x="904" y="655"/>
                    <a:pt x="929" y="605"/>
                  </a:cubicBezTo>
                  <a:cubicBezTo>
                    <a:pt x="977" y="510"/>
                    <a:pt x="953" y="427"/>
                    <a:pt x="870" y="379"/>
                  </a:cubicBezTo>
                  <a:lnTo>
                    <a:pt x="262" y="22"/>
                  </a:lnTo>
                  <a:cubicBezTo>
                    <a:pt x="240" y="7"/>
                    <a:pt x="214" y="0"/>
                    <a:pt x="18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2456;p96">
              <a:extLst>
                <a:ext uri="{FF2B5EF4-FFF2-40B4-BE49-F238E27FC236}">
                  <a16:creationId xmlns:a16="http://schemas.microsoft.com/office/drawing/2014/main" id="{26E013C7-4DD4-418B-B54C-E8A97866B70D}"/>
                </a:ext>
              </a:extLst>
            </p:cNvPr>
            <p:cNvSpPr/>
            <p:nvPr/>
          </p:nvSpPr>
          <p:spPr>
            <a:xfrm>
              <a:off x="1768821" y="3494021"/>
              <a:ext cx="33363" cy="10623"/>
            </a:xfrm>
            <a:custGeom>
              <a:avLst/>
              <a:gdLst/>
              <a:ahLst/>
              <a:cxnLst/>
              <a:rect l="l" t="t" r="r" b="b"/>
              <a:pathLst>
                <a:path w="1049" h="334" extrusionOk="0">
                  <a:moveTo>
                    <a:pt x="168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68" y="334"/>
                  </a:cubicBezTo>
                  <a:lnTo>
                    <a:pt x="882" y="334"/>
                  </a:lnTo>
                  <a:cubicBezTo>
                    <a:pt x="965" y="334"/>
                    <a:pt x="1049" y="251"/>
                    <a:pt x="1049" y="167"/>
                  </a:cubicBezTo>
                  <a:cubicBezTo>
                    <a:pt x="1049" y="72"/>
                    <a:pt x="965" y="1"/>
                    <a:pt x="88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2457;p96">
              <a:extLst>
                <a:ext uri="{FF2B5EF4-FFF2-40B4-BE49-F238E27FC236}">
                  <a16:creationId xmlns:a16="http://schemas.microsoft.com/office/drawing/2014/main" id="{AD38C82F-718B-4390-92EB-962C72748B6D}"/>
                </a:ext>
              </a:extLst>
            </p:cNvPr>
            <p:cNvSpPr/>
            <p:nvPr/>
          </p:nvSpPr>
          <p:spPr>
            <a:xfrm>
              <a:off x="2014610" y="3495930"/>
              <a:ext cx="32950" cy="10623"/>
            </a:xfrm>
            <a:custGeom>
              <a:avLst/>
              <a:gdLst/>
              <a:ahLst/>
              <a:cxnLst/>
              <a:rect l="l" t="t" r="r" b="b"/>
              <a:pathLst>
                <a:path w="1036" h="334" extrusionOk="0">
                  <a:moveTo>
                    <a:pt x="167" y="0"/>
                  </a:moveTo>
                  <a:cubicBezTo>
                    <a:pt x="71" y="0"/>
                    <a:pt x="0" y="71"/>
                    <a:pt x="0" y="167"/>
                  </a:cubicBezTo>
                  <a:cubicBezTo>
                    <a:pt x="0" y="250"/>
                    <a:pt x="71" y="333"/>
                    <a:pt x="167" y="333"/>
                  </a:cubicBezTo>
                  <a:lnTo>
                    <a:pt x="881" y="333"/>
                  </a:lnTo>
                  <a:cubicBezTo>
                    <a:pt x="964" y="333"/>
                    <a:pt x="1036" y="250"/>
                    <a:pt x="1036" y="167"/>
                  </a:cubicBezTo>
                  <a:cubicBezTo>
                    <a:pt x="1024" y="71"/>
                    <a:pt x="953" y="0"/>
                    <a:pt x="88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2458;p96">
              <a:extLst>
                <a:ext uri="{FF2B5EF4-FFF2-40B4-BE49-F238E27FC236}">
                  <a16:creationId xmlns:a16="http://schemas.microsoft.com/office/drawing/2014/main" id="{737C1263-5C95-4AA4-BBCF-39029B8E0B73}"/>
                </a:ext>
              </a:extLst>
            </p:cNvPr>
            <p:cNvSpPr/>
            <p:nvPr/>
          </p:nvSpPr>
          <p:spPr>
            <a:xfrm>
              <a:off x="1999439" y="3428948"/>
              <a:ext cx="31105" cy="21882"/>
            </a:xfrm>
            <a:custGeom>
              <a:avLst/>
              <a:gdLst/>
              <a:ahLst/>
              <a:cxnLst/>
              <a:rect l="l" t="t" r="r" b="b"/>
              <a:pathLst>
                <a:path w="978" h="688" extrusionOk="0">
                  <a:moveTo>
                    <a:pt x="795" y="1"/>
                  </a:moveTo>
                  <a:cubicBezTo>
                    <a:pt x="769" y="1"/>
                    <a:pt x="741" y="8"/>
                    <a:pt x="715" y="22"/>
                  </a:cubicBezTo>
                  <a:lnTo>
                    <a:pt x="108" y="380"/>
                  </a:lnTo>
                  <a:cubicBezTo>
                    <a:pt x="25" y="427"/>
                    <a:pt x="1" y="511"/>
                    <a:pt x="48" y="606"/>
                  </a:cubicBezTo>
                  <a:cubicBezTo>
                    <a:pt x="73" y="655"/>
                    <a:pt x="125" y="687"/>
                    <a:pt x="183" y="687"/>
                  </a:cubicBezTo>
                  <a:cubicBezTo>
                    <a:pt x="209" y="687"/>
                    <a:pt x="237" y="680"/>
                    <a:pt x="263" y="665"/>
                  </a:cubicBezTo>
                  <a:lnTo>
                    <a:pt x="882" y="308"/>
                  </a:lnTo>
                  <a:cubicBezTo>
                    <a:pt x="953" y="249"/>
                    <a:pt x="977" y="153"/>
                    <a:pt x="941" y="82"/>
                  </a:cubicBezTo>
                  <a:cubicBezTo>
                    <a:pt x="909" y="33"/>
                    <a:pt x="854" y="1"/>
                    <a:pt x="79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2459;p96">
              <a:extLst>
                <a:ext uri="{FF2B5EF4-FFF2-40B4-BE49-F238E27FC236}">
                  <a16:creationId xmlns:a16="http://schemas.microsoft.com/office/drawing/2014/main" id="{895457BD-D9E3-47C7-9300-A5423C51487B}"/>
                </a:ext>
              </a:extLst>
            </p:cNvPr>
            <p:cNvSpPr/>
            <p:nvPr/>
          </p:nvSpPr>
          <p:spPr>
            <a:xfrm>
              <a:off x="1958156" y="3379269"/>
              <a:ext cx="23917" cy="29579"/>
            </a:xfrm>
            <a:custGeom>
              <a:avLst/>
              <a:gdLst/>
              <a:ahLst/>
              <a:cxnLst/>
              <a:rect l="l" t="t" r="r" b="b"/>
              <a:pathLst>
                <a:path w="752" h="930" extrusionOk="0">
                  <a:moveTo>
                    <a:pt x="562" y="0"/>
                  </a:moveTo>
                  <a:cubicBezTo>
                    <a:pt x="506" y="0"/>
                    <a:pt x="449" y="30"/>
                    <a:pt x="418" y="84"/>
                  </a:cubicBezTo>
                  <a:lnTo>
                    <a:pt x="61" y="691"/>
                  </a:lnTo>
                  <a:cubicBezTo>
                    <a:pt x="1" y="799"/>
                    <a:pt x="72" y="930"/>
                    <a:pt x="191" y="930"/>
                  </a:cubicBezTo>
                  <a:cubicBezTo>
                    <a:pt x="251" y="930"/>
                    <a:pt x="299" y="894"/>
                    <a:pt x="334" y="858"/>
                  </a:cubicBezTo>
                  <a:lnTo>
                    <a:pt x="692" y="239"/>
                  </a:lnTo>
                  <a:cubicBezTo>
                    <a:pt x="751" y="168"/>
                    <a:pt x="715" y="72"/>
                    <a:pt x="644" y="25"/>
                  </a:cubicBezTo>
                  <a:cubicBezTo>
                    <a:pt x="619" y="8"/>
                    <a:pt x="591" y="0"/>
                    <a:pt x="56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oogle Shape;19571;p92">
            <a:extLst>
              <a:ext uri="{FF2B5EF4-FFF2-40B4-BE49-F238E27FC236}">
                <a16:creationId xmlns:a16="http://schemas.microsoft.com/office/drawing/2014/main" id="{11ADB315-2621-49B1-8B64-64E4BBD17622}"/>
              </a:ext>
            </a:extLst>
          </p:cNvPr>
          <p:cNvGrpSpPr/>
          <p:nvPr/>
        </p:nvGrpSpPr>
        <p:grpSpPr>
          <a:xfrm>
            <a:off x="7084944" y="283447"/>
            <a:ext cx="1069393" cy="1020828"/>
            <a:chOff x="4126815" y="2760704"/>
            <a:chExt cx="380393" cy="363118"/>
          </a:xfrm>
        </p:grpSpPr>
        <p:sp>
          <p:nvSpPr>
            <p:cNvPr id="66" name="Google Shape;19572;p92">
              <a:extLst>
                <a:ext uri="{FF2B5EF4-FFF2-40B4-BE49-F238E27FC236}">
                  <a16:creationId xmlns:a16="http://schemas.microsoft.com/office/drawing/2014/main" id="{314A2968-2836-41AD-97B6-D1337C864828}"/>
                </a:ext>
              </a:extLst>
            </p:cNvPr>
            <p:cNvSpPr/>
            <p:nvPr/>
          </p:nvSpPr>
          <p:spPr>
            <a:xfrm>
              <a:off x="4219825" y="2822435"/>
              <a:ext cx="103267" cy="29056"/>
            </a:xfrm>
            <a:custGeom>
              <a:avLst/>
              <a:gdLst/>
              <a:ahLst/>
              <a:cxnLst/>
              <a:rect l="l" t="t" r="r" b="b"/>
              <a:pathLst>
                <a:path w="3252" h="915" extrusionOk="0">
                  <a:moveTo>
                    <a:pt x="1620" y="0"/>
                  </a:moveTo>
                  <a:cubicBezTo>
                    <a:pt x="1025" y="0"/>
                    <a:pt x="477" y="215"/>
                    <a:pt x="60" y="631"/>
                  </a:cubicBezTo>
                  <a:cubicBezTo>
                    <a:pt x="1" y="691"/>
                    <a:pt x="1" y="810"/>
                    <a:pt x="60" y="869"/>
                  </a:cubicBezTo>
                  <a:cubicBezTo>
                    <a:pt x="90" y="899"/>
                    <a:pt x="132" y="914"/>
                    <a:pt x="175" y="914"/>
                  </a:cubicBezTo>
                  <a:cubicBezTo>
                    <a:pt x="218" y="914"/>
                    <a:pt x="263" y="899"/>
                    <a:pt x="298" y="869"/>
                  </a:cubicBezTo>
                  <a:cubicBezTo>
                    <a:pt x="656" y="512"/>
                    <a:pt x="1120" y="322"/>
                    <a:pt x="1620" y="322"/>
                  </a:cubicBezTo>
                  <a:cubicBezTo>
                    <a:pt x="2132" y="322"/>
                    <a:pt x="2596" y="512"/>
                    <a:pt x="2953" y="869"/>
                  </a:cubicBezTo>
                  <a:cubicBezTo>
                    <a:pt x="2983" y="899"/>
                    <a:pt x="3028" y="914"/>
                    <a:pt x="3073" y="914"/>
                  </a:cubicBezTo>
                  <a:cubicBezTo>
                    <a:pt x="3117" y="914"/>
                    <a:pt x="3162" y="899"/>
                    <a:pt x="3192" y="869"/>
                  </a:cubicBezTo>
                  <a:cubicBezTo>
                    <a:pt x="3251" y="810"/>
                    <a:pt x="3251" y="691"/>
                    <a:pt x="3192" y="631"/>
                  </a:cubicBezTo>
                  <a:cubicBezTo>
                    <a:pt x="2775" y="215"/>
                    <a:pt x="2215" y="0"/>
                    <a:pt x="162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9573;p92">
              <a:extLst>
                <a:ext uri="{FF2B5EF4-FFF2-40B4-BE49-F238E27FC236}">
                  <a16:creationId xmlns:a16="http://schemas.microsoft.com/office/drawing/2014/main" id="{62DB02D1-03A8-4F15-B72A-6BE1323001CB}"/>
                </a:ext>
              </a:extLst>
            </p:cNvPr>
            <p:cNvSpPr/>
            <p:nvPr/>
          </p:nvSpPr>
          <p:spPr>
            <a:xfrm>
              <a:off x="4126815" y="2760704"/>
              <a:ext cx="380393" cy="363118"/>
            </a:xfrm>
            <a:custGeom>
              <a:avLst/>
              <a:gdLst/>
              <a:ahLst/>
              <a:cxnLst/>
              <a:rect l="l" t="t" r="r" b="b"/>
              <a:pathLst>
                <a:path w="11979" h="11435" extrusionOk="0">
                  <a:moveTo>
                    <a:pt x="7621" y="6921"/>
                  </a:moveTo>
                  <a:lnTo>
                    <a:pt x="8061" y="7373"/>
                  </a:lnTo>
                  <a:lnTo>
                    <a:pt x="7787" y="7659"/>
                  </a:lnTo>
                  <a:lnTo>
                    <a:pt x="7335" y="7207"/>
                  </a:lnTo>
                  <a:cubicBezTo>
                    <a:pt x="7442" y="7123"/>
                    <a:pt x="7526" y="7016"/>
                    <a:pt x="7621" y="6921"/>
                  </a:cubicBezTo>
                  <a:close/>
                  <a:moveTo>
                    <a:pt x="4552" y="328"/>
                  </a:moveTo>
                  <a:cubicBezTo>
                    <a:pt x="5525" y="328"/>
                    <a:pt x="6496" y="700"/>
                    <a:pt x="7228" y="1444"/>
                  </a:cubicBezTo>
                  <a:cubicBezTo>
                    <a:pt x="8645" y="2861"/>
                    <a:pt x="8704" y="5076"/>
                    <a:pt x="7466" y="6564"/>
                  </a:cubicBezTo>
                  <a:cubicBezTo>
                    <a:pt x="7311" y="6766"/>
                    <a:pt x="7156" y="6909"/>
                    <a:pt x="6978" y="7064"/>
                  </a:cubicBezTo>
                  <a:cubicBezTo>
                    <a:pt x="6279" y="7651"/>
                    <a:pt x="5417" y="7944"/>
                    <a:pt x="4554" y="7944"/>
                  </a:cubicBezTo>
                  <a:cubicBezTo>
                    <a:pt x="3579" y="7944"/>
                    <a:pt x="2603" y="7571"/>
                    <a:pt x="1858" y="6826"/>
                  </a:cubicBezTo>
                  <a:cubicBezTo>
                    <a:pt x="370" y="5338"/>
                    <a:pt x="370" y="2921"/>
                    <a:pt x="1858" y="1444"/>
                  </a:cubicBezTo>
                  <a:cubicBezTo>
                    <a:pt x="2602" y="700"/>
                    <a:pt x="3579" y="328"/>
                    <a:pt x="4552" y="328"/>
                  </a:cubicBezTo>
                  <a:close/>
                  <a:moveTo>
                    <a:pt x="8518" y="7440"/>
                  </a:moveTo>
                  <a:cubicBezTo>
                    <a:pt x="8550" y="7440"/>
                    <a:pt x="8580" y="7453"/>
                    <a:pt x="8597" y="7481"/>
                  </a:cubicBezTo>
                  <a:lnTo>
                    <a:pt x="9061" y="7897"/>
                  </a:lnTo>
                  <a:lnTo>
                    <a:pt x="8276" y="8683"/>
                  </a:lnTo>
                  <a:lnTo>
                    <a:pt x="7883" y="8195"/>
                  </a:lnTo>
                  <a:cubicBezTo>
                    <a:pt x="7847" y="8135"/>
                    <a:pt x="7847" y="8052"/>
                    <a:pt x="7883" y="8016"/>
                  </a:cubicBezTo>
                  <a:lnTo>
                    <a:pt x="8418" y="7481"/>
                  </a:lnTo>
                  <a:cubicBezTo>
                    <a:pt x="8444" y="7456"/>
                    <a:pt x="8482" y="7440"/>
                    <a:pt x="8518" y="7440"/>
                  </a:cubicBezTo>
                  <a:close/>
                  <a:moveTo>
                    <a:pt x="9335" y="8100"/>
                  </a:moveTo>
                  <a:lnTo>
                    <a:pt x="11252" y="9779"/>
                  </a:lnTo>
                  <a:cubicBezTo>
                    <a:pt x="11574" y="10064"/>
                    <a:pt x="11597" y="10576"/>
                    <a:pt x="11276" y="10886"/>
                  </a:cubicBezTo>
                  <a:cubicBezTo>
                    <a:pt x="11128" y="11033"/>
                    <a:pt x="10940" y="11105"/>
                    <a:pt x="10752" y="11105"/>
                  </a:cubicBezTo>
                  <a:cubicBezTo>
                    <a:pt x="10544" y="11105"/>
                    <a:pt x="10336" y="11018"/>
                    <a:pt x="10181" y="10850"/>
                  </a:cubicBezTo>
                  <a:lnTo>
                    <a:pt x="8514" y="8921"/>
                  </a:lnTo>
                  <a:lnTo>
                    <a:pt x="9335" y="8100"/>
                  </a:lnTo>
                  <a:close/>
                  <a:moveTo>
                    <a:pt x="4543" y="1"/>
                  </a:moveTo>
                  <a:cubicBezTo>
                    <a:pt x="3483" y="1"/>
                    <a:pt x="2424" y="402"/>
                    <a:pt x="1620" y="1206"/>
                  </a:cubicBezTo>
                  <a:cubicBezTo>
                    <a:pt x="1" y="2837"/>
                    <a:pt x="1" y="5457"/>
                    <a:pt x="1620" y="7064"/>
                  </a:cubicBezTo>
                  <a:cubicBezTo>
                    <a:pt x="2431" y="7875"/>
                    <a:pt x="3489" y="8272"/>
                    <a:pt x="4543" y="8272"/>
                  </a:cubicBezTo>
                  <a:cubicBezTo>
                    <a:pt x="5440" y="8272"/>
                    <a:pt x="6334" y="7985"/>
                    <a:pt x="7073" y="7421"/>
                  </a:cubicBezTo>
                  <a:lnTo>
                    <a:pt x="7561" y="7909"/>
                  </a:lnTo>
                  <a:cubicBezTo>
                    <a:pt x="7490" y="8076"/>
                    <a:pt x="7502" y="8278"/>
                    <a:pt x="7633" y="8409"/>
                  </a:cubicBezTo>
                  <a:lnTo>
                    <a:pt x="9954" y="11064"/>
                  </a:lnTo>
                  <a:cubicBezTo>
                    <a:pt x="10171" y="11312"/>
                    <a:pt x="10471" y="11434"/>
                    <a:pt x="10771" y="11434"/>
                  </a:cubicBezTo>
                  <a:cubicBezTo>
                    <a:pt x="11049" y="11434"/>
                    <a:pt x="11326" y="11330"/>
                    <a:pt x="11538" y="11124"/>
                  </a:cubicBezTo>
                  <a:cubicBezTo>
                    <a:pt x="11978" y="10671"/>
                    <a:pt x="11955" y="9945"/>
                    <a:pt x="11478" y="9540"/>
                  </a:cubicBezTo>
                  <a:lnTo>
                    <a:pt x="8823" y="7219"/>
                  </a:lnTo>
                  <a:cubicBezTo>
                    <a:pt x="8737" y="7139"/>
                    <a:pt x="8629" y="7104"/>
                    <a:pt x="8522" y="7104"/>
                  </a:cubicBezTo>
                  <a:cubicBezTo>
                    <a:pt x="8453" y="7104"/>
                    <a:pt x="8384" y="7119"/>
                    <a:pt x="8323" y="7147"/>
                  </a:cubicBezTo>
                  <a:lnTo>
                    <a:pt x="7823" y="6659"/>
                  </a:lnTo>
                  <a:cubicBezTo>
                    <a:pt x="9073" y="5052"/>
                    <a:pt x="8978" y="2694"/>
                    <a:pt x="7466" y="1206"/>
                  </a:cubicBezTo>
                  <a:cubicBezTo>
                    <a:pt x="6662" y="402"/>
                    <a:pt x="5603" y="1"/>
                    <a:pt x="454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9574;p92">
              <a:extLst>
                <a:ext uri="{FF2B5EF4-FFF2-40B4-BE49-F238E27FC236}">
                  <a16:creationId xmlns:a16="http://schemas.microsoft.com/office/drawing/2014/main" id="{3E9F81C9-ED8E-4DF6-B88A-4BF9539877CF}"/>
                </a:ext>
              </a:extLst>
            </p:cNvPr>
            <p:cNvSpPr/>
            <p:nvPr/>
          </p:nvSpPr>
          <p:spPr>
            <a:xfrm>
              <a:off x="4278826" y="2791379"/>
              <a:ext cx="103998" cy="201962"/>
            </a:xfrm>
            <a:custGeom>
              <a:avLst/>
              <a:gdLst/>
              <a:ahLst/>
              <a:cxnLst/>
              <a:rect l="l" t="t" r="r" b="b"/>
              <a:pathLst>
                <a:path w="3275" h="6360" extrusionOk="0">
                  <a:moveTo>
                    <a:pt x="191" y="0"/>
                  </a:moveTo>
                  <a:cubicBezTo>
                    <a:pt x="106" y="0"/>
                    <a:pt x="35" y="59"/>
                    <a:pt x="24" y="157"/>
                  </a:cubicBezTo>
                  <a:cubicBezTo>
                    <a:pt x="0" y="264"/>
                    <a:pt x="60" y="335"/>
                    <a:pt x="167" y="347"/>
                  </a:cubicBezTo>
                  <a:cubicBezTo>
                    <a:pt x="798" y="442"/>
                    <a:pt x="1345" y="716"/>
                    <a:pt x="1786" y="1169"/>
                  </a:cubicBezTo>
                  <a:cubicBezTo>
                    <a:pt x="2905" y="2288"/>
                    <a:pt x="2905" y="4110"/>
                    <a:pt x="1786" y="5229"/>
                  </a:cubicBezTo>
                  <a:cubicBezTo>
                    <a:pt x="1345" y="5645"/>
                    <a:pt x="774" y="5931"/>
                    <a:pt x="167" y="6015"/>
                  </a:cubicBezTo>
                  <a:cubicBezTo>
                    <a:pt x="83" y="6038"/>
                    <a:pt x="24" y="6122"/>
                    <a:pt x="24" y="6217"/>
                  </a:cubicBezTo>
                  <a:cubicBezTo>
                    <a:pt x="36" y="6300"/>
                    <a:pt x="107" y="6360"/>
                    <a:pt x="179" y="6360"/>
                  </a:cubicBezTo>
                  <a:lnTo>
                    <a:pt x="214" y="6360"/>
                  </a:lnTo>
                  <a:cubicBezTo>
                    <a:pt x="917" y="6253"/>
                    <a:pt x="1536" y="5943"/>
                    <a:pt x="2024" y="5455"/>
                  </a:cubicBezTo>
                  <a:cubicBezTo>
                    <a:pt x="3274" y="4205"/>
                    <a:pt x="3274" y="2169"/>
                    <a:pt x="2024" y="919"/>
                  </a:cubicBezTo>
                  <a:cubicBezTo>
                    <a:pt x="1536" y="419"/>
                    <a:pt x="917" y="109"/>
                    <a:pt x="214" y="2"/>
                  </a:cubicBezTo>
                  <a:cubicBezTo>
                    <a:pt x="206" y="1"/>
                    <a:pt x="198" y="0"/>
                    <a:pt x="19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9575;p92">
              <a:extLst>
                <a:ext uri="{FF2B5EF4-FFF2-40B4-BE49-F238E27FC236}">
                  <a16:creationId xmlns:a16="http://schemas.microsoft.com/office/drawing/2014/main" id="{A76FBA68-5C5F-495C-8EF4-ED6A1CEA24A2}"/>
                </a:ext>
              </a:extLst>
            </p:cNvPr>
            <p:cNvSpPr/>
            <p:nvPr/>
          </p:nvSpPr>
          <p:spPr>
            <a:xfrm>
              <a:off x="4159332" y="2791379"/>
              <a:ext cx="105903" cy="201962"/>
            </a:xfrm>
            <a:custGeom>
              <a:avLst/>
              <a:gdLst/>
              <a:ahLst/>
              <a:cxnLst/>
              <a:rect l="l" t="t" r="r" b="b"/>
              <a:pathLst>
                <a:path w="3335" h="6360" extrusionOk="0">
                  <a:moveTo>
                    <a:pt x="3162" y="1"/>
                  </a:moveTo>
                  <a:cubicBezTo>
                    <a:pt x="3156" y="1"/>
                    <a:pt x="3150" y="1"/>
                    <a:pt x="3144" y="2"/>
                  </a:cubicBezTo>
                  <a:cubicBezTo>
                    <a:pt x="2430" y="61"/>
                    <a:pt x="1775" y="383"/>
                    <a:pt x="1251" y="895"/>
                  </a:cubicBezTo>
                  <a:cubicBezTo>
                    <a:pt x="1" y="2145"/>
                    <a:pt x="1" y="4193"/>
                    <a:pt x="1251" y="5443"/>
                  </a:cubicBezTo>
                  <a:cubicBezTo>
                    <a:pt x="1775" y="5955"/>
                    <a:pt x="2430" y="6277"/>
                    <a:pt x="3144" y="6360"/>
                  </a:cubicBezTo>
                  <a:lnTo>
                    <a:pt x="3156" y="6360"/>
                  </a:lnTo>
                  <a:cubicBezTo>
                    <a:pt x="3251" y="6360"/>
                    <a:pt x="3311" y="6300"/>
                    <a:pt x="3323" y="6217"/>
                  </a:cubicBezTo>
                  <a:cubicBezTo>
                    <a:pt x="3334" y="6122"/>
                    <a:pt x="3263" y="6038"/>
                    <a:pt x="3168" y="6038"/>
                  </a:cubicBezTo>
                  <a:cubicBezTo>
                    <a:pt x="2537" y="5955"/>
                    <a:pt x="1941" y="5681"/>
                    <a:pt x="1477" y="5217"/>
                  </a:cubicBezTo>
                  <a:cubicBezTo>
                    <a:pt x="358" y="4098"/>
                    <a:pt x="358" y="2264"/>
                    <a:pt x="1477" y="1157"/>
                  </a:cubicBezTo>
                  <a:cubicBezTo>
                    <a:pt x="1941" y="692"/>
                    <a:pt x="2513" y="407"/>
                    <a:pt x="3168" y="335"/>
                  </a:cubicBezTo>
                  <a:cubicBezTo>
                    <a:pt x="3263" y="311"/>
                    <a:pt x="3334" y="240"/>
                    <a:pt x="3323" y="157"/>
                  </a:cubicBezTo>
                  <a:cubicBezTo>
                    <a:pt x="3312" y="68"/>
                    <a:pt x="3239" y="1"/>
                    <a:pt x="316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52348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8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dk1"/>
                </a:solidFill>
              </a:rPr>
              <a:t>Мотивация</a:t>
            </a:r>
            <a:endParaRPr dirty="0">
              <a:solidFill>
                <a:schemeClr val="dk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7CC5797-E8BC-4822-A77C-260809CB7D9E}"/>
                  </a:ext>
                </a:extLst>
              </p:cNvPr>
              <p:cNvSpPr txBox="1"/>
              <p:nvPr/>
            </p:nvSpPr>
            <p:spPr>
              <a:xfrm>
                <a:off x="1" y="505165"/>
                <a:ext cx="4936330" cy="39703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dirty="0">
                    <a:latin typeface="Raleway" pitchFamily="2" charset="-52"/>
                  </a:rPr>
                  <a:t>Большинство задач мультиклассовой классификации по данным метилирования связаны с проектом «Атлас ракового генома» (TCGA)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Raleway" pitchFamily="2" charset="-52"/>
                  </a:rPr>
                  <a:t>TCGA </a:t>
                </a:r>
                <a:r>
                  <a:rPr lang="ru-RU" dirty="0">
                    <a:latin typeface="Raleway" pitchFamily="2" charset="-52"/>
                  </a:rPr>
                  <a:t>содержит </a:t>
                </a:r>
                <a:r>
                  <a:rPr lang="ru-RU" b="1" dirty="0">
                    <a:latin typeface="Raleway" pitchFamily="2" charset="-52"/>
                  </a:rPr>
                  <a:t>данные метилирования раковых тканей</a:t>
                </a:r>
                <a:r>
                  <a:rPr lang="ru-RU" dirty="0">
                    <a:latin typeface="Raleway" pitchFamily="2" charset="-52"/>
                  </a:rPr>
                  <a:t> для более </a:t>
                </a:r>
                <a:r>
                  <a:rPr lang="en-US" b="1" dirty="0">
                    <a:latin typeface="Raleway" pitchFamily="2" charset="-52"/>
                  </a:rPr>
                  <a:t>9</a:t>
                </a:r>
                <a:r>
                  <a:rPr lang="ru-RU" b="1" dirty="0">
                    <a:latin typeface="Raleway" pitchFamily="2" charset="-52"/>
                  </a:rPr>
                  <a:t>000 субъектов</a:t>
                </a:r>
                <a:r>
                  <a:rPr lang="ru-RU" dirty="0">
                    <a:latin typeface="Raleway" pitchFamily="2" charset="-52"/>
                  </a:rPr>
                  <a:t> с более 30 типами рака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dirty="0">
                    <a:latin typeface="Raleway" pitchFamily="2" charset="-52"/>
                  </a:rPr>
                  <a:t>В существующих исследованиях </a:t>
                </a:r>
                <a:r>
                  <a:rPr lang="en-US" dirty="0">
                    <a:latin typeface="Raleway" pitchFamily="2" charset="-52"/>
                  </a:rPr>
                  <a:t>[1-3]</a:t>
                </a:r>
                <a:r>
                  <a:rPr lang="ru-RU" dirty="0">
                    <a:latin typeface="Raleway" pitchFamily="2" charset="-52"/>
                  </a:rPr>
                  <a:t> применялись различные методы машинного обучения для решения задачи </a:t>
                </a:r>
                <a:r>
                  <a:rPr lang="ru-RU" b="1" dirty="0">
                    <a:latin typeface="Raleway" pitchFamily="2" charset="-52"/>
                  </a:rPr>
                  <a:t>мультиклассовой классификации</a:t>
                </a:r>
                <a:r>
                  <a:rPr lang="ru-RU" dirty="0">
                    <a:latin typeface="Raleway" pitchFamily="2" charset="-52"/>
                  </a:rPr>
                  <a:t> по всем типам рака (точность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~95%</m:t>
                    </m:r>
                  </m:oMath>
                </a14:m>
                <a:r>
                  <a:rPr lang="ru-RU" dirty="0">
                    <a:latin typeface="Raleway" pitchFamily="2" charset="-52"/>
                  </a:rPr>
                  <a:t>)</a:t>
                </a:r>
                <a:r>
                  <a:rPr lang="en-US" dirty="0">
                    <a:latin typeface="Raleway" pitchFamily="2" charset="-52"/>
                  </a:rPr>
                  <a:t> </a:t>
                </a:r>
                <a:r>
                  <a:rPr lang="ru-RU" dirty="0">
                    <a:latin typeface="Raleway" pitchFamily="2" charset="-52"/>
                  </a:rPr>
                  <a:t>и биологически близких типов рака (точность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~80%</m:t>
                    </m:r>
                  </m:oMath>
                </a14:m>
                <a:r>
                  <a:rPr lang="ru-RU" dirty="0">
                    <a:latin typeface="Raleway" pitchFamily="2" charset="-52"/>
                  </a:rPr>
                  <a:t>)</a:t>
                </a:r>
                <a:endParaRPr lang="en-US" dirty="0">
                  <a:latin typeface="Raleway" pitchFamily="2" charset="-5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dirty="0">
                    <a:latin typeface="Raleway" pitchFamily="2" charset="-52"/>
                  </a:rPr>
                  <a:t>Высокая точность для всего </a:t>
                </a:r>
                <a:r>
                  <a:rPr lang="en-US" dirty="0">
                    <a:latin typeface="Raleway" pitchFamily="2" charset="-52"/>
                  </a:rPr>
                  <a:t>TCGA </a:t>
                </a:r>
                <a:r>
                  <a:rPr lang="ru-RU" dirty="0">
                    <a:latin typeface="Raleway" pitchFamily="2" charset="-52"/>
                  </a:rPr>
                  <a:t>обусловлена различиями в уровне метилирования ДНК для различных тканей (тем более раковых)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dirty="0">
                    <a:latin typeface="Raleway" pitchFamily="2" charset="-52"/>
                  </a:rPr>
                  <a:t>Модели, классифицирующие все типы рака, имеют слабую прогностическую ценность: новые субъекты не могут получить предсказания своего типа рака (тип ткани определен заранее)</a:t>
                </a:r>
                <a:endParaRPr lang="en-US" dirty="0">
                  <a:latin typeface="Raleway" pitchFamily="2" charset="-52"/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7CC5797-E8BC-4822-A77C-260809CB7D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505165"/>
                <a:ext cx="4936330" cy="3970318"/>
              </a:xfrm>
              <a:prstGeom prst="rect">
                <a:avLst/>
              </a:prstGeom>
              <a:blipFill>
                <a:blip r:embed="rId3"/>
                <a:stretch>
                  <a:fillRect l="-123" t="-307" b="-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5BD6B46D-EE79-49DF-B725-4489E45B8A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5324805"/>
              </p:ext>
            </p:extLst>
          </p:nvPr>
        </p:nvGraphicFramePr>
        <p:xfrm>
          <a:off x="5130801" y="0"/>
          <a:ext cx="4013200" cy="514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A4AA2893-ADFA-4D7A-AF28-7D50C69FE350}"/>
              </a:ext>
            </a:extLst>
          </p:cNvPr>
          <p:cNvSpPr txBox="1"/>
          <p:nvPr/>
        </p:nvSpPr>
        <p:spPr>
          <a:xfrm>
            <a:off x="531813" y="4615404"/>
            <a:ext cx="25923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dirty="0">
                <a:solidFill>
                  <a:schemeClr val="tx1"/>
                </a:solidFill>
                <a:effectLst/>
                <a:latin typeface="+mn-lt"/>
              </a:rPr>
              <a:t>[1</a:t>
            </a:r>
            <a:r>
              <a:rPr lang="en-US" sz="800" dirty="0">
                <a:solidFill>
                  <a:schemeClr val="tx1"/>
                </a:solidFill>
                <a:latin typeface="+mn-lt"/>
              </a:rPr>
              <a:t>] Levy, J., et al. BMC </a:t>
            </a:r>
            <a:r>
              <a:rPr lang="en-US" sz="800" dirty="0" err="1">
                <a:solidFill>
                  <a:schemeClr val="tx1"/>
                </a:solidFill>
                <a:latin typeface="+mn-lt"/>
              </a:rPr>
              <a:t>Bioinform</a:t>
            </a:r>
            <a:r>
              <a:rPr lang="en-US" sz="800" dirty="0">
                <a:solidFill>
                  <a:schemeClr val="tx1"/>
                </a:solidFill>
                <a:latin typeface="+mn-lt"/>
              </a:rPr>
              <a:t>. 21, 108 (2020).</a:t>
            </a:r>
            <a:endParaRPr lang="en-US" sz="800" b="0" i="0" dirty="0">
              <a:solidFill>
                <a:schemeClr val="tx1"/>
              </a:solidFill>
              <a:effectLst/>
              <a:latin typeface="+mn-lt"/>
            </a:endParaRPr>
          </a:p>
          <a:p>
            <a:r>
              <a:rPr lang="en-US" sz="800" b="0" i="0" dirty="0">
                <a:solidFill>
                  <a:schemeClr val="tx1"/>
                </a:solidFill>
                <a:effectLst/>
                <a:latin typeface="+mn-lt"/>
              </a:rPr>
              <a:t>[2] Zheng, C., Xu</a:t>
            </a:r>
            <a:r>
              <a:rPr lang="en-US" sz="800" dirty="0">
                <a:solidFill>
                  <a:schemeClr val="tx1"/>
                </a:solidFill>
                <a:latin typeface="+mn-lt"/>
              </a:rPr>
              <a:t>, R. </a:t>
            </a:r>
            <a:r>
              <a:rPr lang="en-US" sz="800" dirty="0" err="1">
                <a:solidFill>
                  <a:schemeClr val="tx1"/>
                </a:solidFill>
                <a:latin typeface="+mn-lt"/>
              </a:rPr>
              <a:t>PLoS</a:t>
            </a:r>
            <a:r>
              <a:rPr lang="en-US" sz="800" dirty="0">
                <a:solidFill>
                  <a:schemeClr val="tx1"/>
                </a:solidFill>
                <a:latin typeface="+mn-lt"/>
              </a:rPr>
              <a:t> One. 15, 5 (2020).</a:t>
            </a:r>
            <a:endParaRPr lang="en-US" sz="800" b="0" i="0" dirty="0">
              <a:solidFill>
                <a:schemeClr val="tx1"/>
              </a:solidFill>
              <a:effectLst/>
              <a:latin typeface="+mn-lt"/>
            </a:endParaRPr>
          </a:p>
          <a:p>
            <a:r>
              <a:rPr lang="en-US" sz="800" dirty="0">
                <a:solidFill>
                  <a:schemeClr val="tx1"/>
                </a:solidFill>
                <a:latin typeface="+mn-lt"/>
              </a:rPr>
              <a:t>[3] Chatterjee, S., et al. arXiv:1807.09617 (2018).</a:t>
            </a:r>
            <a:endParaRPr lang="en-US" sz="800" b="0" i="0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D9927D-F325-45CD-952A-095D988D25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0D8CC-4F01-4B4F-AEA1-9C54002754F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638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8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dk1"/>
                </a:solidFill>
              </a:rPr>
              <a:t>Мотивация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CC5797-E8BC-4822-A77C-260809CB7D9E}"/>
              </a:ext>
            </a:extLst>
          </p:cNvPr>
          <p:cNvSpPr txBox="1"/>
          <p:nvPr/>
        </p:nvSpPr>
        <p:spPr>
          <a:xfrm>
            <a:off x="63499" y="498485"/>
            <a:ext cx="9016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Raleway" pitchFamily="2" charset="-52"/>
              </a:rPr>
              <a:t>Эпигенетические часы</a:t>
            </a:r>
            <a:r>
              <a:rPr lang="ru-RU" dirty="0">
                <a:latin typeface="Raleway" pitchFamily="2" charset="-52"/>
              </a:rPr>
              <a:t> и </a:t>
            </a:r>
            <a:r>
              <a:rPr lang="ru-RU" b="1" dirty="0">
                <a:latin typeface="Raleway" pitchFamily="2" charset="-52"/>
              </a:rPr>
              <a:t>онлайн-калькуляторы</a:t>
            </a:r>
            <a:r>
              <a:rPr lang="ru-RU" dirty="0">
                <a:latin typeface="Raleway" pitchFamily="2" charset="-52"/>
              </a:rPr>
              <a:t> являются распространенным инструментом при изучении различных задач, связанных с метилированием ДНК.</a:t>
            </a:r>
          </a:p>
        </p:txBody>
      </p:sp>
      <p:sp>
        <p:nvSpPr>
          <p:cNvPr id="9" name="Google Shape;403;p59">
            <a:extLst>
              <a:ext uri="{FF2B5EF4-FFF2-40B4-BE49-F238E27FC236}">
                <a16:creationId xmlns:a16="http://schemas.microsoft.com/office/drawing/2014/main" id="{4E0E24D7-F613-4B73-9470-64655DF374DE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1989600" y="1106465"/>
            <a:ext cx="2078700" cy="37051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Решаемые задачи </a:t>
            </a:r>
            <a:endParaRPr sz="1600" dirty="0"/>
          </a:p>
        </p:txBody>
      </p:sp>
      <p:sp>
        <p:nvSpPr>
          <p:cNvPr id="10" name="Google Shape;405;p59">
            <a:extLst>
              <a:ext uri="{FF2B5EF4-FFF2-40B4-BE49-F238E27FC236}">
                <a16:creationId xmlns:a16="http://schemas.microsoft.com/office/drawing/2014/main" id="{DD9E8DCD-FCE9-48E2-B5E9-8DA4089A96F5}"/>
              </a:ext>
            </a:extLst>
          </p:cNvPr>
          <p:cNvSpPr txBox="1">
            <a:spLocks/>
          </p:cNvSpPr>
          <p:nvPr/>
        </p:nvSpPr>
        <p:spPr>
          <a:xfrm>
            <a:off x="-196472" y="1294064"/>
            <a:ext cx="20787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ibre Baskerville"/>
              <a:buNone/>
              <a:defRPr sz="20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ibre Baskerville"/>
              <a:buNone/>
              <a:defRPr sz="20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ibre Baskerville"/>
              <a:buNone/>
              <a:defRPr sz="20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ibre Baskerville"/>
              <a:buNone/>
              <a:defRPr sz="20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ibre Baskerville"/>
              <a:buNone/>
              <a:defRPr sz="20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ibre Baskerville"/>
              <a:buNone/>
              <a:defRPr sz="20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ibre Baskerville"/>
              <a:buNone/>
              <a:defRPr sz="20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ibre Baskerville"/>
              <a:buNone/>
              <a:defRPr sz="20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pPr algn="ctr"/>
            <a:r>
              <a:rPr lang="ru-RU" dirty="0"/>
              <a:t>Регрессия</a:t>
            </a:r>
          </a:p>
        </p:txBody>
      </p:sp>
      <p:sp>
        <p:nvSpPr>
          <p:cNvPr id="11" name="Google Shape;406;p59">
            <a:extLst>
              <a:ext uri="{FF2B5EF4-FFF2-40B4-BE49-F238E27FC236}">
                <a16:creationId xmlns:a16="http://schemas.microsoft.com/office/drawing/2014/main" id="{21F9150C-7D06-4370-89EB-27BD990EAB26}"/>
              </a:ext>
            </a:extLst>
          </p:cNvPr>
          <p:cNvSpPr txBox="1">
            <a:spLocks/>
          </p:cNvSpPr>
          <p:nvPr/>
        </p:nvSpPr>
        <p:spPr>
          <a:xfrm>
            <a:off x="209012" y="1742658"/>
            <a:ext cx="4464588" cy="17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>
                <a:latin typeface="Raleway" pitchFamily="2" charset="-52"/>
              </a:rPr>
              <a:t>Различные типы биологического возраста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>
                <a:latin typeface="Raleway" pitchFamily="2" charset="-52"/>
              </a:rPr>
              <a:t>Возрастная акселерация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>
                <a:latin typeface="Raleway" pitchFamily="2" charset="-52"/>
              </a:rPr>
              <a:t>Клеточный состав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>
                <a:latin typeface="Raleway" pitchFamily="2" charset="-52"/>
              </a:rPr>
              <a:t>Риск смертности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>
                <a:latin typeface="Raleway" pitchFamily="2" charset="-52"/>
              </a:rPr>
              <a:t>Уровень экспрессии генов</a:t>
            </a:r>
          </a:p>
        </p:txBody>
      </p:sp>
      <p:sp>
        <p:nvSpPr>
          <p:cNvPr id="12" name="Google Shape;436;p59">
            <a:extLst>
              <a:ext uri="{FF2B5EF4-FFF2-40B4-BE49-F238E27FC236}">
                <a16:creationId xmlns:a16="http://schemas.microsoft.com/office/drawing/2014/main" id="{B671078E-153D-462C-8409-69CFFB44437D}"/>
              </a:ext>
            </a:extLst>
          </p:cNvPr>
          <p:cNvSpPr/>
          <p:nvPr/>
        </p:nvSpPr>
        <p:spPr>
          <a:xfrm>
            <a:off x="825499" y="1275986"/>
            <a:ext cx="1164101" cy="218936"/>
          </a:xfrm>
          <a:custGeom>
            <a:avLst/>
            <a:gdLst/>
            <a:ahLst/>
            <a:cxnLst/>
            <a:rect l="l" t="t" r="r" b="b"/>
            <a:pathLst>
              <a:path w="65621" h="28239" extrusionOk="0">
                <a:moveTo>
                  <a:pt x="65621" y="0"/>
                </a:moveTo>
                <a:lnTo>
                  <a:pt x="0" y="0"/>
                </a:lnTo>
                <a:lnTo>
                  <a:pt x="0" y="28239"/>
                </a:ln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" name="Google Shape;437;p59">
            <a:extLst>
              <a:ext uri="{FF2B5EF4-FFF2-40B4-BE49-F238E27FC236}">
                <a16:creationId xmlns:a16="http://schemas.microsoft.com/office/drawing/2014/main" id="{FD57C70F-ACCB-4FFD-9AF5-8AA3924DE7A1}"/>
              </a:ext>
            </a:extLst>
          </p:cNvPr>
          <p:cNvSpPr/>
          <p:nvPr/>
        </p:nvSpPr>
        <p:spPr>
          <a:xfrm flipH="1">
            <a:off x="4068296" y="1275986"/>
            <a:ext cx="1087903" cy="218936"/>
          </a:xfrm>
          <a:custGeom>
            <a:avLst/>
            <a:gdLst/>
            <a:ahLst/>
            <a:cxnLst/>
            <a:rect l="l" t="t" r="r" b="b"/>
            <a:pathLst>
              <a:path w="65621" h="28239" extrusionOk="0">
                <a:moveTo>
                  <a:pt x="65621" y="0"/>
                </a:moveTo>
                <a:lnTo>
                  <a:pt x="0" y="0"/>
                </a:lnTo>
                <a:lnTo>
                  <a:pt x="0" y="28239"/>
                </a:ln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14" name="Google Shape;405;p59">
            <a:extLst>
              <a:ext uri="{FF2B5EF4-FFF2-40B4-BE49-F238E27FC236}">
                <a16:creationId xmlns:a16="http://schemas.microsoft.com/office/drawing/2014/main" id="{9DD7430E-2FB1-42C1-9BDB-A3A240E89716}"/>
              </a:ext>
            </a:extLst>
          </p:cNvPr>
          <p:cNvSpPr txBox="1">
            <a:spLocks/>
          </p:cNvSpPr>
          <p:nvPr/>
        </p:nvSpPr>
        <p:spPr>
          <a:xfrm>
            <a:off x="4419239" y="1289259"/>
            <a:ext cx="20787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ibre Baskerville"/>
              <a:buNone/>
              <a:defRPr sz="20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ibre Baskerville"/>
              <a:buNone/>
              <a:defRPr sz="20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ibre Baskerville"/>
              <a:buNone/>
              <a:defRPr sz="20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ibre Baskerville"/>
              <a:buNone/>
              <a:defRPr sz="20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ibre Baskerville"/>
              <a:buNone/>
              <a:defRPr sz="20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ibre Baskerville"/>
              <a:buNone/>
              <a:defRPr sz="20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ibre Baskerville"/>
              <a:buNone/>
              <a:defRPr sz="20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ibre Baskerville"/>
              <a:buNone/>
              <a:defRPr sz="20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pPr algn="ctr"/>
            <a:r>
              <a:rPr lang="ru-RU" dirty="0"/>
              <a:t>Классификация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8082FE-4A4F-4168-A31B-5EF81FCE45E8}"/>
              </a:ext>
            </a:extLst>
          </p:cNvPr>
          <p:cNvSpPr txBox="1"/>
          <p:nvPr/>
        </p:nvSpPr>
        <p:spPr>
          <a:xfrm>
            <a:off x="4572000" y="1741362"/>
            <a:ext cx="33883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Raleway" pitchFamily="2" charset="-52"/>
              </a:rPr>
              <a:t>Тип ткани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Raleway" pitchFamily="2" charset="-52"/>
              </a:rPr>
              <a:t>Пол</a:t>
            </a:r>
            <a:endParaRPr lang="en-US" dirty="0">
              <a:latin typeface="Raleway" pitchFamily="2" charset="-5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811CF9-ACF6-4379-8D56-F1EDCA1A3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0836" y="940129"/>
            <a:ext cx="1971573" cy="212568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1B129F2-B431-4D76-9738-3A7DE39A6C0B}"/>
              </a:ext>
            </a:extLst>
          </p:cNvPr>
          <p:cNvSpPr txBox="1"/>
          <p:nvPr/>
        </p:nvSpPr>
        <p:spPr>
          <a:xfrm>
            <a:off x="63500" y="3645549"/>
            <a:ext cx="545118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Raleway" pitchFamily="2" charset="-52"/>
              </a:rPr>
              <a:t>Свойства моделей: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Raleway" pitchFamily="2" charset="-52"/>
              </a:rPr>
              <a:t>Ограниченное количество </a:t>
            </a:r>
            <a:r>
              <a:rPr lang="en-US" dirty="0">
                <a:solidFill>
                  <a:schemeClr val="tx1"/>
                </a:solidFill>
                <a:latin typeface="Raleway" pitchFamily="2" charset="-52"/>
              </a:rPr>
              <a:t>CpG</a:t>
            </a:r>
            <a:r>
              <a:rPr lang="ru-RU" dirty="0">
                <a:solidFill>
                  <a:schemeClr val="tx1"/>
                </a:solidFill>
                <a:latin typeface="Raleway" pitchFamily="2" charset="-52"/>
              </a:rPr>
              <a:t>-сайтов (</a:t>
            </a:r>
            <a:r>
              <a:rPr lang="ru-RU" b="1" dirty="0">
                <a:solidFill>
                  <a:schemeClr val="tx1"/>
                </a:solidFill>
                <a:latin typeface="Raleway" pitchFamily="2" charset="-52"/>
              </a:rPr>
              <a:t>до 1000</a:t>
            </a:r>
            <a:r>
              <a:rPr lang="ru-RU" dirty="0">
                <a:solidFill>
                  <a:schemeClr val="tx1"/>
                </a:solidFill>
                <a:latin typeface="Raleway" pitchFamily="2" charset="-52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Raleway" pitchFamily="2" charset="-52"/>
              </a:rPr>
              <a:t>Регрессионные линейные (</a:t>
            </a:r>
            <a:r>
              <a:rPr lang="ru-RU" b="1" dirty="0">
                <a:solidFill>
                  <a:schemeClr val="tx1"/>
                </a:solidFill>
                <a:latin typeface="Raleway" pitchFamily="2" charset="-52"/>
              </a:rPr>
              <a:t>легко интерпретируемые</a:t>
            </a:r>
            <a:r>
              <a:rPr lang="ru-RU" dirty="0">
                <a:solidFill>
                  <a:schemeClr val="tx1"/>
                </a:solidFill>
                <a:latin typeface="Raleway" pitchFamily="2" charset="-52"/>
              </a:rPr>
              <a:t>) модели</a:t>
            </a:r>
            <a:r>
              <a:rPr lang="en-US" dirty="0">
                <a:solidFill>
                  <a:schemeClr val="tx1"/>
                </a:solidFill>
                <a:latin typeface="Raleway" pitchFamily="2" charset="-52"/>
              </a:rPr>
              <a:t> (ElasticNet)</a:t>
            </a:r>
            <a:endParaRPr lang="ru-RU" dirty="0">
              <a:solidFill>
                <a:schemeClr val="tx1"/>
              </a:solidFill>
              <a:latin typeface="Raleway" pitchFamily="2" charset="-52"/>
            </a:endParaRPr>
          </a:p>
          <a:p>
            <a:endParaRPr lang="ru-RU" dirty="0">
              <a:latin typeface="Raleway" pitchFamily="2" charset="-52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7F7B07B-8360-4118-BD5F-8DA4B81DDBF3}"/>
              </a:ext>
            </a:extLst>
          </p:cNvPr>
          <p:cNvSpPr txBox="1"/>
          <p:nvPr/>
        </p:nvSpPr>
        <p:spPr>
          <a:xfrm>
            <a:off x="63499" y="3206631"/>
            <a:ext cx="90169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/>
                </a:solidFill>
                <a:latin typeface="Raleway" pitchFamily="2" charset="-52"/>
              </a:rPr>
              <a:t>Самый популярный онлайн-калькулятор: </a:t>
            </a:r>
            <a:r>
              <a:rPr lang="en-US" dirty="0">
                <a:solidFill>
                  <a:schemeClr val="tx1"/>
                </a:solidFill>
                <a:latin typeface="Raleway" pitchFamily="2" charset="-52"/>
              </a:rPr>
              <a:t>http://dnamage.genetics.ucla.edu</a:t>
            </a:r>
            <a:endParaRPr lang="ru-RU" dirty="0">
              <a:latin typeface="Raleway" pitchFamily="2" charset="-52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D51D0D8A-5022-438D-B178-1C940E8DDDD9}"/>
              </a:ext>
            </a:extLst>
          </p:cNvPr>
          <p:cNvSpPr/>
          <p:nvPr/>
        </p:nvSpPr>
        <p:spPr>
          <a:xfrm>
            <a:off x="4174365" y="2320756"/>
            <a:ext cx="489747" cy="3077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1B12B1C-9ECA-4FFC-A99A-1201023822DF}"/>
              </a:ext>
            </a:extLst>
          </p:cNvPr>
          <p:cNvSpPr txBox="1"/>
          <p:nvPr/>
        </p:nvSpPr>
        <p:spPr>
          <a:xfrm>
            <a:off x="4763399" y="2300277"/>
            <a:ext cx="13323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Raleway" pitchFamily="2" charset="-52"/>
              </a:rPr>
              <a:t>We are here!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CD395C1-716F-43D9-9D9D-B7BE381BD844}"/>
              </a:ext>
            </a:extLst>
          </p:cNvPr>
          <p:cNvSpPr txBox="1"/>
          <p:nvPr/>
        </p:nvSpPr>
        <p:spPr>
          <a:xfrm>
            <a:off x="5753099" y="3861673"/>
            <a:ext cx="271938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+mn-lt"/>
              </a:rPr>
              <a:t>[1] </a:t>
            </a:r>
            <a:r>
              <a:rPr lang="en-US" sz="800" b="0" i="0" dirty="0" err="1">
                <a:solidFill>
                  <a:schemeClr val="tx1"/>
                </a:solidFill>
                <a:effectLst/>
                <a:latin typeface="+mn-lt"/>
              </a:rPr>
              <a:t>Hannum</a:t>
            </a:r>
            <a:r>
              <a:rPr lang="en-US" sz="800" b="0" i="0" dirty="0">
                <a:solidFill>
                  <a:schemeClr val="tx1"/>
                </a:solidFill>
                <a:effectLst/>
                <a:latin typeface="+mn-lt"/>
              </a:rPr>
              <a:t>, G., et al. Mol Cell. 49, 2 (2013).</a:t>
            </a:r>
          </a:p>
          <a:p>
            <a:r>
              <a:rPr lang="en-US" sz="800" dirty="0">
                <a:solidFill>
                  <a:schemeClr val="tx1"/>
                </a:solidFill>
                <a:latin typeface="+mn-lt"/>
              </a:rPr>
              <a:t>[2] Horvath, S. Genome Biol. 14 (2013).</a:t>
            </a:r>
            <a:endParaRPr lang="en-US" sz="800" b="0" i="0" dirty="0">
              <a:solidFill>
                <a:schemeClr val="tx1"/>
              </a:solidFill>
              <a:effectLst/>
              <a:latin typeface="+mn-lt"/>
            </a:endParaRPr>
          </a:p>
          <a:p>
            <a:r>
              <a:rPr lang="en-US" sz="800" dirty="0">
                <a:solidFill>
                  <a:schemeClr val="tx1"/>
                </a:solidFill>
                <a:latin typeface="+mn-lt"/>
              </a:rPr>
              <a:t>[3] </a:t>
            </a:r>
            <a:r>
              <a:rPr lang="en-US" sz="800" b="0" i="0" dirty="0">
                <a:solidFill>
                  <a:schemeClr val="tx1"/>
                </a:solidFill>
                <a:effectLst/>
                <a:latin typeface="+mn-lt"/>
              </a:rPr>
              <a:t>Levine, M., </a:t>
            </a:r>
            <a:r>
              <a:rPr lang="en-US" sz="800" dirty="0">
                <a:solidFill>
                  <a:schemeClr val="tx1"/>
                </a:solidFill>
                <a:latin typeface="+mn-lt"/>
              </a:rPr>
              <a:t>et al. Aging (Albany NY). 10, 4 (2018).</a:t>
            </a:r>
            <a:endParaRPr lang="en-US" sz="800" b="0" i="0" dirty="0">
              <a:solidFill>
                <a:schemeClr val="tx1"/>
              </a:solidFill>
              <a:effectLst/>
              <a:latin typeface="+mn-lt"/>
            </a:endParaRPr>
          </a:p>
          <a:p>
            <a:r>
              <a:rPr lang="en-US" sz="800" dirty="0">
                <a:solidFill>
                  <a:schemeClr val="tx1"/>
                </a:solidFill>
                <a:latin typeface="+mn-lt"/>
              </a:rPr>
              <a:t>[4] Lu, A., et al. </a:t>
            </a:r>
            <a:r>
              <a:rPr lang="en-US" sz="800" dirty="0">
                <a:solidFill>
                  <a:schemeClr val="tx1"/>
                </a:solidFill>
              </a:rPr>
              <a:t>Aging (Albany NY). 11, 2 (2019).</a:t>
            </a:r>
            <a:endParaRPr lang="en-US" sz="800" dirty="0">
              <a:solidFill>
                <a:schemeClr val="tx1"/>
              </a:solidFill>
              <a:latin typeface="+mn-lt"/>
            </a:endParaRPr>
          </a:p>
          <a:p>
            <a:r>
              <a:rPr lang="en-US" sz="800" b="0" i="0" dirty="0">
                <a:solidFill>
                  <a:schemeClr val="tx1"/>
                </a:solidFill>
                <a:effectLst/>
                <a:latin typeface="+mn-lt"/>
              </a:rPr>
              <a:t>[5] Horvath, S., et al. </a:t>
            </a:r>
            <a:r>
              <a:rPr lang="en-US" sz="800" dirty="0">
                <a:solidFill>
                  <a:schemeClr val="tx1"/>
                </a:solidFill>
              </a:rPr>
              <a:t>Aging (Albany NY). 10, 7 (2018).</a:t>
            </a:r>
            <a:endParaRPr lang="en-US" sz="800" b="0" i="0" dirty="0">
              <a:solidFill>
                <a:schemeClr val="tx1"/>
              </a:solidFill>
              <a:effectLst/>
              <a:latin typeface="+mn-lt"/>
            </a:endParaRPr>
          </a:p>
          <a:p>
            <a:r>
              <a:rPr lang="en-US" sz="800" dirty="0">
                <a:solidFill>
                  <a:schemeClr val="tx1"/>
                </a:solidFill>
                <a:latin typeface="+mn-lt"/>
              </a:rPr>
              <a:t>[6] Horvath, S., et al. Genome Biol. 17, 1 (2016).</a:t>
            </a:r>
          </a:p>
          <a:p>
            <a:r>
              <a:rPr lang="en-US" sz="800" b="0" i="0" dirty="0">
                <a:solidFill>
                  <a:schemeClr val="tx1"/>
                </a:solidFill>
                <a:effectLst/>
                <a:latin typeface="+mn-lt"/>
              </a:rPr>
              <a:t>[7] Chen, B., et al. </a:t>
            </a:r>
            <a:r>
              <a:rPr lang="en-US" sz="800" dirty="0">
                <a:solidFill>
                  <a:schemeClr val="tx1"/>
                </a:solidFill>
              </a:rPr>
              <a:t>Aging (Albany NY). 8, 9 (2016).</a:t>
            </a:r>
            <a:endParaRPr lang="en-US" sz="800" b="0" i="0" dirty="0">
              <a:solidFill>
                <a:schemeClr val="tx1"/>
              </a:solidFill>
              <a:effectLst/>
              <a:latin typeface="+mn-lt"/>
            </a:endParaRPr>
          </a:p>
          <a:p>
            <a:r>
              <a:rPr lang="en-US" sz="800" dirty="0">
                <a:solidFill>
                  <a:schemeClr val="tx1"/>
                </a:solidFill>
                <a:latin typeface="+mn-lt"/>
              </a:rPr>
              <a:t>[8] Houseman, E., et al. </a:t>
            </a:r>
            <a:r>
              <a:rPr lang="en-US" sz="800" dirty="0">
                <a:solidFill>
                  <a:schemeClr val="tx1"/>
                </a:solidFill>
              </a:rPr>
              <a:t>BMC </a:t>
            </a:r>
            <a:r>
              <a:rPr lang="en-US" sz="800" dirty="0" err="1">
                <a:solidFill>
                  <a:schemeClr val="tx1"/>
                </a:solidFill>
              </a:rPr>
              <a:t>Bioinform</a:t>
            </a:r>
            <a:r>
              <a:rPr lang="en-US" sz="800" dirty="0">
                <a:solidFill>
                  <a:schemeClr val="tx1"/>
                </a:solidFill>
              </a:rPr>
              <a:t>. 13, 86 (2012).</a:t>
            </a:r>
            <a:endParaRPr lang="en-US" sz="800" b="0" i="0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617616-4047-45AC-8A8B-5296551593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0D8CC-4F01-4B4F-AEA1-9C54002754F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011779"/>
      </p:ext>
    </p:extLst>
  </p:cSld>
  <p:clrMapOvr>
    <a:masterClrMapping/>
  </p:clrMapOvr>
</p:sld>
</file>

<file path=ppt/theme/theme1.xml><?xml version="1.0" encoding="utf-8"?>
<a:theme xmlns:a="http://schemas.openxmlformats.org/drawingml/2006/main" name="Microbiology Breakthrough by Slidesgo">
  <a:themeElements>
    <a:clrScheme name="Simple Light">
      <a:dk1>
        <a:srgbClr val="252525"/>
      </a:dk1>
      <a:lt1>
        <a:srgbClr val="FFFFFF"/>
      </a:lt1>
      <a:dk2>
        <a:srgbClr val="252525"/>
      </a:dk2>
      <a:lt2>
        <a:srgbClr val="EEEEEE"/>
      </a:lt2>
      <a:accent1>
        <a:srgbClr val="D24141"/>
      </a:accent1>
      <a:accent2>
        <a:srgbClr val="B42526"/>
      </a:accent2>
      <a:accent3>
        <a:srgbClr val="800909"/>
      </a:accent3>
      <a:accent4>
        <a:srgbClr val="4F0000"/>
      </a:accent4>
      <a:accent5>
        <a:srgbClr val="D9D9D9"/>
      </a:accent5>
      <a:accent6>
        <a:srgbClr val="CCCCCC"/>
      </a:accent6>
      <a:hlink>
        <a:srgbClr val="99999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5689</TotalTime>
  <Words>2272</Words>
  <Application>Microsoft Office PowerPoint</Application>
  <PresentationFormat>On-screen Show (16:9)</PresentationFormat>
  <Paragraphs>379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Wingdings</vt:lpstr>
      <vt:lpstr>Libre Baskerville</vt:lpstr>
      <vt:lpstr>Raleway</vt:lpstr>
      <vt:lpstr>Nunito</vt:lpstr>
      <vt:lpstr>Didact Gothic</vt:lpstr>
      <vt:lpstr>Cambria Math</vt:lpstr>
      <vt:lpstr>Arial</vt:lpstr>
      <vt:lpstr>Microbiology Breakthrough by Slidesgo</vt:lpstr>
      <vt:lpstr>Эпигенетические изменения при психических и поведенческих расстройствах:  классификация и XAI</vt:lpstr>
      <vt:lpstr>План</vt:lpstr>
      <vt:lpstr>ЭПИГЕНЕТИКА</vt:lpstr>
      <vt:lpstr>Метилирование ДНК</vt:lpstr>
      <vt:lpstr>Метилирование ДНК</vt:lpstr>
      <vt:lpstr>Метилирование ДНК</vt:lpstr>
      <vt:lpstr>План</vt:lpstr>
      <vt:lpstr>Мотивация</vt:lpstr>
      <vt:lpstr>Мотивация</vt:lpstr>
      <vt:lpstr>Психические и поведенческие расстройства</vt:lpstr>
      <vt:lpstr>План</vt:lpstr>
      <vt:lpstr>Данные</vt:lpstr>
      <vt:lpstr>Первичный анализ признаков</vt:lpstr>
      <vt:lpstr>Метрики</vt:lpstr>
      <vt:lpstr>Модели и обучение</vt:lpstr>
      <vt:lpstr>TabNet</vt:lpstr>
      <vt:lpstr>Портативная модель</vt:lpstr>
      <vt:lpstr>Примеры признаков (CpG-сайтов) в портативной модели</vt:lpstr>
      <vt:lpstr>План</vt:lpstr>
      <vt:lpstr>Explainable Artificial Intelligence (XAI)</vt:lpstr>
      <vt:lpstr>XAI: SHAP (SHapley Additive exPlanations) </vt:lpstr>
      <vt:lpstr>SHAP: Глобальная интерпретируемость</vt:lpstr>
      <vt:lpstr>SHAP: Глобальная интерпретируемость</vt:lpstr>
      <vt:lpstr>SHAP: Глобальная интерпретируемость</vt:lpstr>
      <vt:lpstr>SHAP: Локальная интерпретируемость</vt:lpstr>
      <vt:lpstr>SHAP: Локальная интерпретируемость</vt:lpstr>
      <vt:lpstr>SHAP: Локальная интерпретируемость</vt:lpstr>
      <vt:lpstr>SHAP: Локальная интерпретируемость</vt:lpstr>
      <vt:lpstr>Выводы</vt:lpstr>
      <vt:lpstr>Планы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Эпигенетические изменения при психических и поведенческих расстройствах:  классификация и XAI</dc:title>
  <dc:creator>user</dc:creator>
  <cp:lastModifiedBy>Алёна Калякулина</cp:lastModifiedBy>
  <cp:revision>109</cp:revision>
  <dcterms:modified xsi:type="dcterms:W3CDTF">2021-12-02T22:06:33Z</dcterms:modified>
</cp:coreProperties>
</file>