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72" r:id="rId5"/>
    <p:sldId id="27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2" d="100"/>
          <a:sy n="152" d="100"/>
        </p:scale>
        <p:origin x="43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58EF-B93C-4F75-ADEF-57710F23F23D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5F82-F7CA-4EB5-843C-9EE809549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357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58EF-B93C-4F75-ADEF-57710F23F23D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5F82-F7CA-4EB5-843C-9EE809549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082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58EF-B93C-4F75-ADEF-57710F23F23D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5F82-F7CA-4EB5-843C-9EE809549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969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58EF-B93C-4F75-ADEF-57710F23F23D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5F82-F7CA-4EB5-843C-9EE809549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446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58EF-B93C-4F75-ADEF-57710F23F23D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5F82-F7CA-4EB5-843C-9EE809549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461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58EF-B93C-4F75-ADEF-57710F23F23D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5F82-F7CA-4EB5-843C-9EE809549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6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58EF-B93C-4F75-ADEF-57710F23F23D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5F82-F7CA-4EB5-843C-9EE809549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302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58EF-B93C-4F75-ADEF-57710F23F23D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5F82-F7CA-4EB5-843C-9EE809549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452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58EF-B93C-4F75-ADEF-57710F23F23D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5F82-F7CA-4EB5-843C-9EE809549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79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58EF-B93C-4F75-ADEF-57710F23F23D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5F82-F7CA-4EB5-843C-9EE809549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142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58EF-B93C-4F75-ADEF-57710F23F23D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5F82-F7CA-4EB5-843C-9EE809549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11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058EF-B93C-4F75-ADEF-57710F23F23D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75F82-F7CA-4EB5-843C-9EE809549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18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313"/>
            <a:ext cx="9144000" cy="407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468313" y="2605088"/>
            <a:ext cx="8223250" cy="92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>
              <a:lnSpc>
                <a:spcPct val="100000"/>
              </a:lnSpc>
              <a:spcAft>
                <a:spcPct val="0"/>
              </a:spcAft>
            </a:pPr>
            <a:r>
              <a:rPr lang="ru-RU" altLang="ru-RU" sz="5400">
                <a:latin typeface="Calibri" panose="020F0502020204030204" pitchFamily="34" charset="0"/>
                <a:cs typeface="Calibri" panose="020F0502020204030204" pitchFamily="34" charset="0"/>
              </a:rPr>
              <a:t>Заголовок</a:t>
            </a: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468313" y="3648075"/>
            <a:ext cx="82232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>
              <a:lnSpc>
                <a:spcPct val="100000"/>
              </a:lnSpc>
              <a:spcAft>
                <a:spcPct val="0"/>
              </a:spcAft>
            </a:pPr>
            <a:r>
              <a:rPr lang="ru-RU" altLang="ru-RU" sz="3600">
                <a:latin typeface="Calibri" panose="020F0502020204030204" pitchFamily="34" charset="0"/>
                <a:cs typeface="Calibri" panose="020F0502020204030204" pitchFamily="34" charset="0"/>
              </a:rPr>
              <a:t>Подзаголовок презентации</a:t>
            </a:r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71" b="3571"/>
          <a:stretch>
            <a:fillRect/>
          </a:stretch>
        </p:blipFill>
        <p:spPr bwMode="auto">
          <a:xfrm>
            <a:off x="0" y="1484313"/>
            <a:ext cx="9144000" cy="407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t="3571" b="3571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468313" y="2605088"/>
            <a:ext cx="8223250" cy="92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>
              <a:lnSpc>
                <a:spcPct val="115000"/>
              </a:lnSpc>
              <a:spcAft>
                <a:spcPct val="0"/>
              </a:spcAft>
            </a:pPr>
            <a:r>
              <a:rPr lang="ru-RU" altLang="ru-RU" sz="3200" b="1"/>
              <a:t>Цифровая 3D-медицина</a:t>
            </a:r>
          </a:p>
          <a:p>
            <a:pPr algn="ctr" eaLnBrk="1">
              <a:lnSpc>
                <a:spcPct val="100000"/>
              </a:lnSpc>
              <a:spcAft>
                <a:spcPct val="0"/>
              </a:spcAft>
            </a:pPr>
            <a:endParaRPr lang="ru-RU" altLang="ru-RU"/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468313" y="3648075"/>
            <a:ext cx="82232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>
              <a:lnSpc>
                <a:spcPct val="100000"/>
              </a:lnSpc>
              <a:spcAft>
                <a:spcPct val="0"/>
              </a:spcAft>
            </a:pPr>
            <a:r>
              <a:rPr lang="ru-RU" altLang="ru-RU" sz="1800"/>
              <a:t>Результаты в области компьютерной графики и геометрического моделирования</a:t>
            </a:r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0" y="5067300"/>
            <a:ext cx="12192000" cy="1828800"/>
          </a:xfrm>
          <a:prstGeom prst="rect">
            <a:avLst/>
          </a:prstGeom>
          <a:solidFill>
            <a:srgbClr val="0064A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0" y="0"/>
            <a:ext cx="12192000" cy="1185863"/>
          </a:xfrm>
          <a:prstGeom prst="rect">
            <a:avLst/>
          </a:prstGeom>
          <a:solidFill>
            <a:srgbClr val="0064A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3" name="Rectangle 9"/>
          <p:cNvSpPr>
            <a:spLocks noChangeArrowheads="1"/>
          </p:cNvSpPr>
          <p:nvPr/>
        </p:nvSpPr>
        <p:spPr bwMode="auto">
          <a:xfrm>
            <a:off x="0" y="1146175"/>
            <a:ext cx="12192000" cy="4875213"/>
          </a:xfrm>
          <a:prstGeom prst="rect">
            <a:avLst/>
          </a:prstGeom>
          <a:solidFill>
            <a:srgbClr val="1381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sz="2400" b="1">
              <a:solidFill>
                <a:schemeClr val="bg1"/>
              </a:solidFill>
            </a:endParaRPr>
          </a:p>
        </p:txBody>
      </p:sp>
      <p:sp>
        <p:nvSpPr>
          <p:cNvPr id="24" name="Rectangle 10"/>
          <p:cNvSpPr>
            <a:spLocks noChangeArrowheads="1"/>
          </p:cNvSpPr>
          <p:nvPr/>
        </p:nvSpPr>
        <p:spPr bwMode="auto">
          <a:xfrm>
            <a:off x="468313" y="2605088"/>
            <a:ext cx="8223250" cy="92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>
              <a:lnSpc>
                <a:spcPct val="115000"/>
              </a:lnSpc>
              <a:spcAft>
                <a:spcPct val="0"/>
              </a:spcAft>
            </a:pPr>
            <a:endParaRPr lang="ru-RU" altLang="ru-RU"/>
          </a:p>
        </p:txBody>
      </p:sp>
      <p:pic>
        <p:nvPicPr>
          <p:cNvPr id="2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38" y="244475"/>
            <a:ext cx="21748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8853736" y="5614726"/>
            <a:ext cx="3433056" cy="385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>
              <a:lnSpc>
                <a:spcPct val="100000"/>
              </a:lnSpc>
              <a:spcAft>
                <a:spcPct val="0"/>
              </a:spcAft>
            </a:pPr>
            <a:r>
              <a:rPr lang="ru-RU" altLang="ru-RU" sz="2000" dirty="0" smtClean="0">
                <a:solidFill>
                  <a:schemeClr val="bg1"/>
                </a:solidFill>
              </a:rPr>
              <a:t>Юсипов Игорь Ильясович</a:t>
            </a:r>
            <a:endParaRPr lang="ru-RU" altLang="ru-RU" sz="1800" dirty="0">
              <a:solidFill>
                <a:schemeClr val="bg1"/>
              </a:solidFill>
            </a:endParaRPr>
          </a:p>
        </p:txBody>
      </p:sp>
      <p:sp>
        <p:nvSpPr>
          <p:cNvPr id="28" name="Rectangle 11"/>
          <p:cNvSpPr>
            <a:spLocks noChangeArrowheads="1"/>
          </p:cNvSpPr>
          <p:nvPr/>
        </p:nvSpPr>
        <p:spPr bwMode="auto">
          <a:xfrm>
            <a:off x="1984375" y="6148387"/>
            <a:ext cx="82232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>
              <a:lnSpc>
                <a:spcPct val="100000"/>
              </a:lnSpc>
              <a:spcAft>
                <a:spcPct val="0"/>
              </a:spcAft>
            </a:pPr>
            <a:r>
              <a:rPr lang="ru-RU" altLang="ru-RU" sz="1800" dirty="0">
                <a:solidFill>
                  <a:schemeClr val="bg1"/>
                </a:solidFill>
              </a:rPr>
              <a:t>Нижний Новгород</a:t>
            </a:r>
          </a:p>
          <a:p>
            <a:pPr algn="ctr" eaLnBrk="1">
              <a:lnSpc>
                <a:spcPct val="100000"/>
              </a:lnSpc>
              <a:spcAft>
                <a:spcPct val="0"/>
              </a:spcAft>
            </a:pPr>
            <a:r>
              <a:rPr lang="ru-RU" altLang="ru-RU" sz="1800" dirty="0" smtClean="0">
                <a:solidFill>
                  <a:schemeClr val="bg1"/>
                </a:solidFill>
              </a:rPr>
              <a:t>2020</a:t>
            </a:r>
            <a:endParaRPr lang="ru-RU" altLang="ru-RU" sz="1800" dirty="0">
              <a:solidFill>
                <a:schemeClr val="bg1"/>
              </a:solidFill>
            </a:endParaRPr>
          </a:p>
          <a:p>
            <a:pPr algn="ctr" eaLnBrk="1">
              <a:lnSpc>
                <a:spcPct val="100000"/>
              </a:lnSpc>
              <a:spcAft>
                <a:spcPct val="0"/>
              </a:spcAft>
            </a:pPr>
            <a:endParaRPr lang="ru-RU" altLang="ru-RU" sz="1800" dirty="0"/>
          </a:p>
          <a:p>
            <a:pPr algn="ctr" eaLnBrk="1">
              <a:lnSpc>
                <a:spcPct val="100000"/>
              </a:lnSpc>
              <a:spcAft>
                <a:spcPct val="0"/>
              </a:spcAft>
            </a:pPr>
            <a:endParaRPr lang="ru-RU" altLang="ru-RU" sz="1800" dirty="0"/>
          </a:p>
          <a:p>
            <a:pPr algn="ctr" eaLnBrk="1">
              <a:lnSpc>
                <a:spcPct val="100000"/>
              </a:lnSpc>
              <a:spcAft>
                <a:spcPct val="0"/>
              </a:spcAft>
            </a:pPr>
            <a:r>
              <a:rPr lang="ru-RU" altLang="ru-RU" sz="1800" dirty="0"/>
              <a:t>                                                                  </a:t>
            </a:r>
          </a:p>
          <a:p>
            <a:pPr algn="ctr" eaLnBrk="1">
              <a:lnSpc>
                <a:spcPct val="100000"/>
              </a:lnSpc>
              <a:spcAft>
                <a:spcPct val="0"/>
              </a:spcAft>
            </a:pPr>
            <a:endParaRPr lang="ru-RU" altLang="ru-RU" sz="1800" dirty="0"/>
          </a:p>
        </p:txBody>
      </p:sp>
      <p:sp>
        <p:nvSpPr>
          <p:cNvPr id="29" name="Rectangle 11"/>
          <p:cNvSpPr>
            <a:spLocks noChangeArrowheads="1"/>
          </p:cNvSpPr>
          <p:nvPr/>
        </p:nvSpPr>
        <p:spPr bwMode="auto">
          <a:xfrm>
            <a:off x="1679575" y="2159152"/>
            <a:ext cx="91440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</a:pPr>
            <a:r>
              <a:rPr lang="ru-RU" altLang="ru-RU" sz="3600" b="1" dirty="0">
                <a:solidFill>
                  <a:schemeClr val="bg1"/>
                </a:solidFill>
              </a:rPr>
              <a:t>Методы машинного обучения в моделировании сложных квантовых систем и состояний</a:t>
            </a:r>
          </a:p>
        </p:txBody>
      </p:sp>
    </p:spTree>
    <p:extLst>
      <p:ext uri="{BB962C8B-B14F-4D97-AF65-F5344CB8AC3E}">
        <p14:creationId xmlns:p14="http://schemas.microsoft.com/office/powerpoint/2010/main" val="150162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0" y="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Марковость в открытых квантовых системах</a:t>
            </a:r>
            <a:endParaRPr lang="en-US" sz="4800" dirty="0"/>
          </a:p>
        </p:txBody>
      </p:sp>
      <p:sp>
        <p:nvSpPr>
          <p:cNvPr id="6" name="Rectangle 5"/>
          <p:cNvSpPr/>
          <p:nvPr/>
        </p:nvSpPr>
        <p:spPr>
          <a:xfrm>
            <a:off x="196516" y="933454"/>
            <a:ext cx="838955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Стробоскопическая</a:t>
            </a:r>
            <a:r>
              <a:rPr lang="en-US" dirty="0"/>
              <a:t> </a:t>
            </a:r>
            <a:r>
              <a:rPr lang="en-US" dirty="0" err="1"/>
              <a:t>эволюция</a:t>
            </a:r>
            <a:r>
              <a:rPr lang="en-US" dirty="0"/>
              <a:t> </a:t>
            </a:r>
            <a:r>
              <a:rPr lang="en-US" dirty="0" err="1"/>
              <a:t>изолированной</a:t>
            </a:r>
            <a:r>
              <a:rPr lang="en-US" dirty="0"/>
              <a:t> </a:t>
            </a:r>
            <a:r>
              <a:rPr lang="en-US" dirty="0" err="1"/>
              <a:t>квантовой</a:t>
            </a:r>
            <a:r>
              <a:rPr lang="en-US" dirty="0"/>
              <a:t> </a:t>
            </a:r>
            <a:r>
              <a:rPr lang="en-US" dirty="0" err="1"/>
              <a:t>системы</a:t>
            </a:r>
            <a:r>
              <a:rPr lang="en-US" dirty="0"/>
              <a:t>, </a:t>
            </a:r>
            <a:r>
              <a:rPr lang="ru-RU" dirty="0" smtClean="0"/>
              <a:t>с периодической во времени модуляцией</a:t>
            </a:r>
            <a:r>
              <a:rPr lang="en-US" dirty="0" smtClean="0"/>
              <a:t>, </a:t>
            </a:r>
            <a:r>
              <a:rPr lang="en-US" dirty="0" err="1"/>
              <a:t>всегда</a:t>
            </a:r>
            <a:r>
              <a:rPr lang="en-US" dirty="0"/>
              <a:t>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быть</a:t>
            </a:r>
            <a:r>
              <a:rPr lang="en-US" dirty="0"/>
              <a:t> </a:t>
            </a:r>
            <a:r>
              <a:rPr lang="en-US" dirty="0" err="1"/>
              <a:t>описана</a:t>
            </a:r>
            <a:r>
              <a:rPr lang="en-US" dirty="0"/>
              <a:t> </a:t>
            </a:r>
            <a:r>
              <a:rPr lang="en-US" dirty="0" err="1"/>
              <a:t>эффективным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зависящим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времени</a:t>
            </a:r>
            <a:r>
              <a:rPr lang="en-US" dirty="0"/>
              <a:t> </a:t>
            </a:r>
            <a:r>
              <a:rPr lang="en-US" dirty="0" err="1" smtClean="0"/>
              <a:t>Гамильтон</a:t>
            </a:r>
            <a:r>
              <a:rPr lang="ru-RU" dirty="0" err="1" smtClean="0"/>
              <a:t>ианом</a:t>
            </a:r>
            <a:r>
              <a:rPr lang="en-US" dirty="0" smtClean="0"/>
              <a:t>. </a:t>
            </a: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Данную концепцию можно </a:t>
            </a:r>
            <a:r>
              <a:rPr lang="en-US" dirty="0" err="1" smtClean="0"/>
              <a:t>обобщить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/>
              <a:t>открытые</a:t>
            </a:r>
            <a:r>
              <a:rPr lang="en-US" dirty="0"/>
              <a:t> </a:t>
            </a:r>
            <a:r>
              <a:rPr lang="ru-RU" dirty="0" smtClean="0"/>
              <a:t>квантовые </a:t>
            </a:r>
            <a:r>
              <a:rPr lang="en-US" dirty="0" err="1" smtClean="0"/>
              <a:t>системы</a:t>
            </a:r>
            <a:r>
              <a:rPr lang="en-US" dirty="0" smtClean="0"/>
              <a:t> с </a:t>
            </a:r>
            <a:r>
              <a:rPr lang="en-US" dirty="0" err="1"/>
              <a:t>периодическим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времени</a:t>
            </a:r>
            <a:r>
              <a:rPr lang="en-US" dirty="0"/>
              <a:t> </a:t>
            </a:r>
            <a:r>
              <a:rPr lang="ru-RU" dirty="0" err="1" smtClean="0"/>
              <a:t>Линдбладианом</a:t>
            </a:r>
            <a:r>
              <a:rPr lang="ru-RU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Существует ли </a:t>
            </a:r>
            <a:r>
              <a:rPr lang="en-US" dirty="0" err="1"/>
              <a:t>непрерывная</a:t>
            </a:r>
            <a:r>
              <a:rPr lang="en-US" dirty="0"/>
              <a:t> </a:t>
            </a:r>
            <a:r>
              <a:rPr lang="en-US" dirty="0" err="1" smtClean="0"/>
              <a:t>эволюция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/>
              <a:t>которая</a:t>
            </a:r>
            <a:r>
              <a:rPr lang="en-US" dirty="0"/>
              <a:t> </a:t>
            </a:r>
            <a:r>
              <a:rPr lang="en-US" dirty="0" err="1"/>
              <a:t>реализует</a:t>
            </a:r>
            <a:r>
              <a:rPr lang="en-US" dirty="0"/>
              <a:t> </a:t>
            </a:r>
            <a:r>
              <a:rPr lang="en-US" dirty="0" err="1" smtClean="0"/>
              <a:t>данное</a:t>
            </a:r>
            <a:r>
              <a:rPr lang="ru-RU" dirty="0"/>
              <a:t> </a:t>
            </a:r>
            <a:r>
              <a:rPr lang="ru-RU" dirty="0" smtClean="0"/>
              <a:t>отображение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450786" y="3007141"/>
            <a:ext cx="115649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ea typeface="Cambria" panose="02040503050406030204" pitchFamily="18" charset="0"/>
              </a:rPr>
              <a:t>Уравнение Линдблада:</a:t>
            </a:r>
            <a:endParaRPr lang="en-US" dirty="0"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50786" y="4110239"/>
                <a:ext cx="7279622" cy="4686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dirty="0" smtClean="0"/>
                  <a:t>Стробоскопическое отображение с пропагатором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𝒫</m:t>
                    </m:r>
                    <m:r>
                      <a:rPr lang="en-US" i="1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expm</m:t>
                        </m:r>
                      </m:fName>
                      <m:e>
                        <m:nary>
                          <m:nary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i="1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𝑇</m:t>
                            </m:r>
                          </m:sup>
                          <m:e>
                            <m:r>
                              <a:rPr lang="ru-RU" altLang="ru-R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ℒ</m:t>
                            </m:r>
                            <m:d>
                              <m:dPr>
                                <m:ctrlPr>
                                  <a:rPr lang="en-US" altLang="ru-RU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ru-RU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𝜏</m:t>
                                </m:r>
                              </m:e>
                            </m:d>
                            <m:r>
                              <a:rPr lang="en-US" altLang="ru-RU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𝑑</m:t>
                            </m:r>
                            <m:r>
                              <a:rPr lang="en-US" altLang="ru-RU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𝜏</m:t>
                            </m:r>
                          </m:e>
                        </m:nary>
                      </m:e>
                    </m:fun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786" y="4110239"/>
                <a:ext cx="7279622" cy="468654"/>
              </a:xfrm>
              <a:prstGeom prst="rect">
                <a:avLst/>
              </a:prstGeom>
              <a:blipFill>
                <a:blip r:embed="rId2"/>
                <a:stretch>
                  <a:fillRect l="-754" t="-105195" b="-1688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818419" y="3237476"/>
                <a:ext cx="7335791" cy="8712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ru-RU" altLang="ru-RU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ru-RU" altLang="ru-RU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𝜌</m:t>
                          </m:r>
                        </m:e>
                      </m:acc>
                      <m:r>
                        <a:rPr lang="en-US" alt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alt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US" alt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)=</m:t>
                      </m:r>
                      <m:r>
                        <a:rPr lang="ru-RU" altLang="ru-RU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ℒ</m:t>
                      </m:r>
                      <m:d>
                        <m:dPr>
                          <m:ctrlPr>
                            <a:rPr lang="en-US" altLang="ru-RU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ru-RU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𝜌</m:t>
                      </m:r>
                      <m:r>
                        <a:rPr lang="ru-RU" altLang="ru-RU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altLang="ru-RU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US" altLang="ru-RU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)=−</m:t>
                      </m:r>
                      <m:r>
                        <a:rPr lang="en-US" altLang="ru-RU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𝑖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ru-RU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ru-RU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𝐻</m:t>
                          </m:r>
                          <m:d>
                            <m:dPr>
                              <m:ctrlPr>
                                <a:rPr lang="en-US" altLang="ru-RU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ru-RU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altLang="ru-RU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 </m:t>
                          </m:r>
                          <m:r>
                            <a:rPr lang="en-US" altLang="ru-RU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𝜌</m:t>
                          </m:r>
                          <m:r>
                            <a:rPr lang="ru-RU" altLang="ru-RU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</m:d>
                      <m:r>
                        <a:rPr lang="en-US" altLang="ru-RU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n-US" altLang="ru-RU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ru-RU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𝑘</m:t>
                          </m:r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𝐾</m:t>
                          </m:r>
                        </m:sup>
                        <m:e>
                          <m:sSub>
                            <m:sSubPr>
                              <m:ctrlPr>
                                <a:rPr lang="en-US" altLang="ru-RU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ru-RU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altLang="ru-RU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ru-RU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ru-R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ru-R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altLang="ru-R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US" altLang="ru-RU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𝜌</m:t>
                              </m:r>
                              <m:r>
                                <a:rPr lang="en-US" altLang="ru-RU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altLang="ru-RU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altLang="ru-RU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  <m:sSubSup>
                                <m:sSubSupPr>
                                  <m:ctrlPr>
                                    <a:rPr lang="en-US" altLang="ru-R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ru-R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altLang="ru-R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𝑘</m:t>
                                  </m:r>
                                </m:sub>
                                <m:sup>
                                  <m:r>
                                    <a:rPr lang="en-US" altLang="ru-R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†</m:t>
                                  </m:r>
                                </m:sup>
                              </m:sSubSup>
                              <m:r>
                                <a:rPr lang="en-US" altLang="ru-RU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altLang="ru-R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ru-R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ru-R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altLang="ru-R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altLang="ru-RU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ru-RU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altLang="ru-RU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𝑘</m:t>
                                      </m:r>
                                    </m:sub>
                                    <m:sup>
                                      <m:r>
                                        <a:rPr lang="en-US" altLang="ru-RU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†</m:t>
                                      </m:r>
                                    </m:sup>
                                  </m:sSubSup>
                                  <m:sSub>
                                    <m:sSubPr>
                                      <m:ctrlPr>
                                        <a:rPr lang="en-US" altLang="ru-RU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ru-RU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altLang="ru-RU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en-US" altLang="ru-R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en-US" altLang="ru-R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𝜌</m:t>
                                  </m:r>
                                  <m:r>
                                    <a:rPr lang="en-US" altLang="ru-R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(</m:t>
                                  </m:r>
                                  <m:r>
                                    <a:rPr lang="en-US" altLang="ru-R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  <m:r>
                                    <a:rPr lang="en-US" altLang="ru-R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)</m:t>
                                  </m:r>
                                </m:e>
                              </m:d>
                            </m:e>
                          </m:d>
                        </m:e>
                      </m:nary>
                    </m:oMath>
                  </m:oMathPara>
                </a14:m>
                <a:endParaRPr lang="ru-RU" altLang="ru-RU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419" y="3237476"/>
                <a:ext cx="7335791" cy="8712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450787" y="4835761"/>
            <a:ext cx="1726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ea typeface="Cambria" panose="02040503050406030204" pitchFamily="18" charset="0"/>
              </a:rPr>
              <a:t>Формализация: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2177542" y="4579638"/>
                <a:ext cx="2134110" cy="8712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ru-RU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ru-RU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n-US" altLang="ru-RU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ru-RU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m:t>𝑘</m:t>
                          </m:r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m:t>𝐾</m:t>
                          </m:r>
                        </m:sup>
                        <m:e>
                          <m:sSub>
                            <m:sSubPr>
                              <m:ctrlPr>
                                <a:rPr lang="en-US" altLang="ru-RU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ru-RU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ru-RU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ru-RU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ru-RU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altLang="ru-RU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nary>
                      <m:r>
                        <a:rPr lang="en-US" alt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≥0</m:t>
                      </m:r>
                    </m:oMath>
                  </m:oMathPara>
                </a14:m>
                <a:endParaRPr lang="ru-RU" altLang="ru-RU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7542" y="4579638"/>
                <a:ext cx="2134110" cy="87120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4486315" y="4835761"/>
                <a:ext cx="155209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ru-RU" b="0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{</m:t>
                    </m:r>
                    <m:sSub>
                      <m:sSubPr>
                        <m:ctrlPr>
                          <a:rPr lang="en-US" altLang="ru-RU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ru-RU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ru-RU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ru-RU" b="0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}</m:t>
                    </m:r>
                  </m:oMath>
                </a14:m>
                <a:r>
                  <a:rPr lang="en-US" altLang="ru-RU" dirty="0" smtClean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lang="ru-RU" altLang="ru-RU" dirty="0" smtClean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целые</a:t>
                </a:r>
                <a:endParaRPr lang="ru-RU" altLang="ru-RU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6315" y="4835761"/>
                <a:ext cx="1552092" cy="369332"/>
              </a:xfrm>
              <a:prstGeom prst="rect">
                <a:avLst/>
              </a:prstGeom>
              <a:blipFill>
                <a:blip r:embed="rId5"/>
                <a:stretch>
                  <a:fillRect l="-1569" t="-9836" r="-2745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450786" y="5488464"/>
                <a:ext cx="8469691" cy="12003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dirty="0" smtClean="0">
                    <a:solidFill>
                      <a:srgbClr val="000000"/>
                    </a:solidFill>
                    <a:ea typeface="Cambria" panose="02040503050406030204" pitchFamily="18" charset="0"/>
                  </a:rPr>
                  <a:t>Вещественные решения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∈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ru-RU" dirty="0" smtClean="0"/>
                  <a:t>формируют допустимое подпространство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𝒮</m:t>
                    </m:r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sup>
                    </m:sSup>
                  </m:oMath>
                </a14:m>
                <a:r>
                  <a:rPr lang="en-US" dirty="0" smtClean="0"/>
                  <a:t>. </a:t>
                </a:r>
                <a:endParaRPr lang="en-US" dirty="0"/>
              </a:p>
              <a:p>
                <a:r>
                  <a:rPr lang="ru-RU" dirty="0"/>
                  <a:t>С</a:t>
                </a:r>
                <a:r>
                  <a:rPr lang="ru-RU" dirty="0" smtClean="0"/>
                  <a:t>уществует ли целочисленная точка в данном подпространстве?</a:t>
                </a:r>
              </a:p>
              <a:p>
                <a:endParaRPr lang="ru-RU" dirty="0"/>
              </a:p>
              <a:p>
                <a:r>
                  <a:rPr lang="ru-RU" dirty="0" smtClean="0"/>
                  <a:t>Задача существенно нелинейная и экспоненциальной сложности.</a:t>
                </a:r>
                <a:endParaRPr lang="en-US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786" y="5488464"/>
                <a:ext cx="8469691" cy="1200329"/>
              </a:xfrm>
              <a:prstGeom prst="rect">
                <a:avLst/>
              </a:prstGeom>
              <a:blipFill>
                <a:blip r:embed="rId6"/>
                <a:stretch>
                  <a:fillRect l="-648" t="-2538" b="-7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73224" y="1772838"/>
            <a:ext cx="3238500" cy="38004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8790125" y="1091148"/>
                <a:ext cx="3225649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dirty="0" smtClean="0">
                    <a:solidFill>
                      <a:srgbClr val="000000"/>
                    </a:solidFill>
                    <a:ea typeface="Cambria" panose="02040503050406030204" pitchFamily="18" charset="0"/>
                  </a:rPr>
                  <a:t>Один </a:t>
                </a:r>
                <a:r>
                  <a:rPr lang="ru-RU" dirty="0" err="1" smtClean="0">
                    <a:solidFill>
                      <a:srgbClr val="000000"/>
                    </a:solidFill>
                    <a:ea typeface="Cambria" panose="02040503050406030204" pitchFamily="18" charset="0"/>
                  </a:rPr>
                  <a:t>кубит</a:t>
                </a:r>
                <a:r>
                  <a:rPr lang="ru-RU" dirty="0" smtClean="0">
                    <a:solidFill>
                      <a:srgbClr val="000000"/>
                    </a:solidFill>
                    <a:ea typeface="Cambria" panose="02040503050406030204" pitchFamily="18" charset="0"/>
                  </a:rPr>
                  <a:t> </a:t>
                </a:r>
              </a:p>
              <a:p>
                <a:pPr algn="ctr"/>
                <a:r>
                  <a:rPr lang="ru-RU" dirty="0" smtClean="0">
                    <a:solidFill>
                      <a:srgbClr val="000000"/>
                    </a:solidFill>
                    <a:ea typeface="Cambria" panose="02040503050406030204" pitchFamily="18" charset="0"/>
                  </a:rPr>
                  <a:t>(количество </a:t>
                </a:r>
                <a:r>
                  <a:rPr lang="ru-RU" dirty="0">
                    <a:solidFill>
                      <a:srgbClr val="000000"/>
                    </a:solidFill>
                    <a:ea typeface="Cambria" panose="02040503050406030204" pitchFamily="18" charset="0"/>
                  </a:rPr>
                  <a:t>матриц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𝐾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=1</m:t>
                    </m:r>
                  </m:oMath>
                </a14:m>
                <a:r>
                  <a:rPr lang="ru-RU" dirty="0" smtClean="0"/>
                  <a:t>)</a:t>
                </a:r>
                <a:endParaRPr lang="en-US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0125" y="1091148"/>
                <a:ext cx="3225649" cy="646331"/>
              </a:xfrm>
              <a:prstGeom prst="rect">
                <a:avLst/>
              </a:prstGeom>
              <a:blipFill>
                <a:blip r:embed="rId8"/>
                <a:stretch>
                  <a:fillRect t="-566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8909642" y="5661876"/>
            <a:ext cx="32715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Schnell, A.,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Eckardt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, A., &amp; Denisov, S. (2020). Is there a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Floquet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Lindbladian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?. </a:t>
            </a:r>
            <a:r>
              <a:rPr lang="en-US" sz="1200" i="1" dirty="0">
                <a:solidFill>
                  <a:srgbClr val="222222"/>
                </a:solidFill>
                <a:latin typeface="Arial" panose="020B0604020202020204" pitchFamily="34" charset="0"/>
              </a:rPr>
              <a:t>Physical Review B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, </a:t>
            </a:r>
            <a:r>
              <a:rPr lang="en-US" sz="1200" i="1" dirty="0">
                <a:solidFill>
                  <a:srgbClr val="222222"/>
                </a:solidFill>
                <a:latin typeface="Arial" panose="020B0604020202020204" pitchFamily="34" charset="0"/>
              </a:rPr>
              <a:t>101</a:t>
            </a: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(10), 100301.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4316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892" y="1678326"/>
            <a:ext cx="6700076" cy="517967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0"/>
            <a:ext cx="7014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Модель с двумя кубитами</a:t>
            </a:r>
            <a:endParaRPr 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1480685" y="4752946"/>
                <a:ext cx="982961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ru-RU" sz="4000" b="1" i="1" smtClean="0">
                          <a:latin typeface="Cambria Math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𝑵𝒐</m:t>
                      </m:r>
                    </m:oMath>
                  </m:oMathPara>
                </a14:m>
                <a:endParaRPr lang="ru-RU" altLang="ru-RU" sz="4000" b="1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0685" y="4752946"/>
                <a:ext cx="982961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8525810" y="1174224"/>
                <a:ext cx="155209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ru-RU" b="0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{</m:t>
                    </m:r>
                    <m:sSub>
                      <m:sSubPr>
                        <m:ctrlPr>
                          <a:rPr lang="en-US" altLang="ru-RU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ru-RU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ru-RU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ru-RU" b="0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}</m:t>
                    </m:r>
                  </m:oMath>
                </a14:m>
                <a:r>
                  <a:rPr lang="en-US" altLang="ru-RU" dirty="0" smtClean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lang="ru-RU" altLang="ru-RU" dirty="0" smtClean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целые</a:t>
                </a:r>
                <a:endParaRPr lang="ru-RU" altLang="ru-RU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5810" y="1174224"/>
                <a:ext cx="1552092" cy="369332"/>
              </a:xfrm>
              <a:prstGeom prst="rect">
                <a:avLst/>
              </a:prstGeom>
              <a:blipFill>
                <a:blip r:embed="rId4"/>
                <a:stretch>
                  <a:fillRect l="-1575" t="-11667" r="-3150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Rectangle 34"/>
              <p:cNvSpPr/>
              <p:nvPr/>
            </p:nvSpPr>
            <p:spPr>
              <a:xfrm>
                <a:off x="10532411" y="1193416"/>
                <a:ext cx="83445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ru-RU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𝐾</m:t>
                      </m:r>
                      <m:r>
                        <a:rPr lang="en-US" altLang="ru-RU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=7</m:t>
                      </m:r>
                    </m:oMath>
                  </m:oMathPara>
                </a14:m>
                <a:endParaRPr lang="ru-RU" altLang="ru-RU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32411" y="1193416"/>
                <a:ext cx="834459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311502" y="1049962"/>
                <a:ext cx="5030519" cy="6109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ru-RU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altLang="ru-RU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ru-RU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ru-RU" altLang="ru-RU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u-RU" altLang="ru-RU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ru-RU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ru-RU" altLang="ru-RU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altLang="ru-RU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ru-RU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altLang="ru-RU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altLang="ru-RU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sup>
                          </m:sSubSup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altLang="ru-RU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ru-RU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altLang="ru-RU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altLang="ru-RU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sup>
                          </m:sSubSup>
                        </m:e>
                      </m:d>
                      <m:r>
                        <a:rPr lang="en-US" altLang="ru-RU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altLang="ru-RU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altLang="ru-RU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sup>
                      </m:sSubSup>
                      <m:sSubSup>
                        <m:sSubSupPr>
                          <m:ctrlPr>
                            <a:rPr lang="en-US" altLang="ru-RU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altLang="ru-RU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ru-RU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sup>
                      </m:sSubSup>
                      <m:r>
                        <a:rPr lang="en-US" altLang="ru-RU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altLang="ru-RU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𝐸</m:t>
                      </m:r>
                      <m:func>
                        <m:funcPr>
                          <m:ctrlPr>
                            <a:rPr lang="en-US" altLang="ru-RU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ru-RU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𝜔</m:t>
                          </m:r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</m:func>
                      <m:sSubSup>
                        <m:sSubSupPr>
                          <m:ctrlPr>
                            <a:rPr lang="en-US" altLang="ru-RU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altLang="ru-RU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502" y="1049962"/>
                <a:ext cx="5030519" cy="61093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6032685" y="942481"/>
                <a:ext cx="2134110" cy="8712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ru-RU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ru-RU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n-US" altLang="ru-RU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ru-RU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m:t>𝑘</m:t>
                          </m:r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m:t>𝐾</m:t>
                          </m:r>
                        </m:sup>
                        <m:e>
                          <m:sSub>
                            <m:sSubPr>
                              <m:ctrlPr>
                                <a:rPr lang="en-US" altLang="ru-RU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ru-RU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ru-RU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ru-RU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ru-RU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altLang="ru-RU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nary>
                      <m:r>
                        <a:rPr lang="en-US" alt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≥0</m:t>
                      </m:r>
                    </m:oMath>
                  </m:oMathPara>
                </a14:m>
                <a:endParaRPr lang="ru-RU" altLang="ru-RU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2685" y="942481"/>
                <a:ext cx="2134110" cy="87120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4760772" y="2396743"/>
                <a:ext cx="1162498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ru-RU" sz="4000" b="1" i="1" smtClean="0">
                          <a:latin typeface="Cambria Math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𝒀𝒆𝒔</m:t>
                      </m:r>
                    </m:oMath>
                  </m:oMathPara>
                </a14:m>
                <a:endParaRPr lang="ru-RU" altLang="ru-RU" sz="4000" b="1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0772" y="2396743"/>
                <a:ext cx="1162498" cy="70788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6811256" y="2298593"/>
                <a:ext cx="4760823" cy="2308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dirty="0" smtClean="0"/>
                  <a:t>Определение Марковости для каждой точки параметров является трудоемкой задачей.</a:t>
                </a:r>
              </a:p>
              <a:p>
                <a:endParaRPr lang="ru-RU" dirty="0"/>
              </a:p>
              <a:p>
                <a:r>
                  <a:rPr lang="ru-RU" b="1" dirty="0" smtClean="0"/>
                  <a:t>Идея</a:t>
                </a:r>
                <a:r>
                  <a:rPr lang="ru-RU" dirty="0" smtClean="0"/>
                  <a:t>: используя результаты на грубой сетке параметров системы (</a:t>
                </a:r>
                <a14:m>
                  <m:oMath xmlns:m="http://schemas.openxmlformats.org/officeDocument/2006/math">
                    <m:r>
                      <a:rPr lang="ru-RU" b="0" i="1" dirty="0" smtClean="0">
                        <a:latin typeface="Cambria Math" panose="02040503050406030204" pitchFamily="18" charset="0"/>
                      </a:rPr>
                      <m:t>50</m:t>
                    </m:r>
                    <m:r>
                      <a:rPr lang="ru-RU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×50</m:t>
                    </m:r>
                  </m:oMath>
                </a14:m>
                <a:r>
                  <a:rPr lang="ru-RU" dirty="0" smtClean="0"/>
                  <a:t>) натренировать нейронную сеть, которая позволила бы предсказывать Марковость для заданной точки на плоскости параметров.</a:t>
                </a:r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1256" y="2298593"/>
                <a:ext cx="4760823" cy="2308324"/>
              </a:xfrm>
              <a:prstGeom prst="rect">
                <a:avLst/>
              </a:prstGeom>
              <a:blipFill>
                <a:blip r:embed="rId9"/>
                <a:stretch>
                  <a:fillRect l="-1024" t="-1319" r="-1024" b="-31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6811256" y="5090727"/>
            <a:ext cx="51098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train(80</a:t>
            </a:r>
            <a:r>
              <a:rPr lang="en-US" sz="3200" dirty="0"/>
              <a:t>%)/ validation(20</a:t>
            </a:r>
            <a:r>
              <a:rPr lang="en-US" sz="3200" dirty="0" smtClean="0"/>
              <a:t>%)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811255" y="5692930"/>
                <a:ext cx="51098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accuracy (validation) =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0.98</m:t>
                    </m:r>
                  </m:oMath>
                </a14:m>
                <a:endParaRPr lang="en-US" sz="3200" dirty="0" smtClean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1255" y="5692930"/>
                <a:ext cx="5109872" cy="584775"/>
              </a:xfrm>
              <a:prstGeom prst="rect">
                <a:avLst/>
              </a:prstGeom>
              <a:blipFill>
                <a:blip r:embed="rId10"/>
                <a:stretch>
                  <a:fillRect l="-2980"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38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6637" y="1937084"/>
            <a:ext cx="6365364" cy="492091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0"/>
            <a:ext cx="7014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Модель с двумя кубитами</a:t>
            </a:r>
            <a:endParaRPr 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9366191" y="316337"/>
                <a:ext cx="155209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ru-RU" b="0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{</m:t>
                    </m:r>
                    <m:sSub>
                      <m:sSubPr>
                        <m:ctrlPr>
                          <a:rPr lang="en-US" altLang="ru-RU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ru-RU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ru-RU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ru-RU" b="0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}</m:t>
                    </m:r>
                  </m:oMath>
                </a14:m>
                <a:r>
                  <a:rPr lang="en-US" altLang="ru-RU" dirty="0" smtClean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lang="ru-RU" altLang="ru-RU" dirty="0" smtClean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целые</a:t>
                </a:r>
                <a:endParaRPr lang="ru-RU" altLang="ru-RU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6191" y="316337"/>
                <a:ext cx="1552092" cy="369332"/>
              </a:xfrm>
              <a:prstGeom prst="rect">
                <a:avLst/>
              </a:prstGeom>
              <a:blipFill>
                <a:blip r:embed="rId3"/>
                <a:stretch>
                  <a:fillRect l="-1176" t="-11667" r="-3137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Rectangle 34"/>
              <p:cNvSpPr/>
              <p:nvPr/>
            </p:nvSpPr>
            <p:spPr>
              <a:xfrm>
                <a:off x="11090729" y="341148"/>
                <a:ext cx="83445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ru-RU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𝐾</m:t>
                      </m:r>
                      <m:r>
                        <a:rPr lang="en-US" altLang="ru-RU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=7</m:t>
                      </m:r>
                    </m:oMath>
                  </m:oMathPara>
                </a14:m>
                <a:endParaRPr lang="ru-RU" altLang="ru-RU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90729" y="341148"/>
                <a:ext cx="834459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7167746" y="61118"/>
                <a:ext cx="2134110" cy="8712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ru-RU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ru-RU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n-US" altLang="ru-RU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ru-RU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m:t>𝑘</m:t>
                          </m:r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m:t>𝐾</m:t>
                          </m:r>
                        </m:sup>
                        <m:e>
                          <m:sSub>
                            <m:sSubPr>
                              <m:ctrlPr>
                                <a:rPr lang="en-US" altLang="ru-RU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ru-RU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ru-RU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ru-RU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ru-RU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altLang="ru-RU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nary>
                      <m:r>
                        <a:rPr lang="en-US" alt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≥0</m:t>
                      </m:r>
                    </m:oMath>
                  </m:oMathPara>
                </a14:m>
                <a:endParaRPr lang="ru-RU" altLang="ru-RU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7746" y="61118"/>
                <a:ext cx="2134110" cy="87120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1937084"/>
            <a:ext cx="6365364" cy="492091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982640" y="1095365"/>
                <a:ext cx="2685928" cy="12003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dirty="0" smtClean="0"/>
                  <a:t> ground truth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500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×500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2640" y="1095365"/>
                <a:ext cx="2685928" cy="1200329"/>
              </a:xfrm>
              <a:prstGeom prst="rect">
                <a:avLst/>
              </a:prstGeom>
              <a:blipFill>
                <a:blip r:embed="rId7"/>
                <a:stretch>
                  <a:fillRect l="-2948" t="-8122" r="-58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243414" y="2524618"/>
                <a:ext cx="1162498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ru-RU" sz="4000" b="1" i="1" smtClean="0">
                          <a:latin typeface="Cambria Math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𝒀𝒆𝒔</m:t>
                      </m:r>
                    </m:oMath>
                  </m:oMathPara>
                </a14:m>
                <a:endParaRPr lang="ru-RU" altLang="ru-RU" sz="4000" b="1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3414" y="2524618"/>
                <a:ext cx="1162498" cy="70788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288180" y="4777009"/>
                <a:ext cx="982961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ru-RU" sz="4000" b="1" i="1" smtClean="0">
                          <a:latin typeface="Cambria Math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𝑵𝒐</m:t>
                      </m:r>
                    </m:oMath>
                  </m:oMathPara>
                </a14:m>
                <a:endParaRPr lang="ru-RU" altLang="ru-RU" sz="4000" b="1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8180" y="4777009"/>
                <a:ext cx="982961" cy="70788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6576012" y="1084732"/>
                <a:ext cx="5289236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3600" dirty="0" smtClean="0"/>
                  <a:t>prediction</a:t>
                </a:r>
              </a:p>
              <a:p>
                <a:pPr algn="ctr"/>
                <a:r>
                  <a:rPr lang="en-US" sz="3600" dirty="0"/>
                  <a:t>accuracy (test) =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0.9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endParaRPr lang="en-US" sz="3600" dirty="0"/>
              </a:p>
              <a:p>
                <a:pPr algn="ctr"/>
                <a:endParaRPr lang="en-US" sz="36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6012" y="1084732"/>
                <a:ext cx="5289236" cy="1754326"/>
              </a:xfrm>
              <a:prstGeom prst="rect">
                <a:avLst/>
              </a:prstGeom>
              <a:blipFill>
                <a:blip r:embed="rId10"/>
                <a:stretch>
                  <a:fillRect t="-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10158002" y="2473117"/>
                <a:ext cx="1162498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ru-RU" sz="4000" b="1" i="1" smtClean="0">
                          <a:latin typeface="Cambria Math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𝒀𝒆𝒔</m:t>
                      </m:r>
                    </m:oMath>
                  </m:oMathPara>
                </a14:m>
                <a:endParaRPr lang="ru-RU" altLang="ru-RU" sz="4000" b="1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8002" y="2473117"/>
                <a:ext cx="1162498" cy="70788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7043983" y="4777009"/>
                <a:ext cx="982961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ru-RU" sz="4000" b="1" i="1" smtClean="0">
                          <a:latin typeface="Cambria Math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𝑵𝒐</m:t>
                      </m:r>
                    </m:oMath>
                  </m:oMathPara>
                </a14:m>
                <a:endParaRPr lang="ru-RU" altLang="ru-RU" sz="4000" b="1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3983" y="4777009"/>
                <a:ext cx="982961" cy="70788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191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8179" y="1937084"/>
            <a:ext cx="6365364" cy="492091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79" y="4605084"/>
            <a:ext cx="2133333" cy="21333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79" y="2240557"/>
            <a:ext cx="2133333" cy="21333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9679" y="4605084"/>
            <a:ext cx="2133333" cy="21333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9678" y="2357130"/>
            <a:ext cx="2133333" cy="213333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0" y="0"/>
            <a:ext cx="7014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Transfer learning</a:t>
            </a:r>
            <a:endParaRPr lang="en-US" sz="4800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2359248" y="2959769"/>
            <a:ext cx="1635236" cy="30803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359248" y="4373890"/>
            <a:ext cx="1551015" cy="131622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4781806" y="3539702"/>
            <a:ext cx="5035962" cy="215041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8234821" y="2528560"/>
            <a:ext cx="1582947" cy="89523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6854840" y="2559917"/>
                <a:ext cx="1162498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ru-RU" sz="4000" b="1" i="1" smtClean="0">
                          <a:latin typeface="Cambria Math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𝒀𝒆𝒔</m:t>
                      </m:r>
                    </m:oMath>
                  </m:oMathPara>
                </a14:m>
                <a:endParaRPr lang="ru-RU" altLang="ru-RU" sz="4000" b="1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4840" y="2559917"/>
                <a:ext cx="1162498" cy="7078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4249194" y="4825135"/>
                <a:ext cx="982961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ru-RU" sz="4000" b="1" i="1" smtClean="0">
                          <a:latin typeface="Cambria Math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𝑵𝒐</m:t>
                      </m:r>
                    </m:oMath>
                  </m:oMathPara>
                </a14:m>
                <a:endParaRPr lang="ru-RU" altLang="ru-RU" sz="4000" b="1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9194" y="4825135"/>
                <a:ext cx="982961" cy="70788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4752937" y="38345"/>
                <a:ext cx="7335791" cy="8712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ru-RU" altLang="ru-RU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ru-RU" altLang="ru-RU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𝜌</m:t>
                          </m:r>
                        </m:e>
                      </m:acc>
                      <m:r>
                        <a:rPr lang="en-US" alt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alt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US" alt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)=</m:t>
                      </m:r>
                      <m:r>
                        <a:rPr lang="ru-RU" altLang="ru-RU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ℒ</m:t>
                      </m:r>
                      <m:d>
                        <m:dPr>
                          <m:ctrlPr>
                            <a:rPr lang="en-US" altLang="ru-RU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ru-RU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𝜌</m:t>
                      </m:r>
                      <m:r>
                        <a:rPr lang="ru-RU" altLang="ru-RU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altLang="ru-RU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US" altLang="ru-RU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)=−</m:t>
                      </m:r>
                      <m:r>
                        <a:rPr lang="en-US" altLang="ru-RU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𝑖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ru-RU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ru-RU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𝐻</m:t>
                          </m:r>
                          <m:d>
                            <m:dPr>
                              <m:ctrlPr>
                                <a:rPr lang="en-US" altLang="ru-RU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ru-RU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altLang="ru-RU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 </m:t>
                          </m:r>
                          <m:r>
                            <a:rPr lang="en-US" altLang="ru-RU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𝜌</m:t>
                          </m:r>
                          <m:r>
                            <a:rPr lang="ru-RU" altLang="ru-RU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</m:d>
                      <m:r>
                        <a:rPr lang="en-US" altLang="ru-RU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n-US" altLang="ru-RU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ru-RU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𝑘</m:t>
                          </m:r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𝐾</m:t>
                          </m:r>
                        </m:sup>
                        <m:e>
                          <m:sSub>
                            <m:sSubPr>
                              <m:ctrlPr>
                                <a:rPr lang="en-US" altLang="ru-RU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ru-RU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altLang="ru-RU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ru-RU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ru-R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ru-R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altLang="ru-R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US" altLang="ru-RU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𝜌</m:t>
                              </m:r>
                              <m:r>
                                <a:rPr lang="en-US" altLang="ru-RU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altLang="ru-RU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altLang="ru-RU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  <m:sSubSup>
                                <m:sSubSupPr>
                                  <m:ctrlPr>
                                    <a:rPr lang="en-US" altLang="ru-R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ru-R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altLang="ru-R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𝑘</m:t>
                                  </m:r>
                                </m:sub>
                                <m:sup>
                                  <m:r>
                                    <a:rPr lang="en-US" altLang="ru-R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†</m:t>
                                  </m:r>
                                </m:sup>
                              </m:sSubSup>
                              <m:r>
                                <a:rPr lang="en-US" altLang="ru-RU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altLang="ru-R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ru-R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ru-R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altLang="ru-R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altLang="ru-RU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ru-RU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altLang="ru-RU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𝑘</m:t>
                                      </m:r>
                                    </m:sub>
                                    <m:sup>
                                      <m:r>
                                        <a:rPr lang="en-US" altLang="ru-RU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†</m:t>
                                      </m:r>
                                    </m:sup>
                                  </m:sSubSup>
                                  <m:sSub>
                                    <m:sSubPr>
                                      <m:ctrlPr>
                                        <a:rPr lang="en-US" altLang="ru-RU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ru-RU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altLang="ru-RU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en-US" altLang="ru-R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en-US" altLang="ru-R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𝜌</m:t>
                                  </m:r>
                                  <m:r>
                                    <a:rPr lang="en-US" altLang="ru-R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(</m:t>
                                  </m:r>
                                  <m:r>
                                    <a:rPr lang="en-US" altLang="ru-R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  <m:r>
                                    <a:rPr lang="en-US" altLang="ru-R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)</m:t>
                                  </m:r>
                                </m:e>
                              </m:d>
                            </m:e>
                          </m:d>
                        </m:e>
                      </m:nary>
                    </m:oMath>
                  </m:oMathPara>
                </a14:m>
                <a:endParaRPr lang="ru-RU" altLang="ru-RU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2937" y="38345"/>
                <a:ext cx="7335791" cy="87120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 27"/>
          <p:cNvSpPr/>
          <p:nvPr/>
        </p:nvSpPr>
        <p:spPr>
          <a:xfrm>
            <a:off x="515144" y="879430"/>
            <a:ext cx="16958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/>
              <a:t>resnet</a:t>
            </a:r>
            <a:endParaRPr lang="en-US" sz="2800" b="1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5035544" y="1293814"/>
                <a:ext cx="7864642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dirty="0">
                    <a:latin typeface="Cambria" panose="02040503050406030204" pitchFamily="18" charset="0"/>
                    <a:ea typeface="Cambria" panose="02040503050406030204" pitchFamily="18" charset="0"/>
                  </a:rPr>
                  <a:t>1й канал (</a:t>
                </a:r>
                <a:r>
                  <a:rPr lang="en-US" dirty="0">
                    <a:latin typeface="Cambria" panose="02040503050406030204" pitchFamily="18" charset="0"/>
                    <a:ea typeface="Cambria" panose="02040503050406030204" pitchFamily="18" charset="0"/>
                  </a:rPr>
                  <a:t>R</a:t>
                </a:r>
                <a:r>
                  <a:rPr lang="ru-RU" dirty="0">
                    <a:latin typeface="Cambria" panose="02040503050406030204" pitchFamily="18" charset="0"/>
                    <a:ea typeface="Cambria" panose="02040503050406030204" pitchFamily="18" charset="0"/>
                  </a:rPr>
                  <a:t>) – вещественная часть элемента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𝒫</m:t>
                    </m:r>
                  </m:oMath>
                </a14:m>
                <a:endParaRPr lang="ru-RU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r>
                  <a:rPr lang="ru-RU" dirty="0">
                    <a:latin typeface="Cambria" panose="02040503050406030204" pitchFamily="18" charset="0"/>
                    <a:ea typeface="Cambria" panose="02040503050406030204" pitchFamily="18" charset="0"/>
                  </a:rPr>
                  <a:t>2й канал</a:t>
                </a:r>
                <a:r>
                  <a:rPr lang="en-US" dirty="0">
                    <a:latin typeface="Cambria" panose="02040503050406030204" pitchFamily="18" charset="0"/>
                    <a:ea typeface="Cambria" panose="02040503050406030204" pitchFamily="18" charset="0"/>
                  </a:rPr>
                  <a:t> (G)</a:t>
                </a:r>
                <a:r>
                  <a:rPr lang="ru-RU" dirty="0">
                    <a:latin typeface="Cambria" panose="02040503050406030204" pitchFamily="18" charset="0"/>
                    <a:ea typeface="Cambria" panose="02040503050406030204" pitchFamily="18" charset="0"/>
                  </a:rPr>
                  <a:t> – мнимая часть элемента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𝒫</m:t>
                    </m:r>
                  </m:oMath>
                </a14:m>
                <a:endParaRPr lang="ru-RU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r>
                  <a:rPr lang="en-US" dirty="0">
                    <a:latin typeface="Cambria" panose="02040503050406030204" pitchFamily="18" charset="0"/>
                    <a:ea typeface="Cambria" panose="02040503050406030204" pitchFamily="18" charset="0"/>
                  </a:rPr>
                  <a:t>3</a:t>
                </a:r>
                <a:r>
                  <a:rPr lang="ru-RU" dirty="0">
                    <a:latin typeface="Cambria" panose="02040503050406030204" pitchFamily="18" charset="0"/>
                    <a:ea typeface="Cambria" panose="02040503050406030204" pitchFamily="18" charset="0"/>
                  </a:rPr>
                  <a:t>й канал (</a:t>
                </a:r>
                <a:r>
                  <a:rPr lang="en-US" dirty="0">
                    <a:latin typeface="Cambria" panose="02040503050406030204" pitchFamily="18" charset="0"/>
                    <a:ea typeface="Cambria" panose="02040503050406030204" pitchFamily="18" charset="0"/>
                  </a:rPr>
                  <a:t>B</a:t>
                </a:r>
                <a:r>
                  <a:rPr lang="ru-RU" dirty="0"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  <a:r>
                  <a:rPr lang="en-US" dirty="0">
                    <a:latin typeface="Cambria" panose="02040503050406030204" pitchFamily="18" charset="0"/>
                    <a:ea typeface="Cambria" panose="02040503050406030204" pitchFamily="18" charset="0"/>
                  </a:rPr>
                  <a:t> – </a:t>
                </a:r>
                <a:r>
                  <a:rPr lang="ru-RU" dirty="0">
                    <a:latin typeface="Cambria" panose="02040503050406030204" pitchFamily="18" charset="0"/>
                    <a:ea typeface="Cambria" panose="02040503050406030204" pitchFamily="18" charset="0"/>
                  </a:rPr>
                  <a:t>аргумент элемента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𝒫</m:t>
                    </m:r>
                  </m:oMath>
                </a14:m>
                <a:endParaRPr lang="ru-RU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5544" y="1293814"/>
                <a:ext cx="7864642" cy="923330"/>
              </a:xfrm>
              <a:prstGeom prst="rect">
                <a:avLst/>
              </a:prstGeom>
              <a:blipFill>
                <a:blip r:embed="rId10"/>
                <a:stretch>
                  <a:fillRect l="-620" t="-3947" b="-85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998876" y="918684"/>
                <a:ext cx="7279622" cy="4686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dirty="0" smtClean="0"/>
                  <a:t>Стробоскопическое отображение с пропагатором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𝒫</m:t>
                    </m:r>
                    <m:r>
                      <a:rPr lang="en-US" i="1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expm</m:t>
                        </m:r>
                      </m:fName>
                      <m:e>
                        <m:nary>
                          <m:nary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i="1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𝑇</m:t>
                            </m:r>
                          </m:sup>
                          <m:e>
                            <m:r>
                              <a:rPr lang="ru-RU" altLang="ru-R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ℒ</m:t>
                            </m:r>
                            <m:d>
                              <m:dPr>
                                <m:ctrlPr>
                                  <a:rPr lang="en-US" altLang="ru-RU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ru-RU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𝜏</m:t>
                                </m:r>
                              </m:e>
                            </m:d>
                            <m:r>
                              <a:rPr lang="en-US" altLang="ru-RU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𝑑</m:t>
                            </m:r>
                            <m:r>
                              <a:rPr lang="en-US" altLang="ru-RU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𝜏</m:t>
                            </m:r>
                          </m:e>
                        </m:nary>
                      </m:e>
                    </m:fun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8876" y="918684"/>
                <a:ext cx="7279622" cy="468654"/>
              </a:xfrm>
              <a:prstGeom prst="rect">
                <a:avLst/>
              </a:prstGeom>
              <a:blipFill>
                <a:blip r:embed="rId11"/>
                <a:stretch>
                  <a:fillRect l="-670" t="-105195" b="-1688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1"/>
          <p:cNvSpPr/>
          <p:nvPr/>
        </p:nvSpPr>
        <p:spPr>
          <a:xfrm>
            <a:off x="371726" y="1486143"/>
            <a:ext cx="16958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/>
              <a:t>densenet</a:t>
            </a:r>
            <a:endParaRPr lang="en-US" sz="2800" b="1" dirty="0" smtClean="0"/>
          </a:p>
        </p:txBody>
      </p:sp>
      <p:sp>
        <p:nvSpPr>
          <p:cNvPr id="33" name="Rectangle 32"/>
          <p:cNvSpPr/>
          <p:nvPr/>
        </p:nvSpPr>
        <p:spPr>
          <a:xfrm>
            <a:off x="2067549" y="877716"/>
            <a:ext cx="16958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inception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502014" y="1483387"/>
            <a:ext cx="16958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/>
              <a:t>vgg</a:t>
            </a: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64094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264</Words>
  <Application>Microsoft Office PowerPoint</Application>
  <PresentationFormat>Widescreen</PresentationFormat>
  <Paragraphs>64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Cambria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Omega Callista</dc:creator>
  <cp:lastModifiedBy>Omega Callista</cp:lastModifiedBy>
  <cp:revision>50</cp:revision>
  <dcterms:created xsi:type="dcterms:W3CDTF">2020-09-25T10:52:56Z</dcterms:created>
  <dcterms:modified xsi:type="dcterms:W3CDTF">2020-10-02T15:34:26Z</dcterms:modified>
</cp:coreProperties>
</file>