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88" r:id="rId2"/>
    <p:sldId id="285" r:id="rId3"/>
    <p:sldId id="290" r:id="rId4"/>
    <p:sldId id="292" r:id="rId5"/>
    <p:sldId id="294" r:id="rId6"/>
    <p:sldId id="295" r:id="rId7"/>
    <p:sldId id="293" r:id="rId8"/>
    <p:sldId id="296" r:id="rId9"/>
    <p:sldId id="291" r:id="rId10"/>
    <p:sldId id="29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227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4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08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6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10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2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06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9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560281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560281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88200"/>
            <a:ext cx="703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068900"/>
            <a:ext cx="8520600" cy="3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88200"/>
            <a:ext cx="703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88200"/>
            <a:ext cx="703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68900"/>
            <a:ext cx="85206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28590" y="230925"/>
            <a:ext cx="1592550" cy="487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55" y="2095425"/>
            <a:ext cx="8314289" cy="841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Типовой интерактивный блок XAI на основе однослойного персептрона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407" y="219505"/>
            <a:ext cx="6618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b="1" kern="1200" dirty="0">
                <a:solidFill>
                  <a:srgbClr val="00589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Lobachevsky State University of Nizhny Novgorod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b="1" kern="1200" dirty="0">
                <a:solidFill>
                  <a:srgbClr val="00589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Institute of Information Technology, Mathematics, and Mechanics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55" y="866015"/>
            <a:ext cx="8314289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Крупный научный проект</a:t>
            </a:r>
          </a:p>
          <a:p>
            <a:r>
              <a:rPr lang="en" b="1" dirty="0" smtClean="0">
                <a:solidFill>
                  <a:srgbClr val="222222"/>
                </a:solidFill>
                <a:highlight>
                  <a:schemeClr val="lt1"/>
                </a:highlight>
              </a:rPr>
              <a:t>Надежный </a:t>
            </a:r>
            <a:r>
              <a:rPr lang="en" b="1" dirty="0">
                <a:solidFill>
                  <a:srgbClr val="222222"/>
                </a:solidFill>
                <a:highlight>
                  <a:schemeClr val="lt1"/>
                </a:highlight>
              </a:rPr>
              <a:t>и логически прозрачный </a:t>
            </a:r>
            <a:r>
              <a:rPr lang="en" b="1" dirty="0" smtClean="0">
                <a:solidFill>
                  <a:srgbClr val="222222"/>
                </a:solidFill>
                <a:highlight>
                  <a:schemeClr val="lt1"/>
                </a:highlight>
              </a:rPr>
              <a:t>искусственный </a:t>
            </a:r>
            <a:r>
              <a:rPr lang="en" b="1" dirty="0">
                <a:solidFill>
                  <a:srgbClr val="222222"/>
                </a:solidFill>
                <a:highlight>
                  <a:schemeClr val="lt1"/>
                </a:highlight>
              </a:rPr>
              <a:t>интеллект: </a:t>
            </a:r>
            <a:br>
              <a:rPr lang="en" b="1" dirty="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en" dirty="0">
                <a:solidFill>
                  <a:srgbClr val="222222"/>
                </a:solidFill>
                <a:highlight>
                  <a:schemeClr val="lt1"/>
                </a:highlight>
              </a:rPr>
              <a:t>технология,</a:t>
            </a:r>
            <a:r>
              <a:rPr lang="en" dirty="0"/>
              <a:t> </a:t>
            </a:r>
            <a:r>
              <a:rPr lang="en" dirty="0">
                <a:solidFill>
                  <a:srgbClr val="222222"/>
                </a:solidFill>
                <a:highlight>
                  <a:schemeClr val="lt1"/>
                </a:highlight>
              </a:rPr>
              <a:t>верификация и </a:t>
            </a:r>
            <a:r>
              <a:rPr lang="en" dirty="0" smtClean="0">
                <a:solidFill>
                  <a:srgbClr val="222222"/>
                </a:solidFill>
                <a:highlight>
                  <a:schemeClr val="lt1"/>
                </a:highlight>
              </a:rPr>
              <a:t>применение при</a:t>
            </a:r>
            <a:r>
              <a:rPr lang="en" dirty="0" smtClean="0"/>
              <a:t> </a:t>
            </a:r>
            <a:r>
              <a:rPr lang="en" dirty="0">
                <a:solidFill>
                  <a:srgbClr val="222222"/>
                </a:solidFill>
                <a:highlight>
                  <a:schemeClr val="lt1"/>
                </a:highlight>
              </a:rPr>
              <a:t>социально-значимых и инфекционных заболеваниях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9991" y="3238875"/>
            <a:ext cx="452915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Турлапов Вадим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вгеньевич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профессор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кафедра математического обеспечения и суперкомпьютерных технологий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vadim.turlapov@itmm.unn.ru, +7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903 040 8401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5359" y="4404402"/>
            <a:ext cx="3073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Нижний Новгород,30 апреля 2021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465826" y="188200"/>
            <a:ext cx="6771736" cy="533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750"/>
            </a:pPr>
            <a:r>
              <a:rPr lang="ru-RU" sz="2400" dirty="0" smtClean="0">
                <a:solidFill>
                  <a:schemeClr val="tx1"/>
                </a:solidFill>
              </a:rPr>
              <a:t>Пример кода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577592" y="1123787"/>
            <a:ext cx="804844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Программные инструменты: </a:t>
            </a:r>
            <a:r>
              <a:rPr lang="ru-RU" sz="1600" b="1" dirty="0" err="1"/>
              <a:t>pytorch</a:t>
            </a:r>
            <a:r>
              <a:rPr lang="ru-RU" sz="1600" b="1" dirty="0"/>
              <a:t>, </a:t>
            </a:r>
            <a:r>
              <a:rPr lang="ru-RU" sz="1600" b="1" dirty="0" err="1"/>
              <a:t>scikit-image</a:t>
            </a:r>
            <a:r>
              <a:rPr lang="ru-RU" sz="1600" b="1" dirty="0"/>
              <a:t>, </a:t>
            </a:r>
            <a:r>
              <a:rPr lang="ru-RU" sz="1600" b="1" dirty="0" err="1"/>
              <a:t>scikit-learn</a:t>
            </a:r>
            <a:r>
              <a:rPr lang="ru-RU" sz="1600" b="1" dirty="0"/>
              <a:t>.</a:t>
            </a:r>
            <a:endParaRPr lang="ru-RU" sz="1600" b="1" dirty="0" smtClean="0"/>
          </a:p>
          <a:p>
            <a:endParaRPr lang="ru-RU" sz="1300" dirty="0"/>
          </a:p>
          <a:p>
            <a:r>
              <a:rPr lang="en-US" sz="1300" dirty="0" smtClean="0"/>
              <a:t># </a:t>
            </a:r>
            <a:r>
              <a:rPr lang="en-US" sz="1300" dirty="0"/>
              <a:t>SLP_R</a:t>
            </a:r>
          </a:p>
          <a:p>
            <a:r>
              <a:rPr lang="en-US" sz="1300" dirty="0"/>
              <a:t># </a:t>
            </a:r>
            <a:r>
              <a:rPr lang="en-US" sz="1300" dirty="0" err="1"/>
              <a:t>Построение</a:t>
            </a:r>
            <a:r>
              <a:rPr lang="en-US" sz="1300" dirty="0"/>
              <a:t> </a:t>
            </a:r>
            <a:r>
              <a:rPr lang="en-US" sz="1300" dirty="0" err="1"/>
              <a:t>регрессора</a:t>
            </a:r>
            <a:r>
              <a:rPr lang="en-US" sz="1300" dirty="0"/>
              <a:t>, с </a:t>
            </a:r>
            <a:r>
              <a:rPr lang="en-US" sz="1300" dirty="0" err="1"/>
              <a:t>использованием</a:t>
            </a:r>
            <a:r>
              <a:rPr lang="en-US" sz="1300" dirty="0"/>
              <a:t> </a:t>
            </a:r>
            <a:r>
              <a:rPr lang="en-US" sz="1300" dirty="0" err="1"/>
              <a:t>готовой</a:t>
            </a:r>
            <a:r>
              <a:rPr lang="en-US" sz="1300" dirty="0"/>
              <a:t> </a:t>
            </a:r>
            <a:r>
              <a:rPr lang="en-US" sz="1300" dirty="0" err="1"/>
              <a:t>реализации</a:t>
            </a:r>
            <a:r>
              <a:rPr lang="en-US" sz="1300" dirty="0"/>
              <a:t> </a:t>
            </a:r>
            <a:r>
              <a:rPr lang="en-US" sz="1300" dirty="0" err="1"/>
              <a:t>sklearn</a:t>
            </a:r>
            <a:r>
              <a:rPr lang="en-US" sz="1300" dirty="0"/>
              <a:t>. </a:t>
            </a:r>
            <a:r>
              <a:rPr lang="en-US" sz="1300" dirty="0" err="1"/>
              <a:t>По</a:t>
            </a:r>
            <a:r>
              <a:rPr lang="en-US" sz="1300" dirty="0"/>
              <a:t> </a:t>
            </a:r>
            <a:r>
              <a:rPr lang="en-US" sz="1300" dirty="0" err="1"/>
              <a:t>умолчанию</a:t>
            </a:r>
            <a:r>
              <a:rPr lang="en-US" sz="1300" dirty="0"/>
              <a:t> </a:t>
            </a:r>
            <a:r>
              <a:rPr lang="en-US" sz="1300" dirty="0" err="1"/>
              <a:t>используется</a:t>
            </a:r>
            <a:r>
              <a:rPr lang="en-US" sz="1300" dirty="0"/>
              <a:t> </a:t>
            </a:r>
            <a:r>
              <a:rPr lang="en-US" sz="1300" dirty="0" err="1"/>
              <a:t>оптимизатор</a:t>
            </a:r>
            <a:r>
              <a:rPr lang="en-US" sz="1300" dirty="0"/>
              <a:t> Adam.</a:t>
            </a:r>
          </a:p>
          <a:p>
            <a:r>
              <a:rPr lang="en-US" sz="1300" dirty="0"/>
              <a:t>model = </a:t>
            </a:r>
            <a:r>
              <a:rPr lang="en-US" sz="1300" dirty="0" err="1"/>
              <a:t>sklearn.neural_network.MLPRegressor</a:t>
            </a:r>
            <a:r>
              <a:rPr lang="en-US" sz="1300" dirty="0"/>
              <a:t>(</a:t>
            </a:r>
            <a:r>
              <a:rPr lang="en-US" sz="1300" dirty="0" err="1"/>
              <a:t>hidden_layer_sizes</a:t>
            </a:r>
            <a:r>
              <a:rPr lang="en-US" sz="1300" dirty="0"/>
              <a:t>=(n,), </a:t>
            </a:r>
            <a:r>
              <a:rPr lang="en-US" sz="1300" dirty="0" err="1"/>
              <a:t>max_iter</a:t>
            </a:r>
            <a:r>
              <a:rPr lang="en-US" sz="1300" dirty="0"/>
              <a:t>=</a:t>
            </a:r>
            <a:r>
              <a:rPr lang="en-US" sz="1300" dirty="0" err="1"/>
              <a:t>int</a:t>
            </a:r>
            <a:r>
              <a:rPr lang="en-US" sz="1300" dirty="0"/>
              <a:t>(1e5), </a:t>
            </a:r>
            <a:r>
              <a:rPr lang="en-US" sz="1300" dirty="0" err="1"/>
              <a:t>random_state</a:t>
            </a:r>
            <a:r>
              <a:rPr lang="en-US" sz="1300" dirty="0"/>
              <a:t>=1)</a:t>
            </a:r>
          </a:p>
          <a:p>
            <a:r>
              <a:rPr lang="en-US" sz="1300" dirty="0" err="1"/>
              <a:t>model.fit</a:t>
            </a:r>
            <a:r>
              <a:rPr lang="en-US" sz="1300" dirty="0"/>
              <a:t>(</a:t>
            </a:r>
            <a:r>
              <a:rPr lang="en-US" sz="1300" dirty="0" err="1"/>
              <a:t>train_features</a:t>
            </a:r>
            <a:r>
              <a:rPr lang="en-US" sz="1300" dirty="0"/>
              <a:t>, </a:t>
            </a:r>
            <a:r>
              <a:rPr lang="en-US" sz="1300" dirty="0" err="1"/>
              <a:t>train_labels</a:t>
            </a:r>
            <a:r>
              <a:rPr lang="en-US" sz="1300" dirty="0"/>
              <a:t>) # </a:t>
            </a:r>
            <a:r>
              <a:rPr lang="en-US" sz="1300" dirty="0" err="1"/>
              <a:t>тренировка</a:t>
            </a:r>
            <a:r>
              <a:rPr lang="en-US" sz="1300" dirty="0"/>
              <a:t> </a:t>
            </a:r>
            <a:r>
              <a:rPr lang="en-US" sz="1300" dirty="0" err="1"/>
              <a:t>модели</a:t>
            </a:r>
            <a:r>
              <a:rPr lang="en-US" sz="1300" dirty="0"/>
              <a:t> </a:t>
            </a:r>
          </a:p>
          <a:p>
            <a:r>
              <a:rPr lang="en-US" sz="1300" dirty="0"/>
              <a:t>prediction = </a:t>
            </a:r>
            <a:r>
              <a:rPr lang="en-US" sz="1300" dirty="0" err="1"/>
              <a:t>model.predict</a:t>
            </a:r>
            <a:r>
              <a:rPr lang="en-US" sz="1300" dirty="0"/>
              <a:t>(</a:t>
            </a:r>
            <a:r>
              <a:rPr lang="en-US" sz="1300" dirty="0" err="1"/>
              <a:t>test_features</a:t>
            </a:r>
            <a:r>
              <a:rPr lang="en-US" sz="1300" dirty="0"/>
              <a:t>) # </a:t>
            </a:r>
            <a:r>
              <a:rPr lang="en-US" sz="1300" dirty="0" err="1"/>
              <a:t>предсказание</a:t>
            </a:r>
            <a:endParaRPr lang="en-US" sz="1300" dirty="0"/>
          </a:p>
          <a:p>
            <a:r>
              <a:rPr lang="en-US" sz="1300" dirty="0" err="1"/>
              <a:t>mse</a:t>
            </a:r>
            <a:r>
              <a:rPr lang="en-US" sz="1300" dirty="0"/>
              <a:t> = </a:t>
            </a:r>
            <a:r>
              <a:rPr lang="en-US" sz="1300" dirty="0" err="1"/>
              <a:t>sklearn.metrics.mean_squared_error</a:t>
            </a:r>
            <a:r>
              <a:rPr lang="en-US" sz="1300" dirty="0"/>
              <a:t>(</a:t>
            </a:r>
            <a:r>
              <a:rPr lang="en-US" sz="1300" dirty="0" err="1"/>
              <a:t>test_labels</a:t>
            </a:r>
            <a:r>
              <a:rPr lang="en-US" sz="1300" dirty="0"/>
              <a:t>, prediction, squared=False) # </a:t>
            </a:r>
            <a:r>
              <a:rPr lang="en-US" sz="1300" dirty="0" err="1"/>
              <a:t>метрика</a:t>
            </a:r>
            <a:r>
              <a:rPr lang="en-US" sz="1300" dirty="0"/>
              <a:t> </a:t>
            </a:r>
            <a:r>
              <a:rPr lang="en-US" sz="1300" dirty="0" err="1"/>
              <a:t>качества</a:t>
            </a:r>
            <a:r>
              <a:rPr lang="en-US" sz="1300" dirty="0"/>
              <a:t> </a:t>
            </a:r>
          </a:p>
          <a:p>
            <a:endParaRPr lang="en-US" sz="1300" dirty="0"/>
          </a:p>
          <a:p>
            <a:r>
              <a:rPr lang="en-US" sz="1300" dirty="0"/>
              <a:t># SLP_C</a:t>
            </a:r>
          </a:p>
          <a:p>
            <a:r>
              <a:rPr lang="en-US" sz="1300" dirty="0"/>
              <a:t>model = </a:t>
            </a:r>
            <a:r>
              <a:rPr lang="en-US" sz="1300" dirty="0" err="1"/>
              <a:t>sklearn.neural_network.MLPClassifier</a:t>
            </a:r>
            <a:r>
              <a:rPr lang="en-US" sz="1300" dirty="0"/>
              <a:t>(</a:t>
            </a:r>
            <a:r>
              <a:rPr lang="en-US" sz="1300" dirty="0" err="1"/>
              <a:t>hidden_layer_sizes</a:t>
            </a:r>
            <a:r>
              <a:rPr lang="en-US" sz="1300" dirty="0"/>
              <a:t>=(n,), </a:t>
            </a:r>
            <a:r>
              <a:rPr lang="en-US" sz="1300" dirty="0" err="1"/>
              <a:t>max_iter</a:t>
            </a:r>
            <a:r>
              <a:rPr lang="en-US" sz="1300" dirty="0"/>
              <a:t>=</a:t>
            </a:r>
            <a:r>
              <a:rPr lang="en-US" sz="1300" dirty="0" err="1"/>
              <a:t>int</a:t>
            </a:r>
            <a:r>
              <a:rPr lang="en-US" sz="1300" dirty="0"/>
              <a:t>(1e5), </a:t>
            </a:r>
            <a:r>
              <a:rPr lang="en-US" sz="1300" dirty="0" err="1"/>
              <a:t>random_state</a:t>
            </a:r>
            <a:r>
              <a:rPr lang="en-US" sz="1300" dirty="0"/>
              <a:t>=1)</a:t>
            </a:r>
          </a:p>
          <a:p>
            <a:r>
              <a:rPr lang="en-US" sz="1300" dirty="0" err="1"/>
              <a:t>model.fit</a:t>
            </a:r>
            <a:r>
              <a:rPr lang="en-US" sz="1300" dirty="0"/>
              <a:t>(</a:t>
            </a:r>
            <a:r>
              <a:rPr lang="en-US" sz="1300" dirty="0" err="1"/>
              <a:t>train_features</a:t>
            </a:r>
            <a:r>
              <a:rPr lang="en-US" sz="1300" dirty="0"/>
              <a:t>, </a:t>
            </a:r>
            <a:r>
              <a:rPr lang="en-US" sz="1300" dirty="0" err="1"/>
              <a:t>train_labels</a:t>
            </a:r>
            <a:r>
              <a:rPr lang="en-US" sz="1300" dirty="0"/>
              <a:t>)</a:t>
            </a:r>
          </a:p>
          <a:p>
            <a:r>
              <a:rPr lang="en-US" sz="1300" dirty="0"/>
              <a:t>prediction = </a:t>
            </a:r>
            <a:r>
              <a:rPr lang="en-US" sz="1300" dirty="0" err="1"/>
              <a:t>model.predict</a:t>
            </a:r>
            <a:r>
              <a:rPr lang="en-US" sz="1300" dirty="0"/>
              <a:t>(</a:t>
            </a:r>
            <a:r>
              <a:rPr lang="en-US" sz="1300" dirty="0" err="1"/>
              <a:t>test_features</a:t>
            </a:r>
            <a:r>
              <a:rPr lang="en-US" sz="1300" dirty="0"/>
              <a:t>)</a:t>
            </a:r>
          </a:p>
          <a:p>
            <a:r>
              <a:rPr lang="en-US" sz="1300" dirty="0" err="1"/>
              <a:t>fscore</a:t>
            </a:r>
            <a:r>
              <a:rPr lang="en-US" sz="1300" dirty="0"/>
              <a:t> = sklearn.metrics.f1_score(</a:t>
            </a:r>
            <a:r>
              <a:rPr lang="en-US" sz="1300" dirty="0" err="1"/>
              <a:t>test_labels</a:t>
            </a:r>
            <a:r>
              <a:rPr lang="en-US" sz="1300" dirty="0"/>
              <a:t>, prediction, average='weighted')</a:t>
            </a:r>
          </a:p>
        </p:txBody>
      </p:sp>
    </p:spTree>
    <p:extLst>
      <p:ext uri="{BB962C8B-B14F-4D97-AF65-F5344CB8AC3E}">
        <p14:creationId xmlns:p14="http://schemas.microsoft.com/office/powerpoint/2010/main" val="31099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311700" y="188200"/>
            <a:ext cx="5145824" cy="533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20" dirty="0" smtClean="0"/>
              <a:t>Некоторые </a:t>
            </a:r>
            <a:r>
              <a:rPr lang="ru-RU" sz="2420" dirty="0"/>
              <a:t>н</a:t>
            </a:r>
            <a:r>
              <a:rPr lang="ru-RU" sz="2420" dirty="0" smtClean="0"/>
              <a:t>аправления в </a:t>
            </a:r>
            <a:r>
              <a:rPr lang="en-US" sz="2420" dirty="0" smtClean="0"/>
              <a:t>XAI</a:t>
            </a: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92505" y="1013157"/>
            <a:ext cx="8441356" cy="3866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61925">
              <a:buSzPts val="750"/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Быстрая </a:t>
            </a:r>
            <a:r>
              <a:rPr lang="ru-RU" sz="1400" b="1" dirty="0" err="1">
                <a:solidFill>
                  <a:srgbClr val="C00000"/>
                </a:solidFill>
              </a:rPr>
              <a:t>неитеративная</a:t>
            </a:r>
            <a:r>
              <a:rPr lang="ru-RU" sz="1400" b="1" dirty="0">
                <a:solidFill>
                  <a:srgbClr val="C00000"/>
                </a:solidFill>
              </a:rPr>
              <a:t> коррекция ошибок</a:t>
            </a:r>
            <a:r>
              <a:rPr lang="ru-RU" sz="1400" b="1" dirty="0"/>
              <a:t>. "Система сертифицированной </a:t>
            </a:r>
            <a:r>
              <a:rPr lang="ru-RU" sz="1400" b="1" dirty="0" smtClean="0"/>
              <a:t>робастности</a:t>
            </a:r>
            <a:r>
              <a:rPr lang="en-US" sz="1400" b="1" dirty="0" smtClean="0"/>
              <a:t>”</a:t>
            </a:r>
          </a:p>
          <a:p>
            <a:pPr marL="228600" lvl="0" indent="-161925">
              <a:buSzPts val="750"/>
              <a:buAutoNum type="arabicPeriod"/>
            </a:pPr>
            <a:endParaRPr sz="1400" b="1" dirty="0"/>
          </a:p>
          <a:p>
            <a:pPr marL="228600" indent="-161925">
              <a:buSzPts val="750"/>
              <a:buFont typeface="Arial"/>
              <a:buAutoNum type="arabicPeriod"/>
            </a:pPr>
            <a:r>
              <a:rPr lang="ru-RU" sz="1400" b="1" dirty="0"/>
              <a:t>Методы выработки явного знания из неявных навыков систем МО и ИИ, </a:t>
            </a:r>
            <a:r>
              <a:rPr lang="ru-RU" sz="1400" b="1" dirty="0" smtClean="0"/>
              <a:t>основа</a:t>
            </a:r>
            <a:r>
              <a:rPr lang="ru-RU" sz="1400" b="1" dirty="0"/>
              <a:t>н</a:t>
            </a:r>
            <a:r>
              <a:rPr lang="ru-RU" sz="1400" b="1" dirty="0" smtClean="0"/>
              <a:t>ные </a:t>
            </a:r>
            <a:r>
              <a:rPr lang="ru-RU" sz="1400" b="1" dirty="0"/>
              <a:t>на двух взаимодействующих процессах: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(а) упрощение структуры систем в ходе обучения </a:t>
            </a:r>
            <a:r>
              <a:rPr lang="ru-RU" sz="1400" b="1" dirty="0"/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(б) передача навыков между системами в сообществах таких систем</a:t>
            </a:r>
            <a:r>
              <a:rPr lang="ru-RU" sz="1400" b="1" dirty="0" smtClean="0"/>
              <a:t>.</a:t>
            </a:r>
          </a:p>
          <a:p>
            <a:pPr marL="228600" indent="-161925">
              <a:buSzPts val="750"/>
              <a:buFont typeface="Arial"/>
              <a:buAutoNum type="arabicPeriod"/>
            </a:pPr>
            <a:endParaRPr sz="1400" b="1" dirty="0"/>
          </a:p>
          <a:p>
            <a:pPr marL="228600" lvl="0" indent="-161925">
              <a:buSzPts val="750"/>
              <a:buAutoNum type="arabicPeriod"/>
            </a:pPr>
            <a:r>
              <a:rPr lang="ru-RU" sz="1400" b="1" dirty="0"/>
              <a:t>Использование методов глубокого обучения в XAI. </a:t>
            </a:r>
            <a:endParaRPr lang="ru-RU" sz="1400" b="1" dirty="0" smtClean="0"/>
          </a:p>
          <a:p>
            <a:pPr marL="752475" lvl="1" indent="-228600">
              <a:buSzPts val="750"/>
              <a:buFont typeface="+mj-lt"/>
              <a:buAutoNum type="alphaUcPeriod"/>
            </a:pPr>
            <a:r>
              <a:rPr lang="ru-RU" b="1" dirty="0" smtClean="0">
                <a:solidFill>
                  <a:srgbClr val="C00000"/>
                </a:solidFill>
              </a:rPr>
              <a:t>Комплексное </a:t>
            </a:r>
            <a:r>
              <a:rPr lang="ru-RU" b="1" dirty="0">
                <a:solidFill>
                  <a:srgbClr val="C00000"/>
                </a:solidFill>
              </a:rPr>
              <a:t>упрощение </a:t>
            </a:r>
            <a:r>
              <a:rPr lang="ru-RU" b="1" dirty="0" smtClean="0">
                <a:solidFill>
                  <a:srgbClr val="C00000"/>
                </a:solidFill>
              </a:rPr>
              <a:t>сети</a:t>
            </a:r>
          </a:p>
          <a:p>
            <a:pPr marL="752475" lvl="1" indent="-228600">
              <a:buSzPts val="750"/>
              <a:buFont typeface="+mj-lt"/>
              <a:buAutoNum type="alphaUcPeriod"/>
            </a:pPr>
            <a:r>
              <a:rPr lang="ru-RU" b="1" dirty="0" smtClean="0">
                <a:solidFill>
                  <a:srgbClr val="C00000"/>
                </a:solidFill>
              </a:rPr>
              <a:t>Контрастирование сети</a:t>
            </a:r>
          </a:p>
          <a:p>
            <a:pPr marL="752475" lvl="1" indent="-228600">
              <a:buSzPts val="750"/>
              <a:buFont typeface="+mj-lt"/>
              <a:buAutoNum type="alphaUcPeriod"/>
            </a:pPr>
            <a:r>
              <a:rPr lang="ru-RU" b="1" dirty="0" smtClean="0">
                <a:solidFill>
                  <a:srgbClr val="C00000"/>
                </a:solidFill>
              </a:rPr>
              <a:t>Визуализация внутренних нейронов</a:t>
            </a:r>
          </a:p>
          <a:p>
            <a:pPr marL="752475" lvl="1" indent="-228600">
              <a:buSzPts val="750"/>
              <a:buFont typeface="+mj-lt"/>
              <a:buAutoNum type="alphaUcPeriod"/>
            </a:pPr>
            <a:endParaRPr lang="ru-RU" b="1" dirty="0" smtClean="0"/>
          </a:p>
          <a:p>
            <a:pPr marL="295275" indent="-228600">
              <a:buSzPts val="750"/>
              <a:buFont typeface="+mj-lt"/>
              <a:buAutoNum type="arabicPeriod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Интерпретация узлов сети как семантических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понятий</a:t>
            </a:r>
          </a:p>
          <a:p>
            <a:pPr marL="295275" indent="-228600">
              <a:buSzPts val="750"/>
              <a:buFont typeface="+mj-lt"/>
              <a:buAutoNum type="arabicPeriod"/>
            </a:pPr>
            <a:endParaRPr lang="ru-RU" sz="1400" b="1" dirty="0" smtClean="0"/>
          </a:p>
          <a:p>
            <a:pPr marL="295275" indent="-228600">
              <a:buSzPts val="750"/>
              <a:buFont typeface="+mj-lt"/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Использование классических методов машинного обучения и методов глубокого обучения для решения прикладных задач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95275" indent="-228600">
              <a:buSzPts val="750"/>
              <a:buFont typeface="+mj-lt"/>
              <a:buAutoNum type="arabicPeriod"/>
            </a:pPr>
            <a:endParaRPr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321325" y="72697"/>
            <a:ext cx="4385429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420" dirty="0" smtClean="0">
                <a:solidFill>
                  <a:srgbClr val="C00000"/>
                </a:solidFill>
              </a:rPr>
              <a:t>Комплексное упрощение</a:t>
            </a:r>
            <a:r>
              <a:rPr lang="ru-RU" sz="2420" dirty="0" smtClean="0"/>
              <a:t> </a:t>
            </a:r>
            <a:br>
              <a:rPr lang="ru-RU" sz="2420" dirty="0" smtClean="0"/>
            </a:br>
            <a:r>
              <a:rPr lang="ru-RU" sz="2420" dirty="0" smtClean="0"/>
              <a:t>и интерактивность сети </a:t>
            </a: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202132" y="1124509"/>
            <a:ext cx="5274644" cy="3568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dirty="0" smtClean="0"/>
              <a:t>Однослойный персептрон SLP(N</a:t>
            </a:r>
            <a:r>
              <a:rPr lang="ru-RU" sz="1400" dirty="0"/>
              <a:t>), с произвольным числом нейронов N на скрытом </a:t>
            </a:r>
            <a:r>
              <a:rPr lang="ru-RU" sz="1400" dirty="0" smtClean="0"/>
              <a:t>слое. Две </a:t>
            </a:r>
            <a:r>
              <a:rPr lang="ru-RU" sz="1400" dirty="0"/>
              <a:t>модели: классификационная и регрессионная.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достижения интерактивности, обучение на изображениях заменено обучением на их векторах </a:t>
            </a:r>
            <a:r>
              <a:rPr lang="ru-RU" sz="1400" dirty="0" smtClean="0"/>
              <a:t>признаков </a:t>
            </a:r>
            <a:r>
              <a:rPr lang="ru-RU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Быстрая </a:t>
            </a:r>
            <a:r>
              <a:rPr lang="ru-RU" sz="1400" b="1" dirty="0" smtClean="0">
                <a:solidFill>
                  <a:srgbClr val="C00000"/>
                </a:solidFill>
              </a:rPr>
              <a:t>коррекция </a:t>
            </a:r>
            <a:r>
              <a:rPr lang="ru-RU" sz="1400" b="1" dirty="0">
                <a:solidFill>
                  <a:srgbClr val="C00000"/>
                </a:solidFill>
              </a:rPr>
              <a:t>ошибок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Вектор </a:t>
            </a:r>
            <a:r>
              <a:rPr lang="ru-RU" sz="1400" dirty="0"/>
              <a:t>признаков включает в себя результаты типовой и специальной обработки изображений. Типовая обработка представлена двумя группами признаков: STAT {</a:t>
            </a:r>
            <a:r>
              <a:rPr lang="ru-RU" sz="1400" dirty="0" err="1"/>
              <a:t>mean</a:t>
            </a:r>
            <a:r>
              <a:rPr lang="ru-RU" sz="1400" dirty="0"/>
              <a:t>, </a:t>
            </a:r>
            <a:r>
              <a:rPr lang="ru-RU" sz="1400" dirty="0" err="1"/>
              <a:t>std</a:t>
            </a:r>
            <a:r>
              <a:rPr lang="ru-RU" sz="1400" dirty="0"/>
              <a:t>, </a:t>
            </a:r>
            <a:r>
              <a:rPr lang="ru-RU" sz="1400" dirty="0" err="1"/>
              <a:t>min</a:t>
            </a:r>
            <a:r>
              <a:rPr lang="ru-RU" sz="1400" dirty="0"/>
              <a:t>, </a:t>
            </a:r>
            <a:r>
              <a:rPr lang="ru-RU" sz="1400" dirty="0" err="1"/>
              <a:t>max</a:t>
            </a:r>
            <a:r>
              <a:rPr lang="ru-RU" sz="1400" dirty="0"/>
              <a:t>}; HIST - значения квантованной гистограммы. Специальная - группой GLCM (</a:t>
            </a:r>
            <a:r>
              <a:rPr lang="ru-RU" sz="1400" i="1" dirty="0" err="1"/>
              <a:t>gray-level</a:t>
            </a:r>
            <a:r>
              <a:rPr lang="ru-RU" sz="1400" i="1" dirty="0"/>
              <a:t> </a:t>
            </a:r>
            <a:r>
              <a:rPr lang="ru-RU" sz="1400" i="1" dirty="0" err="1"/>
              <a:t>co-occurrence</a:t>
            </a:r>
            <a:r>
              <a:rPr lang="ru-RU" sz="1400" i="1" dirty="0"/>
              <a:t> </a:t>
            </a:r>
            <a:r>
              <a:rPr lang="ru-RU" sz="1400" i="1" dirty="0" err="1"/>
              <a:t>matrix</a:t>
            </a:r>
            <a:r>
              <a:rPr lang="ru-RU" sz="1400" dirty="0"/>
              <a:t>), формализующей текстурные признаки</a:t>
            </a:r>
            <a:r>
              <a:rPr lang="ru-RU" sz="1400" dirty="0" smtClean="0"/>
              <a:t>.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как понятия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66675" indent="0">
              <a:buSzPts val="750"/>
              <a:buNone/>
            </a:pPr>
            <a:endParaRPr sz="1400" dirty="0"/>
          </a:p>
        </p:txBody>
      </p:sp>
      <p:pic>
        <p:nvPicPr>
          <p:cNvPr id="1025" name="Рисунок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58" y="997135"/>
            <a:ext cx="2270242" cy="13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1723" y="2396835"/>
            <a:ext cx="272095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en-US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the SLP</a:t>
            </a:r>
            <a:r>
              <a:rPr lang="en-US" sz="1000" spc="-5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for detecting the stress state of wheat</a:t>
            </a:r>
            <a:endParaRPr lang="en-US" sz="1000" spc="-5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33" y="2913876"/>
            <a:ext cx="2152041" cy="13789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7460" y="4292867"/>
            <a:ext cx="2635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SimSun" panose="02010600030101010101" pitchFamily="2" charset="-122"/>
              </a:rPr>
              <a:t>The architecture of the SLP</a:t>
            </a:r>
            <a:r>
              <a:rPr lang="en-US" sz="1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1000" dirty="0">
                <a:latin typeface="Times New Roman" panose="02020603050405020304" pitchFamily="18" charset="0"/>
                <a:ea typeface="SimSun" panose="02010600030101010101" pitchFamily="2" charset="-122"/>
              </a:rPr>
              <a:t>(N) for prediction the day of the drought or plant drought stress</a:t>
            </a:r>
            <a:endParaRPr lang="en-US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2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176949" y="91947"/>
            <a:ext cx="7253757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узлов сети как семантических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понятий.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Визуализация внутренних нейронов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" y="1057384"/>
            <a:ext cx="5072514" cy="2009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/>
              <a:t>Вектор признаков включает в себя результаты типовой и специальной обработки изображений. </a:t>
            </a:r>
            <a:endParaRPr lang="en-US" sz="1200" dirty="0" smtClean="0"/>
          </a:p>
          <a:p>
            <a:r>
              <a:rPr lang="ru-RU" sz="1200" dirty="0" smtClean="0"/>
              <a:t>Типовая </a:t>
            </a:r>
            <a:r>
              <a:rPr lang="ru-RU" sz="1200" dirty="0"/>
              <a:t>обработка представлена двумя группами признаков: </a:t>
            </a:r>
            <a:endParaRPr lang="ru-RU" sz="1200" dirty="0" smtClean="0"/>
          </a:p>
          <a:p>
            <a:pPr marL="490538" lvl="1" indent="0">
              <a:buNone/>
            </a:pPr>
            <a:r>
              <a:rPr lang="ru-RU" sz="1200" dirty="0" smtClean="0"/>
              <a:t>STAT</a:t>
            </a:r>
            <a:r>
              <a:rPr lang="ru-RU" sz="1200" dirty="0"/>
              <a:t> {</a:t>
            </a:r>
            <a:r>
              <a:rPr lang="ru-RU" sz="1200" dirty="0" err="1"/>
              <a:t>mean</a:t>
            </a:r>
            <a:r>
              <a:rPr lang="ru-RU" sz="1200" dirty="0"/>
              <a:t>, </a:t>
            </a:r>
            <a:r>
              <a:rPr lang="ru-RU" sz="1200" dirty="0" err="1"/>
              <a:t>std</a:t>
            </a:r>
            <a:r>
              <a:rPr lang="ru-RU" sz="1200" dirty="0"/>
              <a:t>, </a:t>
            </a:r>
            <a:r>
              <a:rPr lang="ru-RU" sz="1200" dirty="0" err="1"/>
              <a:t>min</a:t>
            </a:r>
            <a:r>
              <a:rPr lang="ru-RU" sz="1200" dirty="0"/>
              <a:t>, </a:t>
            </a:r>
            <a:r>
              <a:rPr lang="ru-RU" sz="1200" dirty="0" err="1"/>
              <a:t>max</a:t>
            </a:r>
            <a:r>
              <a:rPr lang="ru-RU" sz="1200" dirty="0"/>
              <a:t>}; HIST - значения квантованной гистограммы.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как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общие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 smtClean="0"/>
          </a:p>
          <a:p>
            <a:pPr marL="450850"/>
            <a:r>
              <a:rPr lang="ru-RU" sz="1200" dirty="0" smtClean="0"/>
              <a:t>Специальная </a:t>
            </a:r>
            <a:r>
              <a:rPr lang="ru-RU" sz="1200" dirty="0"/>
              <a:t>- группой GLCM (</a:t>
            </a:r>
            <a:r>
              <a:rPr lang="ru-RU" sz="1200" i="1" dirty="0" err="1"/>
              <a:t>gray-level</a:t>
            </a:r>
            <a:r>
              <a:rPr lang="ru-RU" sz="1200" i="1" dirty="0"/>
              <a:t> </a:t>
            </a:r>
            <a:r>
              <a:rPr lang="ru-RU" sz="1200" i="1" dirty="0" err="1"/>
              <a:t>co-occurrence</a:t>
            </a:r>
            <a:r>
              <a:rPr lang="ru-RU" sz="1200" i="1" dirty="0"/>
              <a:t> </a:t>
            </a:r>
            <a:r>
              <a:rPr lang="ru-RU" sz="1200" i="1" dirty="0" err="1"/>
              <a:t>matrix</a:t>
            </a:r>
            <a:r>
              <a:rPr lang="ru-RU" sz="1200" dirty="0"/>
              <a:t>), формализующей текстурные признаки.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как специальные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Визуализация</a:t>
            </a:r>
            <a:endParaRPr lang="ru-RU" sz="1200" dirty="0"/>
          </a:p>
          <a:p>
            <a:pPr marL="66675" indent="0">
              <a:buSzPts val="750"/>
              <a:buNone/>
            </a:pPr>
            <a:endParaRPr sz="1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10713" r="8629" b="2510"/>
          <a:stretch/>
        </p:blipFill>
        <p:spPr bwMode="auto">
          <a:xfrm>
            <a:off x="5590572" y="2633268"/>
            <a:ext cx="3327526" cy="1429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0149" r="9301" b="1771"/>
          <a:stretch/>
        </p:blipFill>
        <p:spPr bwMode="auto">
          <a:xfrm>
            <a:off x="5590572" y="1095812"/>
            <a:ext cx="3317722" cy="1470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9671" y="4129755"/>
            <a:ext cx="3974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SimSun" panose="02010600030101010101" pitchFamily="2" charset="-122"/>
              </a:rPr>
              <a:t>NDVI</a:t>
            </a:r>
            <a:r>
              <a:rPr lang="en-US" sz="1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1000" dirty="0">
                <a:latin typeface="Times New Roman" panose="02020603050405020304" pitchFamily="18" charset="0"/>
                <a:ea typeface="SimSun" panose="02010600030101010101" pitchFamily="2" charset="-122"/>
              </a:rPr>
              <a:t>-images. Individual weight values for each element of the drought feature vector which obtained after training the SLP</a:t>
            </a:r>
            <a:r>
              <a:rPr lang="en-US" sz="1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1000" dirty="0">
                <a:latin typeface="Times New Roman" panose="02020603050405020304" pitchFamily="18" charset="0"/>
                <a:ea typeface="SimSun" panose="02010600030101010101" pitchFamily="2" charset="-122"/>
              </a:rPr>
              <a:t>(3)-drought-classifier.  Feature vector includes 5 GLCM-based scalars (contrast, homogeneity, energy, correlation, entropy) for each of 4 rotation angles.</a:t>
            </a:r>
            <a:endParaRPr lang="en-US" sz="1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r="2573" b="2999"/>
          <a:stretch/>
        </p:blipFill>
        <p:spPr bwMode="auto">
          <a:xfrm>
            <a:off x="195887" y="3093130"/>
            <a:ext cx="1544376" cy="1316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 bwMode="auto">
          <a:xfrm>
            <a:off x="1899394" y="3146554"/>
            <a:ext cx="1500355" cy="126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3" b="2724"/>
          <a:stretch/>
        </p:blipFill>
        <p:spPr bwMode="auto">
          <a:xfrm>
            <a:off x="3487385" y="3093129"/>
            <a:ext cx="1397507" cy="132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660" y="4435791"/>
            <a:ext cx="2681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Анализ влияния группы</a:t>
            </a:r>
            <a:r>
              <a:rPr lang="ru-RU" sz="1000" dirty="0"/>
              <a:t> </a:t>
            </a:r>
            <a:r>
              <a:rPr lang="ru-RU" sz="1000" dirty="0" smtClean="0"/>
              <a:t>GLCM-признаков для 4 углов при шаге =1</a:t>
            </a:r>
            <a:endParaRPr lang="en-US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87385" y="4435791"/>
            <a:ext cx="1485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Анализ влияния всех 3-х групп</a:t>
            </a:r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51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176949" y="91947"/>
            <a:ext cx="7253757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узлов сети как семантических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понятий.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Визуализация внутренних нейронов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" y="1080534"/>
            <a:ext cx="5738686" cy="3075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smtClean="0"/>
              <a:t>Типовая </a:t>
            </a:r>
            <a:r>
              <a:rPr lang="ru-RU" sz="1200" dirty="0"/>
              <a:t>обработка </a:t>
            </a:r>
            <a:r>
              <a:rPr lang="ru-RU" sz="1200" dirty="0" smtClean="0"/>
              <a:t>изображений представлена </a:t>
            </a:r>
            <a:r>
              <a:rPr lang="ru-RU" sz="1200" dirty="0"/>
              <a:t>двумя группами признаков: </a:t>
            </a:r>
            <a:r>
              <a:rPr lang="ru-RU" sz="1200" dirty="0" smtClean="0"/>
              <a:t>STAT</a:t>
            </a:r>
            <a:r>
              <a:rPr lang="ru-RU" sz="1200" dirty="0"/>
              <a:t> {</a:t>
            </a:r>
            <a:r>
              <a:rPr lang="ru-RU" sz="1200" dirty="0" err="1"/>
              <a:t>mean</a:t>
            </a:r>
            <a:r>
              <a:rPr lang="ru-RU" sz="1200" dirty="0"/>
              <a:t>, </a:t>
            </a:r>
            <a:r>
              <a:rPr lang="ru-RU" sz="1200" dirty="0" err="1"/>
              <a:t>std</a:t>
            </a:r>
            <a:r>
              <a:rPr lang="ru-RU" sz="1200" dirty="0"/>
              <a:t>, </a:t>
            </a:r>
            <a:r>
              <a:rPr lang="ru-RU" sz="1200" dirty="0" err="1"/>
              <a:t>min</a:t>
            </a:r>
            <a:r>
              <a:rPr lang="ru-RU" sz="1200" dirty="0"/>
              <a:t>, </a:t>
            </a:r>
            <a:r>
              <a:rPr lang="ru-RU" sz="1200" dirty="0" err="1"/>
              <a:t>max</a:t>
            </a:r>
            <a:r>
              <a:rPr lang="ru-RU" sz="1200" dirty="0"/>
              <a:t>}; HIST - значения квантованной гистограммы.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как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общие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 smtClean="0"/>
          </a:p>
          <a:p>
            <a:pPr marL="450850"/>
            <a:r>
              <a:rPr lang="ru-RU" sz="1200" dirty="0" smtClean="0"/>
              <a:t>Специальная </a:t>
            </a:r>
            <a:r>
              <a:rPr lang="ru-RU" sz="1200" dirty="0"/>
              <a:t>- группой GLCM (</a:t>
            </a:r>
            <a:r>
              <a:rPr lang="ru-RU" sz="1200" i="1" dirty="0" err="1"/>
              <a:t>gray-level</a:t>
            </a:r>
            <a:r>
              <a:rPr lang="ru-RU" sz="1200" i="1" dirty="0"/>
              <a:t> </a:t>
            </a:r>
            <a:r>
              <a:rPr lang="ru-RU" sz="1200" i="1" dirty="0" err="1"/>
              <a:t>co-occurrence</a:t>
            </a:r>
            <a:r>
              <a:rPr lang="ru-RU" sz="1200" i="1" dirty="0"/>
              <a:t> </a:t>
            </a:r>
            <a:r>
              <a:rPr lang="ru-RU" sz="1200" i="1" dirty="0" err="1"/>
              <a:t>matrix</a:t>
            </a:r>
            <a:r>
              <a:rPr lang="ru-RU" sz="1200" dirty="0"/>
              <a:t>), формализующей текстурные признаки.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как специальные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Визуализация</a:t>
            </a:r>
            <a:r>
              <a:rPr lang="en-US" sz="1200" b="1" dirty="0" smtClean="0">
                <a:solidFill>
                  <a:srgbClr val="C00000"/>
                </a:solidFill>
              </a:rPr>
              <a:t>. </a:t>
            </a:r>
            <a:r>
              <a:rPr lang="ru-RU" sz="1200" dirty="0" smtClean="0"/>
              <a:t>Модели оснащены </a:t>
            </a:r>
            <a:r>
              <a:rPr lang="ru-RU" sz="1200" dirty="0"/>
              <a:t>инструментами для анализа и визуализации веса и эффективности компонентов вектора признаков. Классификатор и регрессор можно исследовать и оптимизировать по числу нейронов, признаков и уровней квантования (</a:t>
            </a:r>
            <a:r>
              <a:rPr lang="ru-RU" sz="1200" dirty="0" err="1"/>
              <a:t>бины</a:t>
            </a:r>
            <a:r>
              <a:rPr lang="ru-RU" sz="1200" dirty="0"/>
              <a:t> гистограммы и уровни серого для GLCM</a:t>
            </a:r>
            <a:r>
              <a:rPr lang="ru-RU" sz="1200" dirty="0" smtClean="0"/>
              <a:t>).</a:t>
            </a:r>
            <a:r>
              <a:rPr lang="en-US" sz="1200" dirty="0" smtClean="0"/>
              <a:t> </a:t>
            </a:r>
            <a:r>
              <a:rPr lang="ru-RU" sz="1200" dirty="0" smtClean="0"/>
              <a:t>Программные </a:t>
            </a:r>
            <a:r>
              <a:rPr lang="ru-RU" sz="1200" dirty="0"/>
              <a:t>инструменты: </a:t>
            </a:r>
            <a:r>
              <a:rPr lang="ru-RU" sz="1200" dirty="0" err="1"/>
              <a:t>pytorch</a:t>
            </a:r>
            <a:r>
              <a:rPr lang="ru-RU" sz="1200" dirty="0"/>
              <a:t>, </a:t>
            </a:r>
            <a:r>
              <a:rPr lang="ru-RU" sz="1200" dirty="0" err="1"/>
              <a:t>scikit-image</a:t>
            </a:r>
            <a:r>
              <a:rPr lang="ru-RU" sz="1200" dirty="0"/>
              <a:t>, </a:t>
            </a:r>
            <a:r>
              <a:rPr lang="ru-RU" sz="1200" dirty="0" err="1"/>
              <a:t>scikit-learn</a:t>
            </a:r>
            <a:r>
              <a:rPr lang="ru-RU" sz="1200" dirty="0" smtClean="0"/>
              <a:t>. </a:t>
            </a:r>
            <a:r>
              <a:rPr lang="ru-RU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упрощение структуры систем в ходе обучения </a:t>
            </a:r>
            <a:endParaRPr lang="ru-RU" sz="1200" dirty="0"/>
          </a:p>
          <a:p>
            <a:pPr marL="66675" indent="0">
              <a:buSzPts val="750"/>
              <a:buNone/>
            </a:pPr>
            <a:endParaRPr sz="1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43" y="885525"/>
            <a:ext cx="2189975" cy="164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43" y="2515243"/>
            <a:ext cx="2189976" cy="1641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9449" y="4225508"/>
            <a:ext cx="50548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Упрощенная структура </a:t>
            </a:r>
            <a:r>
              <a:rPr lang="ru-RU" sz="1200" i="1" dirty="0" smtClean="0"/>
              <a:t>классификатора</a:t>
            </a:r>
            <a:r>
              <a:rPr lang="ru-RU" sz="1200" dirty="0" smtClean="0"/>
              <a:t> при фиксированном квантовании: </a:t>
            </a:r>
            <a:r>
              <a:rPr lang="en-US" sz="1200" dirty="0" smtClean="0"/>
              <a:t>min N = 2 </a:t>
            </a:r>
            <a:r>
              <a:rPr lang="ru-RU" sz="1200" dirty="0" smtClean="0"/>
              <a:t>(типовые, специальные) </a:t>
            </a:r>
            <a:endParaRPr lang="en-US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6169309" y="4156497"/>
            <a:ext cx="30788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всех групп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признаков: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HIST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GLCM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ALL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SLP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при числе уровней квантования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L=4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NDVI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NDVI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endParaRPr lang="en-US" sz="1050" baseline="-25000" dirty="0"/>
          </a:p>
        </p:txBody>
      </p:sp>
    </p:spTree>
    <p:extLst>
      <p:ext uri="{BB962C8B-B14F-4D97-AF65-F5344CB8AC3E}">
        <p14:creationId xmlns:p14="http://schemas.microsoft.com/office/powerpoint/2010/main" val="35731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176949" y="91947"/>
            <a:ext cx="7253757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узлов сети как семантических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понятий.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Визуализация внутренних нейронов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" y="1080534"/>
            <a:ext cx="5738686" cy="3075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smtClean="0"/>
              <a:t>Типовая </a:t>
            </a:r>
            <a:r>
              <a:rPr lang="ru-RU" sz="1200" dirty="0"/>
              <a:t>обработка </a:t>
            </a:r>
            <a:r>
              <a:rPr lang="ru-RU" sz="1200" dirty="0" smtClean="0"/>
              <a:t>изображений представлена </a:t>
            </a:r>
            <a:r>
              <a:rPr lang="ru-RU" sz="1200" dirty="0"/>
              <a:t>двумя группами признаков: </a:t>
            </a:r>
            <a:r>
              <a:rPr lang="ru-RU" sz="1200" dirty="0" smtClean="0"/>
              <a:t>STAT</a:t>
            </a:r>
            <a:r>
              <a:rPr lang="ru-RU" sz="1200" dirty="0"/>
              <a:t> {</a:t>
            </a:r>
            <a:r>
              <a:rPr lang="ru-RU" sz="1200" dirty="0" err="1"/>
              <a:t>mean</a:t>
            </a:r>
            <a:r>
              <a:rPr lang="ru-RU" sz="1200" dirty="0"/>
              <a:t>, </a:t>
            </a:r>
            <a:r>
              <a:rPr lang="ru-RU" sz="1200" dirty="0" err="1"/>
              <a:t>std</a:t>
            </a:r>
            <a:r>
              <a:rPr lang="ru-RU" sz="1200" dirty="0"/>
              <a:t>, </a:t>
            </a:r>
            <a:r>
              <a:rPr lang="ru-RU" sz="1200" dirty="0" err="1"/>
              <a:t>min</a:t>
            </a:r>
            <a:r>
              <a:rPr lang="ru-RU" sz="1200" dirty="0"/>
              <a:t>, </a:t>
            </a:r>
            <a:r>
              <a:rPr lang="ru-RU" sz="1200" dirty="0" err="1"/>
              <a:t>max</a:t>
            </a:r>
            <a:r>
              <a:rPr lang="ru-RU" sz="1200" dirty="0"/>
              <a:t>}; HIST - значения квантованной гистограммы.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как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общие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 smtClean="0"/>
          </a:p>
          <a:p>
            <a:pPr marL="450850"/>
            <a:r>
              <a:rPr lang="ru-RU" sz="1200" dirty="0" smtClean="0"/>
              <a:t>Специальная </a:t>
            </a:r>
            <a:r>
              <a:rPr lang="ru-RU" sz="1200" dirty="0"/>
              <a:t>- группой GLCM (</a:t>
            </a:r>
            <a:r>
              <a:rPr lang="ru-RU" sz="1200" i="1" dirty="0" err="1"/>
              <a:t>gray-level</a:t>
            </a:r>
            <a:r>
              <a:rPr lang="ru-RU" sz="1200" i="1" dirty="0"/>
              <a:t> </a:t>
            </a:r>
            <a:r>
              <a:rPr lang="ru-RU" sz="1200" i="1" dirty="0" err="1"/>
              <a:t>co-occurrence</a:t>
            </a:r>
            <a:r>
              <a:rPr lang="ru-RU" sz="1200" i="1" dirty="0"/>
              <a:t> </a:t>
            </a:r>
            <a:r>
              <a:rPr lang="ru-RU" sz="1200" i="1" dirty="0" err="1"/>
              <a:t>matrix</a:t>
            </a:r>
            <a:r>
              <a:rPr lang="ru-RU" sz="1200" dirty="0"/>
              <a:t>), формализующей текстурные признаки.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Узлы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как специальные понятия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Визуализация</a:t>
            </a:r>
            <a:r>
              <a:rPr lang="en-US" sz="1200" b="1" dirty="0" smtClean="0">
                <a:solidFill>
                  <a:srgbClr val="C00000"/>
                </a:solidFill>
              </a:rPr>
              <a:t>. </a:t>
            </a:r>
            <a:r>
              <a:rPr lang="ru-RU" sz="1200" dirty="0" smtClean="0"/>
              <a:t>Модели оснащены </a:t>
            </a:r>
            <a:r>
              <a:rPr lang="ru-RU" sz="1200" dirty="0"/>
              <a:t>инструментами для анализа и визуализации веса и эффективности компонентов вектора признаков. Классификатор и регрессор можно исследовать и оптимизировать по числу нейронов, признаков и уровней квантования (</a:t>
            </a:r>
            <a:r>
              <a:rPr lang="ru-RU" sz="1200" dirty="0" err="1"/>
              <a:t>бины</a:t>
            </a:r>
            <a:r>
              <a:rPr lang="ru-RU" sz="1200" dirty="0"/>
              <a:t> гистограммы и уровни серого для GLCM</a:t>
            </a:r>
            <a:r>
              <a:rPr lang="ru-RU" sz="1200" dirty="0" smtClean="0"/>
              <a:t>).</a:t>
            </a:r>
            <a:r>
              <a:rPr lang="en-US" sz="1200" dirty="0" smtClean="0"/>
              <a:t> </a:t>
            </a:r>
            <a:r>
              <a:rPr lang="ru-RU" sz="1200" dirty="0" smtClean="0"/>
              <a:t>Программные </a:t>
            </a:r>
            <a:r>
              <a:rPr lang="ru-RU" sz="1200" dirty="0"/>
              <a:t>инструменты: </a:t>
            </a:r>
            <a:r>
              <a:rPr lang="ru-RU" sz="1200" dirty="0" err="1"/>
              <a:t>pytorch</a:t>
            </a:r>
            <a:r>
              <a:rPr lang="ru-RU" sz="1200" dirty="0"/>
              <a:t>, </a:t>
            </a:r>
            <a:r>
              <a:rPr lang="ru-RU" sz="1200" dirty="0" err="1"/>
              <a:t>scikit-image</a:t>
            </a:r>
            <a:r>
              <a:rPr lang="ru-RU" sz="1200" dirty="0"/>
              <a:t>, </a:t>
            </a:r>
            <a:r>
              <a:rPr lang="ru-RU" sz="1200" dirty="0" err="1"/>
              <a:t>scikit-learn</a:t>
            </a:r>
            <a:r>
              <a:rPr lang="ru-RU" sz="1200" dirty="0" smtClean="0"/>
              <a:t>. </a:t>
            </a:r>
            <a:r>
              <a:rPr lang="ru-RU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упрощение структуры систем в ходе обучения </a:t>
            </a:r>
            <a:endParaRPr lang="ru-RU" sz="1200" dirty="0"/>
          </a:p>
          <a:p>
            <a:pPr marL="66675" indent="0">
              <a:buSzPts val="750"/>
              <a:buNone/>
            </a:pPr>
            <a:endParaRPr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2292" y="4282936"/>
            <a:ext cx="30788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всех групп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признаков: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HIST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GLCM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ALL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SLP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при числе уровней квантования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L=4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NDVI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NDVI</a:t>
            </a:r>
            <a:r>
              <a:rPr lang="en-US" sz="105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endParaRPr lang="en-US" sz="1050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307" y="3797509"/>
            <a:ext cx="5222621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1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1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регрессора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фиксированном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квантовании: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N=3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специальная);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минимумы: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N=8; N=12; N=19; N=27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1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1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регрессора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фиксированном квантовании: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N = 2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(типовые, специальные)</a:t>
            </a:r>
          </a:p>
          <a:p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Поведение признаков: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HIST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GLCM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работают как антагонисты. </a:t>
            </a:r>
            <a:endParaRPr lang="en-US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22" y="749989"/>
            <a:ext cx="2358730" cy="176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80" y="2503807"/>
            <a:ext cx="2323660" cy="1741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9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176949" y="91947"/>
            <a:ext cx="7253757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прощение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структуры регрессора в ходе обучения при оптимизации точности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" y="1080533"/>
            <a:ext cx="5287991" cy="1746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Визуализация</a:t>
            </a:r>
            <a:r>
              <a:rPr lang="en-US" sz="1200" b="1" dirty="0" smtClean="0">
                <a:solidFill>
                  <a:srgbClr val="C00000"/>
                </a:solidFill>
              </a:rPr>
              <a:t>. </a:t>
            </a:r>
            <a:r>
              <a:rPr lang="ru-RU" sz="1200" dirty="0" smtClean="0"/>
              <a:t>Модели оснащены </a:t>
            </a:r>
            <a:r>
              <a:rPr lang="ru-RU" sz="1200" dirty="0"/>
              <a:t>инструментами для анализа и визуализации веса и эффективности компонентов вектора признаков. Классификатор и регрессор можно исследовать и оптимизировать по числу нейронов, признаков и уровней квантования (</a:t>
            </a:r>
            <a:r>
              <a:rPr lang="ru-RU" sz="1200" dirty="0" err="1"/>
              <a:t>бины</a:t>
            </a:r>
            <a:r>
              <a:rPr lang="ru-RU" sz="1200" dirty="0"/>
              <a:t> гистограммы и уровни серого для GLCM</a:t>
            </a:r>
            <a:r>
              <a:rPr lang="ru-RU" sz="1200" dirty="0" smtClean="0"/>
              <a:t>).</a:t>
            </a:r>
            <a:r>
              <a:rPr lang="en-US" sz="1200" dirty="0" smtClean="0"/>
              <a:t> </a:t>
            </a:r>
            <a:r>
              <a:rPr lang="ru-RU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упрощение структуры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регрессора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ходе обучения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при оптимизации точности (для двух схем квантования) </a:t>
            </a:r>
          </a:p>
          <a:p>
            <a:pPr marL="114300" indent="0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Схема 1</a:t>
            </a:r>
            <a:endParaRPr lang="ru-RU" sz="1200" dirty="0"/>
          </a:p>
          <a:p>
            <a:pPr marL="66675" indent="0">
              <a:buSzPts val="750"/>
              <a:buNone/>
            </a:pPr>
            <a:endParaRPr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956" y="3941544"/>
            <a:ext cx="50548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SLP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разном квантовании: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N=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типовых, 1 специальная) при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L=10, RMSE=0.617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SLP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разном квантовании: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RMSE=2.83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5" y="832064"/>
            <a:ext cx="2659972" cy="199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5" y="2827043"/>
            <a:ext cx="2659972" cy="19949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406131"/>
                  </p:ext>
                </p:extLst>
              </p:nvPr>
            </p:nvGraphicFramePr>
            <p:xfrm>
              <a:off x="504268" y="2876293"/>
              <a:ext cx="3213717" cy="101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10260"/>
                    <a:gridCol w="2403457"/>
                  </a:tblGrid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Levels number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Quantization limits (</a:t>
                          </a:r>
                          <a14:m>
                            <m:oMath xmlns:m="http://schemas.openxmlformats.org/officeDocument/2006/math">
                              <m:r>
                                <a:rPr lang="en-US" sz="800">
                                  <a:effectLst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800">
                              <a:effectLst/>
                            </a:rPr>
                            <a:t>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-1, 0, 1,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-1, -0.5 , 0, 0.5, 1,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-1.5, -1, 0.5, 0, 0.5, 1, 1.5,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(-2, -1.5, -1, -0.5, -0.25 , 0, 0.25,  0.5,  1, 1.5, 2)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406131"/>
                  </p:ext>
                </p:extLst>
              </p:nvPr>
            </p:nvGraphicFramePr>
            <p:xfrm>
              <a:off x="504268" y="2876293"/>
              <a:ext cx="3213717" cy="1016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10260"/>
                    <a:gridCol w="2403457"/>
                  </a:tblGrid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Levels number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33924" t="-2941" r="-506" b="-402941"/>
                          </a:stretch>
                        </a:blipFill>
                      </a:tcPr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-1, 0, 1,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-1, -0.5 , 0, 0.5, 1,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(-2, -1.5, -1, 0.5, 0, 0.5, 1, 1.5, 2)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3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10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(-2, -1.5, -1, -0.5, -0.25 , 0, 0.25,  0.5,  1, 1.5, 2)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Прямоугольник 14"/>
          <p:cNvSpPr/>
          <p:nvPr/>
        </p:nvSpPr>
        <p:spPr>
          <a:xfrm>
            <a:off x="5644211" y="885524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37798" y="2751839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176949" y="91947"/>
            <a:ext cx="6715557" cy="79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прощение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структуры регрессора в ходе обучения при оптимизации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точности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квантованию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sz="2420" dirty="0"/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1" y="1028777"/>
            <a:ext cx="5287991" cy="1746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Визуализация</a:t>
            </a:r>
            <a:r>
              <a:rPr lang="en-US" sz="1200" b="1" dirty="0" smtClean="0">
                <a:solidFill>
                  <a:srgbClr val="C00000"/>
                </a:solidFill>
              </a:rPr>
              <a:t>. </a:t>
            </a:r>
            <a:r>
              <a:rPr lang="ru-RU" sz="1200" dirty="0" smtClean="0"/>
              <a:t>Модели оснащены </a:t>
            </a:r>
            <a:r>
              <a:rPr lang="ru-RU" sz="1200" dirty="0"/>
              <a:t>инструментами для анализа и визуализации веса и эффективности компонентов вектора признаков. Классификатор и регрессор можно исследовать и оптимизировать по числу нейронов, признаков и уровней квантования (</a:t>
            </a:r>
            <a:r>
              <a:rPr lang="ru-RU" sz="1200" dirty="0" err="1"/>
              <a:t>бины</a:t>
            </a:r>
            <a:r>
              <a:rPr lang="ru-RU" sz="1200" dirty="0"/>
              <a:t> гистограммы и уровни серого для GLCM</a:t>
            </a:r>
            <a:r>
              <a:rPr lang="ru-RU" sz="1200" dirty="0" smtClean="0"/>
              <a:t>).</a:t>
            </a:r>
            <a:r>
              <a:rPr lang="en-US" sz="1200" dirty="0" smtClean="0"/>
              <a:t> </a:t>
            </a:r>
            <a:r>
              <a:rPr lang="ru-RU" sz="1200" dirty="0" smtClean="0"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упрощение структуры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регрессора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ходе обучения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при оптимизации точности (для двух схем квантования) </a:t>
            </a:r>
          </a:p>
          <a:p>
            <a:pPr marL="114300" indent="0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Схема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1200" dirty="0"/>
          </a:p>
          <a:p>
            <a:pPr marL="66675" indent="0">
              <a:buSzPts val="750"/>
              <a:buNone/>
            </a:pPr>
            <a:endParaRPr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956" y="3941544"/>
            <a:ext cx="50548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SLP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разном квантовании: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N=2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(типовы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специальная) при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RMSE=0.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STAT+HIST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структура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SLP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разном квантовании: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типовые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специальная)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RMSE=2.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591285"/>
                  </p:ext>
                </p:extLst>
              </p:nvPr>
            </p:nvGraphicFramePr>
            <p:xfrm>
              <a:off x="914732" y="2644190"/>
              <a:ext cx="2716571" cy="12485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6410"/>
                    <a:gridCol w="2040161"/>
                  </a:tblGrid>
                  <a:tr h="2192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Levels number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Quantization limits (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3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(1.</a:t>
                          </a:r>
                          <a:r>
                            <a:rPr lang="ru-RU" sz="700">
                              <a:effectLst/>
                            </a:rPr>
                            <a:t>0</a:t>
                          </a:r>
                          <a:r>
                            <a:rPr lang="en-US" sz="700">
                              <a:effectLst/>
                            </a:rPr>
                            <a:t>, -0.5, 0.5, 1.</a:t>
                          </a:r>
                          <a:r>
                            <a:rPr lang="ru-RU" sz="700">
                              <a:effectLst/>
                            </a:rPr>
                            <a:t>0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-0.5,</a:t>
                          </a:r>
                          <a:r>
                            <a:rPr lang="ru-RU" sz="700">
                              <a:effectLst/>
                            </a:rPr>
                            <a:t> 0,</a:t>
                          </a:r>
                          <a:r>
                            <a:rPr lang="en-US" sz="700">
                              <a:effectLst/>
                            </a:rPr>
                            <a:t> 0.5, 1.5)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5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-0.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6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-0.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</a:t>
                          </a:r>
                          <a:r>
                            <a:rPr lang="ru-RU" sz="700">
                              <a:effectLst/>
                            </a:rPr>
                            <a:t>0, </a:t>
                          </a:r>
                          <a:r>
                            <a:rPr lang="en-US" sz="700">
                              <a:effectLst/>
                            </a:rPr>
                            <a:t>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7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-1.0, -0.6, -0.2, 0.2, 0.6, 1.</a:t>
                          </a:r>
                          <a:r>
                            <a:rPr lang="ru-RU" sz="700">
                              <a:effectLst/>
                            </a:rPr>
                            <a:t>0,</a:t>
                          </a:r>
                          <a:r>
                            <a:rPr lang="en-US" sz="700">
                              <a:effectLst/>
                            </a:rPr>
                            <a:t>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8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(-1.5, -1.0, -0.6, -0.2,</a:t>
                          </a:r>
                          <a:r>
                            <a:rPr lang="ru-RU" sz="700" dirty="0">
                              <a:effectLst/>
                            </a:rPr>
                            <a:t> 0,</a:t>
                          </a:r>
                          <a:r>
                            <a:rPr lang="en-US" sz="700" dirty="0">
                              <a:effectLst/>
                            </a:rPr>
                            <a:t> 0.2, 0.6, 1.</a:t>
                          </a:r>
                          <a:r>
                            <a:rPr lang="ru-RU" sz="700" dirty="0">
                              <a:effectLst/>
                            </a:rPr>
                            <a:t>0,</a:t>
                          </a:r>
                          <a:r>
                            <a:rPr lang="en-US" sz="700" dirty="0">
                              <a:effectLst/>
                            </a:rPr>
                            <a:t> 1.5)</a:t>
                          </a:r>
                          <a:endParaRPr lang="en-US" sz="7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3591285"/>
                  </p:ext>
                </p:extLst>
              </p:nvPr>
            </p:nvGraphicFramePr>
            <p:xfrm>
              <a:off x="914732" y="2644190"/>
              <a:ext cx="2716571" cy="12485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6410"/>
                    <a:gridCol w="2040161"/>
                  </a:tblGrid>
                  <a:tr h="2283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Levels number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7386" marR="57386" marT="0" marB="0" anchor="ctr">
                        <a:blipFill rotWithShape="0">
                          <a:blip r:embed="rId3"/>
                          <a:stretch>
                            <a:fillRect l="-33433" t="-13158" r="-1194" b="-450000"/>
                          </a:stretch>
                        </a:blipFill>
                      </a:tcPr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3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(1.</a:t>
                          </a:r>
                          <a:r>
                            <a:rPr lang="ru-RU" sz="700">
                              <a:effectLst/>
                            </a:rPr>
                            <a:t>0</a:t>
                          </a:r>
                          <a:r>
                            <a:rPr lang="en-US" sz="700">
                              <a:effectLst/>
                            </a:rPr>
                            <a:t>, -0.5, 0.5, 1.</a:t>
                          </a:r>
                          <a:r>
                            <a:rPr lang="ru-RU" sz="700">
                              <a:effectLst/>
                            </a:rPr>
                            <a:t>0</a:t>
                          </a:r>
                          <a:r>
                            <a:rPr lang="en-US" sz="700">
                              <a:effectLst/>
                            </a:rPr>
                            <a:t>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-0.5,</a:t>
                          </a:r>
                          <a:r>
                            <a:rPr lang="ru-RU" sz="700">
                              <a:effectLst/>
                            </a:rPr>
                            <a:t> 0,</a:t>
                          </a:r>
                          <a:r>
                            <a:rPr lang="en-US" sz="700">
                              <a:effectLst/>
                            </a:rPr>
                            <a:t> 0.5, 1.5)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5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-0.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6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-0.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</a:t>
                          </a:r>
                          <a:r>
                            <a:rPr lang="ru-RU" sz="700">
                              <a:effectLst/>
                            </a:rPr>
                            <a:t>0, </a:t>
                          </a:r>
                          <a:r>
                            <a:rPr lang="en-US" sz="700">
                              <a:effectLst/>
                            </a:rPr>
                            <a:t>0.</a:t>
                          </a:r>
                          <a:r>
                            <a:rPr lang="ru-RU" sz="7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5, 0.</a:t>
                          </a:r>
                          <a:r>
                            <a:rPr lang="ru-RU" sz="700">
                              <a:effectLst/>
                            </a:rPr>
                            <a:t>7</a:t>
                          </a:r>
                          <a:r>
                            <a:rPr lang="en-US" sz="700">
                              <a:effectLst/>
                            </a:rPr>
                            <a:t>5, 1.5)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7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(-1.5, -1.0, -0.6, -0.2, 0.2, 0.6, 1.</a:t>
                          </a:r>
                          <a:r>
                            <a:rPr lang="ru-RU" sz="700">
                              <a:effectLst/>
                            </a:rPr>
                            <a:t>0,</a:t>
                          </a:r>
                          <a:r>
                            <a:rPr lang="en-US" sz="700">
                              <a:effectLst/>
                            </a:rPr>
                            <a:t> 1.5)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  <a:tr h="17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8</a:t>
                          </a:r>
                          <a:endParaRPr lang="en-US" sz="7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(-1.5, -1.0, -0.6, -0.2,</a:t>
                          </a:r>
                          <a:r>
                            <a:rPr lang="ru-RU" sz="700" dirty="0">
                              <a:effectLst/>
                            </a:rPr>
                            <a:t> 0,</a:t>
                          </a:r>
                          <a:r>
                            <a:rPr lang="en-US" sz="700" dirty="0">
                              <a:effectLst/>
                            </a:rPr>
                            <a:t> 0.2, 0.6, 1.</a:t>
                          </a:r>
                          <a:r>
                            <a:rPr lang="ru-RU" sz="700" dirty="0">
                              <a:effectLst/>
                            </a:rPr>
                            <a:t>0,</a:t>
                          </a:r>
                          <a:r>
                            <a:rPr lang="en-US" sz="700" dirty="0">
                              <a:effectLst/>
                            </a:rPr>
                            <a:t> 1.5)</a:t>
                          </a:r>
                          <a:endParaRPr lang="en-US" sz="7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7386" marR="57386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31" y="885524"/>
            <a:ext cx="2485459" cy="186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75" y="2756328"/>
            <a:ext cx="2533515" cy="19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44211" y="885524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7798" y="2751839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NDVI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/>
          </p:nvPr>
        </p:nvSpPr>
        <p:spPr>
          <a:xfrm>
            <a:off x="465826" y="188200"/>
            <a:ext cx="6771736" cy="533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750"/>
            </a:pPr>
            <a:r>
              <a:rPr lang="ru-RU" sz="2400" dirty="0" smtClean="0">
                <a:solidFill>
                  <a:schemeClr val="tx1"/>
                </a:solidFill>
              </a:rPr>
              <a:t>Прикладная задача и </a:t>
            </a:r>
            <a:r>
              <a:rPr lang="ru-RU" sz="2400" dirty="0" smtClean="0">
                <a:solidFill>
                  <a:srgbClr val="C00000"/>
                </a:solidFill>
              </a:rPr>
              <a:t>контрастирование </a:t>
            </a:r>
            <a:r>
              <a:rPr lang="ru-RU" sz="2400" dirty="0">
                <a:solidFill>
                  <a:srgbClr val="C00000"/>
                </a:solidFill>
              </a:rPr>
              <a:t>сети</a:t>
            </a:r>
          </a:p>
        </p:txBody>
      </p:sp>
      <p:sp>
        <p:nvSpPr>
          <p:cNvPr id="375" name="Google Shape;375;p44"/>
          <p:cNvSpPr txBox="1">
            <a:spLocks noGrp="1"/>
          </p:cNvSpPr>
          <p:nvPr>
            <p:ph type="body" idx="1"/>
          </p:nvPr>
        </p:nvSpPr>
        <p:spPr>
          <a:xfrm>
            <a:off x="0" y="791776"/>
            <a:ext cx="9021158" cy="1813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Задачи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ранней диагностики засухи у растений пшеницы, регистрируемой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сенсорами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двух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типов (тепловым TIR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 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RGB):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классификации стресса и прогнозирования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продолжительности стресса.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Классификатор SLP и регрессор SLP также используются в качестве инструментов для анализа эффективности признаков стресса.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SLP-модели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оптимизированы.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качестве исходных данных использованы две группы изображений в градациях серого NDVI (нормализованный разностный индекс растительности): на основе TIR; на основе RGB. </a:t>
            </a:r>
            <a:endParaRPr lang="ru-RU" sz="1200" dirty="0" smtClean="0"/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Замена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исходных изображений на их векторы признаков позволила сократить время обучения моделей до долей секунды.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990"/>
          <a:stretch/>
        </p:blipFill>
        <p:spPr bwMode="auto">
          <a:xfrm>
            <a:off x="1573432" y="2866446"/>
            <a:ext cx="1996263" cy="1500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r="1180"/>
          <a:stretch/>
        </p:blipFill>
        <p:spPr bwMode="auto">
          <a:xfrm>
            <a:off x="5302725" y="2866446"/>
            <a:ext cx="2010835" cy="1535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43" y="3000147"/>
            <a:ext cx="1575307" cy="12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08" y="3000148"/>
            <a:ext cx="1595887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5"/>
          <a:stretch/>
        </p:blipFill>
        <p:spPr bwMode="auto">
          <a:xfrm>
            <a:off x="303972" y="2681605"/>
            <a:ext cx="1216886" cy="101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3" t="5483" r="3818" b="19177"/>
          <a:stretch/>
        </p:blipFill>
        <p:spPr bwMode="auto">
          <a:xfrm>
            <a:off x="377094" y="3720556"/>
            <a:ext cx="1064485" cy="877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4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878</Words>
  <Application>Microsoft Office PowerPoint</Application>
  <PresentationFormat>Экран (16:9)</PresentationFormat>
  <Paragraphs>123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Segoe UI</vt:lpstr>
      <vt:lpstr>Times New Roman</vt:lpstr>
      <vt:lpstr>Wingdings</vt:lpstr>
      <vt:lpstr>Simple Light</vt:lpstr>
      <vt:lpstr>Типовой интерактивный блок XAI на основе однослойного персептрона</vt:lpstr>
      <vt:lpstr>Некоторые направления в XAI</vt:lpstr>
      <vt:lpstr>Комплексное упрощение  и интерактивность сети </vt:lpstr>
      <vt:lpstr>Интерпретация узлов сети как семантических понятий. Визуализация внутренних нейронов </vt:lpstr>
      <vt:lpstr>Интерпретация узлов сети как семантических понятий. Визуализация внутренних нейронов </vt:lpstr>
      <vt:lpstr>Интерпретация узлов сети как семантических понятий. Визуализация внутренних нейронов </vt:lpstr>
      <vt:lpstr>Упрощение структуры регрессора в ходе обучения при оптимизации точности </vt:lpstr>
      <vt:lpstr>Упрощение структуры регрессора в ходе обучения при оптимизации точности по квантованию </vt:lpstr>
      <vt:lpstr>Прикладная задача и контрастирование сети</vt:lpstr>
      <vt:lpstr>Пример кода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Надежный и логически прозрачный  искусственный интеллект:  технология, верификация и применение при социально-значимых и инфекционных заболеваниях</dc:title>
  <dc:creator>Vadim Turlapov</dc:creator>
  <cp:lastModifiedBy>Vadim Turlapov</cp:lastModifiedBy>
  <cp:revision>55</cp:revision>
  <dcterms:modified xsi:type="dcterms:W3CDTF">2021-04-30T15:50:39Z</dcterms:modified>
</cp:coreProperties>
</file>