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82" r:id="rId2"/>
    <p:sldId id="283" r:id="rId3"/>
    <p:sldId id="293" r:id="rId4"/>
    <p:sldId id="294" r:id="rId5"/>
    <p:sldId id="309" r:id="rId6"/>
    <p:sldId id="345" r:id="rId7"/>
    <p:sldId id="311" r:id="rId8"/>
    <p:sldId id="314" r:id="rId9"/>
    <p:sldId id="315" r:id="rId10"/>
    <p:sldId id="316" r:id="rId11"/>
    <p:sldId id="317" r:id="rId12"/>
    <p:sldId id="319" r:id="rId13"/>
    <p:sldId id="320" r:id="rId14"/>
    <p:sldId id="318" r:id="rId15"/>
    <p:sldId id="295" r:id="rId16"/>
    <p:sldId id="321" r:id="rId17"/>
    <p:sldId id="322" r:id="rId18"/>
    <p:sldId id="323" r:id="rId19"/>
    <p:sldId id="324" r:id="rId20"/>
    <p:sldId id="325" r:id="rId21"/>
    <p:sldId id="326" r:id="rId22"/>
    <p:sldId id="328" r:id="rId23"/>
    <p:sldId id="330" r:id="rId24"/>
    <p:sldId id="333" r:id="rId25"/>
    <p:sldId id="334" r:id="rId26"/>
    <p:sldId id="338" r:id="rId27"/>
    <p:sldId id="335" r:id="rId28"/>
    <p:sldId id="340" r:id="rId29"/>
    <p:sldId id="341" r:id="rId30"/>
    <p:sldId id="343" r:id="rId31"/>
    <p:sldId id="344" r:id="rId3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 Волокитин" initials="В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FF7"/>
    <a:srgbClr val="D2DEEF"/>
    <a:srgbClr val="5B9BD5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4E7370-6A1E-487B-8ED5-B306DD4D584B}" v="714" dt="2020-11-25T07:31:45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3" d="100"/>
          <a:sy n="113" d="100"/>
        </p:scale>
        <p:origin x="102" y="6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алентин Волокитин" userId="83f05454bbbc17c2" providerId="LiveId" clId="{614E7370-6A1E-487B-8ED5-B306DD4D584B}"/>
    <pc:docChg chg="undo custSel addSld delSld modSld modMainMaster">
      <pc:chgData name="Валентин Волокитин" userId="83f05454bbbc17c2" providerId="LiveId" clId="{614E7370-6A1E-487B-8ED5-B306DD4D584B}" dt="2020-11-25T07:31:45.829" v="2335"/>
      <pc:docMkLst>
        <pc:docMk/>
      </pc:docMkLst>
      <pc:sldChg chg="modSp mod">
        <pc:chgData name="Валентин Волокитин" userId="83f05454bbbc17c2" providerId="LiveId" clId="{614E7370-6A1E-487B-8ED5-B306DD4D584B}" dt="2020-11-20T12:04:32.086" v="349" actId="20577"/>
        <pc:sldMkLst>
          <pc:docMk/>
          <pc:sldMk cId="0" sldId="282"/>
        </pc:sldMkLst>
        <pc:spChg chg="mod">
          <ac:chgData name="Валентин Волокитин" userId="83f05454bbbc17c2" providerId="LiveId" clId="{614E7370-6A1E-487B-8ED5-B306DD4D584B}" dt="2020-11-20T11:54:10.821" v="68" actId="6549"/>
          <ac:spMkLst>
            <pc:docMk/>
            <pc:sldMk cId="0" sldId="282"/>
            <ac:spMk id="8194" creationId="{00000000-0000-0000-0000-000000000000}"/>
          </ac:spMkLst>
        </pc:spChg>
        <pc:spChg chg="mod">
          <ac:chgData name="Валентин Волокитин" userId="83f05454bbbc17c2" providerId="LiveId" clId="{614E7370-6A1E-487B-8ED5-B306DD4D584B}" dt="2020-11-20T12:04:32.086" v="349" actId="20577"/>
          <ac:spMkLst>
            <pc:docMk/>
            <pc:sldMk cId="0" sldId="282"/>
            <ac:spMk id="8196" creationId="{00000000-0000-0000-0000-000000000000}"/>
          </ac:spMkLst>
        </pc:spChg>
      </pc:sldChg>
      <pc:sldChg chg="modSp mod">
        <pc:chgData name="Валентин Волокитин" userId="83f05454bbbc17c2" providerId="LiveId" clId="{614E7370-6A1E-487B-8ED5-B306DD4D584B}" dt="2020-11-24T17:04:43.997" v="1975"/>
        <pc:sldMkLst>
          <pc:docMk/>
          <pc:sldMk cId="234979272" sldId="283"/>
        </pc:sldMkLst>
        <pc:spChg chg="mod">
          <ac:chgData name="Валентин Волокитин" userId="83f05454bbbc17c2" providerId="LiveId" clId="{614E7370-6A1E-487B-8ED5-B306DD4D584B}" dt="2020-11-20T11:57:40.459" v="320" actId="20577"/>
          <ac:spMkLst>
            <pc:docMk/>
            <pc:sldMk cId="234979272" sldId="283"/>
            <ac:spMk id="3" creationId="{7FA63DEA-0337-4051-86F7-8C260C165192}"/>
          </ac:spMkLst>
        </pc:spChg>
        <pc:spChg chg="mod">
          <ac:chgData name="Валентин Волокитин" userId="83f05454bbbc17c2" providerId="LiveId" clId="{614E7370-6A1E-487B-8ED5-B306DD4D584B}" dt="2020-11-20T12:04:02.052" v="345" actId="20577"/>
          <ac:spMkLst>
            <pc:docMk/>
            <pc:sldMk cId="234979272" sldId="283"/>
            <ac:spMk id="4" creationId="{B6077C18-6CA4-4A30-B6B9-9A9FE985E023}"/>
          </ac:spMkLst>
        </pc:spChg>
        <pc:spChg chg="mod">
          <ac:chgData name="Валентин Волокитин" userId="83f05454bbbc17c2" providerId="LiveId" clId="{614E7370-6A1E-487B-8ED5-B306DD4D584B}" dt="2020-11-20T12:03:52.897" v="334"/>
          <ac:spMkLst>
            <pc:docMk/>
            <pc:sldMk cId="234979272" sldId="283"/>
            <ac:spMk id="5" creationId="{F662B96D-E316-4B13-B20C-EE3E06383BDB}"/>
          </ac:spMkLst>
        </pc:spChg>
        <pc:spChg chg="mod">
          <ac:chgData name="Валентин Волокитин" userId="83f05454bbbc17c2" providerId="LiveId" clId="{614E7370-6A1E-487B-8ED5-B306DD4D584B}" dt="2020-11-24T17:04:43.997" v="1975"/>
          <ac:spMkLst>
            <pc:docMk/>
            <pc:sldMk cId="234979272" sldId="283"/>
            <ac:spMk id="6" creationId="{9614A3DC-8CC7-4C91-8ED4-2DB5737CAC65}"/>
          </ac:spMkLst>
        </pc:spChg>
      </pc:sldChg>
      <pc:sldChg chg="modSp mod chgLayout">
        <pc:chgData name="Валентин Волокитин" userId="83f05454bbbc17c2" providerId="LiveId" clId="{614E7370-6A1E-487B-8ED5-B306DD4D584B}" dt="2020-11-24T17:03:55.559" v="1960" actId="20577"/>
        <pc:sldMkLst>
          <pc:docMk/>
          <pc:sldMk cId="2103166954" sldId="291"/>
        </pc:sldMkLst>
        <pc:spChg chg="mod ord">
          <ac:chgData name="Валентин Волокитин" userId="83f05454bbbc17c2" providerId="LiveId" clId="{614E7370-6A1E-487B-8ED5-B306DD4D584B}" dt="2020-11-24T16:58:16.759" v="1951" actId="700"/>
          <ac:spMkLst>
            <pc:docMk/>
            <pc:sldMk cId="2103166954" sldId="291"/>
            <ac:spMk id="2" creationId="{9F3DC9E8-53B0-41FD-9BC9-6DD46A0C90AA}"/>
          </ac:spMkLst>
        </pc:spChg>
        <pc:spChg chg="mod ord">
          <ac:chgData name="Валентин Волокитин" userId="83f05454bbbc17c2" providerId="LiveId" clId="{614E7370-6A1E-487B-8ED5-B306DD4D584B}" dt="2020-11-24T16:58:16.759" v="1951" actId="700"/>
          <ac:spMkLst>
            <pc:docMk/>
            <pc:sldMk cId="2103166954" sldId="291"/>
            <ac:spMk id="3" creationId="{E627C8D8-96F5-432B-88D2-2918F0BCBA17}"/>
          </ac:spMkLst>
        </pc:spChg>
        <pc:spChg chg="mod ord">
          <ac:chgData name="Валентин Волокитин" userId="83f05454bbbc17c2" providerId="LiveId" clId="{614E7370-6A1E-487B-8ED5-B306DD4D584B}" dt="2020-11-24T16:58:16.759" v="1951" actId="700"/>
          <ac:spMkLst>
            <pc:docMk/>
            <pc:sldMk cId="2103166954" sldId="291"/>
            <ac:spMk id="4" creationId="{8F4E803B-FEB5-479B-A5C4-70B458913FFB}"/>
          </ac:spMkLst>
        </pc:spChg>
        <pc:spChg chg="mod ord">
          <ac:chgData name="Валентин Волокитин" userId="83f05454bbbc17c2" providerId="LiveId" clId="{614E7370-6A1E-487B-8ED5-B306DD4D584B}" dt="2020-11-24T16:58:16.759" v="1951" actId="700"/>
          <ac:spMkLst>
            <pc:docMk/>
            <pc:sldMk cId="2103166954" sldId="291"/>
            <ac:spMk id="5" creationId="{80535E0D-C914-4FC1-8909-12CACE962E07}"/>
          </ac:spMkLst>
        </pc:spChg>
        <pc:spChg chg="mod ord">
          <ac:chgData name="Валентин Волокитин" userId="83f05454bbbc17c2" providerId="LiveId" clId="{614E7370-6A1E-487B-8ED5-B306DD4D584B}" dt="2020-11-24T17:03:55.559" v="1960" actId="20577"/>
          <ac:spMkLst>
            <pc:docMk/>
            <pc:sldMk cId="2103166954" sldId="291"/>
            <ac:spMk id="6" creationId="{C1566FE1-686F-42FF-BBCB-3A7BA63D395A}"/>
          </ac:spMkLst>
        </pc:spChg>
      </pc:sldChg>
      <pc:sldChg chg="delSp modSp mod">
        <pc:chgData name="Валентин Волокитин" userId="83f05454bbbc17c2" providerId="LiveId" clId="{614E7370-6A1E-487B-8ED5-B306DD4D584B}" dt="2020-11-24T17:04:41.163" v="1974"/>
        <pc:sldMkLst>
          <pc:docMk/>
          <pc:sldMk cId="2596025358" sldId="293"/>
        </pc:sldMkLst>
        <pc:spChg chg="mod">
          <ac:chgData name="Валентин Волокитин" userId="83f05454bbbc17c2" providerId="LiveId" clId="{614E7370-6A1E-487B-8ED5-B306DD4D584B}" dt="2020-11-20T12:05:04.506" v="371" actId="20577"/>
          <ac:spMkLst>
            <pc:docMk/>
            <pc:sldMk cId="2596025358" sldId="293"/>
            <ac:spMk id="2" creationId="{78EB8D86-D430-4533-8735-3E23F6E2673A}"/>
          </ac:spMkLst>
        </pc:spChg>
        <pc:spChg chg="mod">
          <ac:chgData name="Валентин Волокитин" userId="83f05454bbbc17c2" providerId="LiveId" clId="{614E7370-6A1E-487B-8ED5-B306DD4D584B}" dt="2020-11-20T17:31:51.548" v="680" actId="20577"/>
          <ac:spMkLst>
            <pc:docMk/>
            <pc:sldMk cId="2596025358" sldId="293"/>
            <ac:spMk id="3" creationId="{7FA63DEA-0337-4051-86F7-8C260C165192}"/>
          </ac:spMkLst>
        </pc:spChg>
        <pc:spChg chg="mod">
          <ac:chgData name="Валентин Волокитин" userId="83f05454bbbc17c2" providerId="LiveId" clId="{614E7370-6A1E-487B-8ED5-B306DD4D584B}" dt="2020-11-20T12:04:18.062" v="346"/>
          <ac:spMkLst>
            <pc:docMk/>
            <pc:sldMk cId="2596025358" sldId="293"/>
            <ac:spMk id="4" creationId="{B6077C18-6CA4-4A30-B6B9-9A9FE985E023}"/>
          </ac:spMkLst>
        </pc:spChg>
        <pc:spChg chg="mod">
          <ac:chgData name="Валентин Волокитин" userId="83f05454bbbc17c2" providerId="LiveId" clId="{614E7370-6A1E-487B-8ED5-B306DD4D584B}" dt="2020-11-20T12:03:42.455" v="333"/>
          <ac:spMkLst>
            <pc:docMk/>
            <pc:sldMk cId="2596025358" sldId="293"/>
            <ac:spMk id="5" creationId="{F662B96D-E316-4B13-B20C-EE3E06383BDB}"/>
          </ac:spMkLst>
        </pc:spChg>
        <pc:spChg chg="mod">
          <ac:chgData name="Валентин Волокитин" userId="83f05454bbbc17c2" providerId="LiveId" clId="{614E7370-6A1E-487B-8ED5-B306DD4D584B}" dt="2020-11-24T17:04:41.163" v="1974"/>
          <ac:spMkLst>
            <pc:docMk/>
            <pc:sldMk cId="2596025358" sldId="293"/>
            <ac:spMk id="6" creationId="{9614A3DC-8CC7-4C91-8ED4-2DB5737CAC65}"/>
          </ac:spMkLst>
        </pc:spChg>
        <pc:spChg chg="del">
          <ac:chgData name="Валентин Волокитин" userId="83f05454bbbc17c2" providerId="LiveId" clId="{614E7370-6A1E-487B-8ED5-B306DD4D584B}" dt="2020-11-20T12:04:50.345" v="353" actId="478"/>
          <ac:spMkLst>
            <pc:docMk/>
            <pc:sldMk cId="2596025358" sldId="293"/>
            <ac:spMk id="9" creationId="{9361C928-0B28-4E8A-8197-E6C8F9F96582}"/>
          </ac:spMkLst>
        </pc:spChg>
        <pc:spChg chg="del">
          <ac:chgData name="Валентин Волокитин" userId="83f05454bbbc17c2" providerId="LiveId" clId="{614E7370-6A1E-487B-8ED5-B306DD4D584B}" dt="2020-11-20T12:04:42.713" v="350" actId="478"/>
          <ac:spMkLst>
            <pc:docMk/>
            <pc:sldMk cId="2596025358" sldId="293"/>
            <ac:spMk id="10" creationId="{4CBAACF1-2D09-44ED-9E1E-5683A1D214D9}"/>
          </ac:spMkLst>
        </pc:spChg>
        <pc:spChg chg="del mod">
          <ac:chgData name="Валентин Волокитин" userId="83f05454bbbc17c2" providerId="LiveId" clId="{614E7370-6A1E-487B-8ED5-B306DD4D584B}" dt="2020-11-20T12:04:47.935" v="352" actId="478"/>
          <ac:spMkLst>
            <pc:docMk/>
            <pc:sldMk cId="2596025358" sldId="293"/>
            <ac:spMk id="11" creationId="{B6D3A9D6-D5D9-4446-AA8B-2B0363CD60B1}"/>
          </ac:spMkLst>
        </pc:spChg>
        <pc:spChg chg="del">
          <ac:chgData name="Валентин Волокитин" userId="83f05454bbbc17c2" providerId="LiveId" clId="{614E7370-6A1E-487B-8ED5-B306DD4D584B}" dt="2020-11-20T12:04:42.713" v="350" actId="478"/>
          <ac:spMkLst>
            <pc:docMk/>
            <pc:sldMk cId="2596025358" sldId="293"/>
            <ac:spMk id="17" creationId="{43133EE8-24F6-4A45-8640-F7325714C729}"/>
          </ac:spMkLst>
        </pc:spChg>
        <pc:picChg chg="del">
          <ac:chgData name="Валентин Волокитин" userId="83f05454bbbc17c2" providerId="LiveId" clId="{614E7370-6A1E-487B-8ED5-B306DD4D584B}" dt="2020-11-20T12:04:42.713" v="350" actId="478"/>
          <ac:picMkLst>
            <pc:docMk/>
            <pc:sldMk cId="2596025358" sldId="293"/>
            <ac:picMk id="15" creationId="{8FBD9DF4-D73F-4180-9500-13C738B6F02E}"/>
          </ac:picMkLst>
        </pc:picChg>
      </pc:sldChg>
      <pc:sldChg chg="modSp add mod">
        <pc:chgData name="Валентин Волокитин" userId="83f05454bbbc17c2" providerId="LiveId" clId="{614E7370-6A1E-487B-8ED5-B306DD4D584B}" dt="2020-11-24T17:04:38.064" v="1973"/>
        <pc:sldMkLst>
          <pc:docMk/>
          <pc:sldMk cId="1115383878" sldId="294"/>
        </pc:sldMkLst>
        <pc:spChg chg="mod">
          <ac:chgData name="Валентин Волокитин" userId="83f05454bbbc17c2" providerId="LiveId" clId="{614E7370-6A1E-487B-8ED5-B306DD4D584B}" dt="2020-11-20T17:36:35.058" v="1010" actId="20577"/>
          <ac:spMkLst>
            <pc:docMk/>
            <pc:sldMk cId="1115383878" sldId="294"/>
            <ac:spMk id="3" creationId="{7FA63DEA-0337-4051-86F7-8C260C165192}"/>
          </ac:spMkLst>
        </pc:spChg>
        <pc:spChg chg="mod">
          <ac:chgData name="Валентин Волокитин" userId="83f05454bbbc17c2" providerId="LiveId" clId="{614E7370-6A1E-487B-8ED5-B306DD4D584B}" dt="2020-11-24T17:04:38.064" v="1973"/>
          <ac:spMkLst>
            <pc:docMk/>
            <pc:sldMk cId="1115383878" sldId="294"/>
            <ac:spMk id="6" creationId="{9614A3DC-8CC7-4C91-8ED4-2DB5737CAC65}"/>
          </ac:spMkLst>
        </pc:spChg>
      </pc:sldChg>
      <pc:sldChg chg="del">
        <pc:chgData name="Валентин Волокитин" userId="83f05454bbbc17c2" providerId="LiveId" clId="{614E7370-6A1E-487B-8ED5-B306DD4D584B}" dt="2020-11-20T12:02:41.551" v="321" actId="47"/>
        <pc:sldMkLst>
          <pc:docMk/>
          <pc:sldMk cId="2261509196" sldId="294"/>
        </pc:sldMkLst>
      </pc:sldChg>
      <pc:sldChg chg="del">
        <pc:chgData name="Валентин Волокитин" userId="83f05454bbbc17c2" providerId="LiveId" clId="{614E7370-6A1E-487B-8ED5-B306DD4D584B}" dt="2020-11-20T12:02:42.759" v="322" actId="47"/>
        <pc:sldMkLst>
          <pc:docMk/>
          <pc:sldMk cId="1156903205" sldId="295"/>
        </pc:sldMkLst>
      </pc:sldChg>
      <pc:sldChg chg="modSp add mod">
        <pc:chgData name="Валентин Волокитин" userId="83f05454bbbc17c2" providerId="LiveId" clId="{614E7370-6A1E-487B-8ED5-B306DD4D584B}" dt="2020-11-24T17:04:35.226" v="1972"/>
        <pc:sldMkLst>
          <pc:docMk/>
          <pc:sldMk cId="3224653574" sldId="295"/>
        </pc:sldMkLst>
        <pc:spChg chg="mod">
          <ac:chgData name="Валентин Волокитин" userId="83f05454bbbc17c2" providerId="LiveId" clId="{614E7370-6A1E-487B-8ED5-B306DD4D584B}" dt="2020-11-24T17:04:35.226" v="1972"/>
          <ac:spMkLst>
            <pc:docMk/>
            <pc:sldMk cId="3224653574" sldId="295"/>
            <ac:spMk id="6" creationId="{9614A3DC-8CC7-4C91-8ED4-2DB5737CAC65}"/>
          </ac:spMkLst>
        </pc:spChg>
      </pc:sldChg>
      <pc:sldChg chg="del">
        <pc:chgData name="Валентин Волокитин" userId="83f05454bbbc17c2" providerId="LiveId" clId="{614E7370-6A1E-487B-8ED5-B306DD4D584B}" dt="2020-11-20T12:02:43.371" v="323" actId="47"/>
        <pc:sldMkLst>
          <pc:docMk/>
          <pc:sldMk cId="3038903186" sldId="296"/>
        </pc:sldMkLst>
      </pc:sldChg>
      <pc:sldChg chg="modSp mod">
        <pc:chgData name="Валентин Волокитин" userId="83f05454bbbc17c2" providerId="LiveId" clId="{614E7370-6A1E-487B-8ED5-B306DD4D584B}" dt="2020-11-24T17:04:28.873" v="1971"/>
        <pc:sldMkLst>
          <pc:docMk/>
          <pc:sldMk cId="3497145756" sldId="296"/>
        </pc:sldMkLst>
        <pc:spChg chg="mod">
          <ac:chgData name="Валентин Волокитин" userId="83f05454bbbc17c2" providerId="LiveId" clId="{614E7370-6A1E-487B-8ED5-B306DD4D584B}" dt="2020-11-24T15:59:53.409" v="1013" actId="20577"/>
          <ac:spMkLst>
            <pc:docMk/>
            <pc:sldMk cId="3497145756" sldId="296"/>
            <ac:spMk id="2" creationId="{78EB8D86-D430-4533-8735-3E23F6E2673A}"/>
          </ac:spMkLst>
        </pc:spChg>
        <pc:spChg chg="mod">
          <ac:chgData name="Валентин Волокитин" userId="83f05454bbbc17c2" providerId="LiveId" clId="{614E7370-6A1E-487B-8ED5-B306DD4D584B}" dt="2020-11-24T17:04:28.873" v="1971"/>
          <ac:spMkLst>
            <pc:docMk/>
            <pc:sldMk cId="3497145756" sldId="296"/>
            <ac:spMk id="6" creationId="{9614A3DC-8CC7-4C91-8ED4-2DB5737CAC65}"/>
          </ac:spMkLst>
        </pc:spChg>
      </pc:sldChg>
      <pc:sldChg chg="del">
        <pc:chgData name="Валентин Волокитин" userId="83f05454bbbc17c2" providerId="LiveId" clId="{614E7370-6A1E-487B-8ED5-B306DD4D584B}" dt="2020-11-20T12:02:45.352" v="325" actId="47"/>
        <pc:sldMkLst>
          <pc:docMk/>
          <pc:sldMk cId="575188248" sldId="297"/>
        </pc:sldMkLst>
      </pc:sldChg>
      <pc:sldChg chg="modSp mod">
        <pc:chgData name="Валентин Волокитин" userId="83f05454bbbc17c2" providerId="LiveId" clId="{614E7370-6A1E-487B-8ED5-B306DD4D584B}" dt="2020-11-25T07:31:45.829" v="2335"/>
        <pc:sldMkLst>
          <pc:docMk/>
          <pc:sldMk cId="1323679355" sldId="297"/>
        </pc:sldMkLst>
        <pc:spChg chg="mod">
          <ac:chgData name="Валентин Волокитин" userId="83f05454bbbc17c2" providerId="LiveId" clId="{614E7370-6A1E-487B-8ED5-B306DD4D584B}" dt="2020-11-24T16:00:01.294" v="1015" actId="20577"/>
          <ac:spMkLst>
            <pc:docMk/>
            <pc:sldMk cId="1323679355" sldId="297"/>
            <ac:spMk id="2" creationId="{78EB8D86-D430-4533-8735-3E23F6E2673A}"/>
          </ac:spMkLst>
        </pc:spChg>
        <pc:spChg chg="mod">
          <ac:chgData name="Валентин Волокитин" userId="83f05454bbbc17c2" providerId="LiveId" clId="{614E7370-6A1E-487B-8ED5-B306DD4D584B}" dt="2020-11-25T07:31:45.829" v="2335"/>
          <ac:spMkLst>
            <pc:docMk/>
            <pc:sldMk cId="1323679355" sldId="297"/>
            <ac:spMk id="3" creationId="{7FA63DEA-0337-4051-86F7-8C260C165192}"/>
          </ac:spMkLst>
        </pc:spChg>
        <pc:spChg chg="mod">
          <ac:chgData name="Валентин Волокитин" userId="83f05454bbbc17c2" providerId="LiveId" clId="{614E7370-6A1E-487B-8ED5-B306DD4D584B}" dt="2020-11-24T17:04:26.879" v="1970"/>
          <ac:spMkLst>
            <pc:docMk/>
            <pc:sldMk cId="1323679355" sldId="297"/>
            <ac:spMk id="6" creationId="{9614A3DC-8CC7-4C91-8ED4-2DB5737CAC65}"/>
          </ac:spMkLst>
        </pc:spChg>
      </pc:sldChg>
      <pc:sldChg chg="modSp mod">
        <pc:chgData name="Валентин Волокитин" userId="83f05454bbbc17c2" providerId="LiveId" clId="{614E7370-6A1E-487B-8ED5-B306DD4D584B}" dt="2020-11-25T07:31:38.242" v="2333"/>
        <pc:sldMkLst>
          <pc:docMk/>
          <pc:sldMk cId="2138314109" sldId="298"/>
        </pc:sldMkLst>
        <pc:spChg chg="mod">
          <ac:chgData name="Валентин Волокитин" userId="83f05454bbbc17c2" providerId="LiveId" clId="{614E7370-6A1E-487B-8ED5-B306DD4D584B}" dt="2020-11-25T07:31:38.242" v="2333"/>
          <ac:spMkLst>
            <pc:docMk/>
            <pc:sldMk cId="2138314109" sldId="298"/>
            <ac:spMk id="3" creationId="{7FA63DEA-0337-4051-86F7-8C260C165192}"/>
          </ac:spMkLst>
        </pc:spChg>
        <pc:spChg chg="mod">
          <ac:chgData name="Валентин Волокитин" userId="83f05454bbbc17c2" providerId="LiveId" clId="{614E7370-6A1E-487B-8ED5-B306DD4D584B}" dt="2020-11-24T17:04:24.011" v="1969"/>
          <ac:spMkLst>
            <pc:docMk/>
            <pc:sldMk cId="2138314109" sldId="298"/>
            <ac:spMk id="6" creationId="{9614A3DC-8CC7-4C91-8ED4-2DB5737CAC65}"/>
          </ac:spMkLst>
        </pc:spChg>
      </pc:sldChg>
      <pc:sldChg chg="del">
        <pc:chgData name="Валентин Волокитин" userId="83f05454bbbc17c2" providerId="LiveId" clId="{614E7370-6A1E-487B-8ED5-B306DD4D584B}" dt="2020-11-20T12:02:44.166" v="324" actId="47"/>
        <pc:sldMkLst>
          <pc:docMk/>
          <pc:sldMk cId="3867401959" sldId="298"/>
        </pc:sldMkLst>
      </pc:sldChg>
      <pc:sldChg chg="modSp mod">
        <pc:chgData name="Валентин Волокитин" userId="83f05454bbbc17c2" providerId="LiveId" clId="{614E7370-6A1E-487B-8ED5-B306DD4D584B}" dt="2020-11-24T17:04:21.832" v="1968"/>
        <pc:sldMkLst>
          <pc:docMk/>
          <pc:sldMk cId="3510983922" sldId="299"/>
        </pc:sldMkLst>
        <pc:spChg chg="mod">
          <ac:chgData name="Валентин Волокитин" userId="83f05454bbbc17c2" providerId="LiveId" clId="{614E7370-6A1E-487B-8ED5-B306DD4D584B}" dt="2020-11-24T17:04:21.832" v="1968"/>
          <ac:spMkLst>
            <pc:docMk/>
            <pc:sldMk cId="3510983922" sldId="299"/>
            <ac:spMk id="6" creationId="{9614A3DC-8CC7-4C91-8ED4-2DB5737CAC65}"/>
          </ac:spMkLst>
        </pc:spChg>
      </pc:sldChg>
      <pc:sldChg chg="modSp mod">
        <pc:chgData name="Валентин Волокитин" userId="83f05454bbbc17c2" providerId="LiveId" clId="{614E7370-6A1E-487B-8ED5-B306DD4D584B}" dt="2020-11-24T17:04:15.849" v="1966"/>
        <pc:sldMkLst>
          <pc:docMk/>
          <pc:sldMk cId="1784105449" sldId="300"/>
        </pc:sldMkLst>
        <pc:spChg chg="mod">
          <ac:chgData name="Валентин Волокитин" userId="83f05454bbbc17c2" providerId="LiveId" clId="{614E7370-6A1E-487B-8ED5-B306DD4D584B}" dt="2020-11-24T17:04:15.849" v="1966"/>
          <ac:spMkLst>
            <pc:docMk/>
            <pc:sldMk cId="1784105449" sldId="300"/>
            <ac:spMk id="6" creationId="{9614A3DC-8CC7-4C91-8ED4-2DB5737CAC65}"/>
          </ac:spMkLst>
        </pc:spChg>
      </pc:sldChg>
      <pc:sldChg chg="modSp mod">
        <pc:chgData name="Валентин Волокитин" userId="83f05454bbbc17c2" providerId="LiveId" clId="{614E7370-6A1E-487B-8ED5-B306DD4D584B}" dt="2020-11-24T17:04:13.007" v="1965"/>
        <pc:sldMkLst>
          <pc:docMk/>
          <pc:sldMk cId="731898736" sldId="303"/>
        </pc:sldMkLst>
        <pc:spChg chg="mod">
          <ac:chgData name="Валентин Волокитин" userId="83f05454bbbc17c2" providerId="LiveId" clId="{614E7370-6A1E-487B-8ED5-B306DD4D584B}" dt="2020-11-24T17:04:13.007" v="1965"/>
          <ac:spMkLst>
            <pc:docMk/>
            <pc:sldMk cId="731898736" sldId="303"/>
            <ac:spMk id="6" creationId="{9614A3DC-8CC7-4C91-8ED4-2DB5737CAC65}"/>
          </ac:spMkLst>
        </pc:spChg>
      </pc:sldChg>
      <pc:sldChg chg="modSp mod">
        <pc:chgData name="Валентин Волокитин" userId="83f05454bbbc17c2" providerId="LiveId" clId="{614E7370-6A1E-487B-8ED5-B306DD4D584B}" dt="2020-11-24T17:04:09.298" v="1964"/>
        <pc:sldMkLst>
          <pc:docMk/>
          <pc:sldMk cId="4100349104" sldId="304"/>
        </pc:sldMkLst>
        <pc:spChg chg="mod">
          <ac:chgData name="Валентин Волокитин" userId="83f05454bbbc17c2" providerId="LiveId" clId="{614E7370-6A1E-487B-8ED5-B306DD4D584B}" dt="2020-11-24T17:04:09.298" v="1964"/>
          <ac:spMkLst>
            <pc:docMk/>
            <pc:sldMk cId="4100349104" sldId="304"/>
            <ac:spMk id="6" creationId="{9614A3DC-8CC7-4C91-8ED4-2DB5737CAC65}"/>
          </ac:spMkLst>
        </pc:spChg>
      </pc:sldChg>
      <pc:sldChg chg="modSp mod">
        <pc:chgData name="Валентин Волокитин" userId="83f05454bbbc17c2" providerId="LiveId" clId="{614E7370-6A1E-487B-8ED5-B306DD4D584B}" dt="2020-11-24T17:04:07.100" v="1963"/>
        <pc:sldMkLst>
          <pc:docMk/>
          <pc:sldMk cId="3713340099" sldId="305"/>
        </pc:sldMkLst>
        <pc:spChg chg="mod">
          <ac:chgData name="Валентин Волокитин" userId="83f05454bbbc17c2" providerId="LiveId" clId="{614E7370-6A1E-487B-8ED5-B306DD4D584B}" dt="2020-11-24T17:04:07.100" v="1963"/>
          <ac:spMkLst>
            <pc:docMk/>
            <pc:sldMk cId="3713340099" sldId="305"/>
            <ac:spMk id="6" creationId="{9614A3DC-8CC7-4C91-8ED4-2DB5737CAC65}"/>
          </ac:spMkLst>
        </pc:spChg>
      </pc:sldChg>
      <pc:sldChg chg="modSp mod">
        <pc:chgData name="Валентин Волокитин" userId="83f05454bbbc17c2" providerId="LiveId" clId="{614E7370-6A1E-487B-8ED5-B306DD4D584B}" dt="2020-11-25T07:31:19.551" v="2331" actId="20577"/>
        <pc:sldMkLst>
          <pc:docMk/>
          <pc:sldMk cId="1034788490" sldId="306"/>
        </pc:sldMkLst>
        <pc:spChg chg="mod">
          <ac:chgData name="Валентин Волокитин" userId="83f05454bbbc17c2" providerId="LiveId" clId="{614E7370-6A1E-487B-8ED5-B306DD4D584B}" dt="2020-11-25T07:31:19.551" v="2331" actId="20577"/>
          <ac:spMkLst>
            <pc:docMk/>
            <pc:sldMk cId="1034788490" sldId="306"/>
            <ac:spMk id="3" creationId="{7FA63DEA-0337-4051-86F7-8C260C165192}"/>
          </ac:spMkLst>
        </pc:spChg>
        <pc:spChg chg="mod">
          <ac:chgData name="Валентин Волокитин" userId="83f05454bbbc17c2" providerId="LiveId" clId="{614E7370-6A1E-487B-8ED5-B306DD4D584B}" dt="2020-11-24T17:04:01.651" v="1961"/>
          <ac:spMkLst>
            <pc:docMk/>
            <pc:sldMk cId="1034788490" sldId="306"/>
            <ac:spMk id="6" creationId="{9614A3DC-8CC7-4C91-8ED4-2DB5737CAC65}"/>
          </ac:spMkLst>
        </pc:spChg>
      </pc:sldChg>
      <pc:sldChg chg="modSp mod">
        <pc:chgData name="Валентин Волокитин" userId="83f05454bbbc17c2" providerId="LiveId" clId="{614E7370-6A1E-487B-8ED5-B306DD4D584B}" dt="2020-11-24T17:04:19.469" v="1967"/>
        <pc:sldMkLst>
          <pc:docMk/>
          <pc:sldMk cId="736655358" sldId="307"/>
        </pc:sldMkLst>
        <pc:spChg chg="mod">
          <ac:chgData name="Валентин Волокитин" userId="83f05454bbbc17c2" providerId="LiveId" clId="{614E7370-6A1E-487B-8ED5-B306DD4D584B}" dt="2020-11-24T17:04:19.469" v="1967"/>
          <ac:spMkLst>
            <pc:docMk/>
            <pc:sldMk cId="736655358" sldId="307"/>
            <ac:spMk id="6" creationId="{384E587F-C9DC-4997-BA13-D3F865FDCDE2}"/>
          </ac:spMkLst>
        </pc:spChg>
      </pc:sldChg>
      <pc:sldChg chg="delSp modSp add mod">
        <pc:chgData name="Валентин Волокитин" userId="83f05454bbbc17c2" providerId="LiveId" clId="{614E7370-6A1E-487B-8ED5-B306DD4D584B}" dt="2020-11-24T17:28:51.696" v="2310" actId="20577"/>
        <pc:sldMkLst>
          <pc:docMk/>
          <pc:sldMk cId="560154379" sldId="308"/>
        </pc:sldMkLst>
        <pc:spChg chg="mod">
          <ac:chgData name="Валентин Волокитин" userId="83f05454bbbc17c2" providerId="LiveId" clId="{614E7370-6A1E-487B-8ED5-B306DD4D584B}" dt="2020-11-24T16:02:59.750" v="1062" actId="20577"/>
          <ac:spMkLst>
            <pc:docMk/>
            <pc:sldMk cId="560154379" sldId="308"/>
            <ac:spMk id="2" creationId="{78EB8D86-D430-4533-8735-3E23F6E2673A}"/>
          </ac:spMkLst>
        </pc:spChg>
        <pc:spChg chg="mod">
          <ac:chgData name="Валентин Волокитин" userId="83f05454bbbc17c2" providerId="LiveId" clId="{614E7370-6A1E-487B-8ED5-B306DD4D584B}" dt="2020-11-24T17:28:51.696" v="2310" actId="20577"/>
          <ac:spMkLst>
            <pc:docMk/>
            <pc:sldMk cId="560154379" sldId="308"/>
            <ac:spMk id="3" creationId="{7FA63DEA-0337-4051-86F7-8C260C165192}"/>
          </ac:spMkLst>
        </pc:spChg>
        <pc:spChg chg="mod">
          <ac:chgData name="Валентин Волокитин" userId="83f05454bbbc17c2" providerId="LiveId" clId="{614E7370-6A1E-487B-8ED5-B306DD4D584B}" dt="2020-11-24T17:04:04.417" v="1962"/>
          <ac:spMkLst>
            <pc:docMk/>
            <pc:sldMk cId="560154379" sldId="308"/>
            <ac:spMk id="6" creationId="{9614A3DC-8CC7-4C91-8ED4-2DB5737CAC65}"/>
          </ac:spMkLst>
        </pc:spChg>
        <pc:picChg chg="del mod">
          <ac:chgData name="Валентин Волокитин" userId="83f05454bbbc17c2" providerId="LiveId" clId="{614E7370-6A1E-487B-8ED5-B306DD4D584B}" dt="2020-11-24T16:02:45.686" v="1045" actId="478"/>
          <ac:picMkLst>
            <pc:docMk/>
            <pc:sldMk cId="560154379" sldId="308"/>
            <ac:picMk id="7" creationId="{B6C718C2-6970-4D07-B71D-86807021242C}"/>
          </ac:picMkLst>
        </pc:picChg>
      </pc:sldChg>
      <pc:sldMasterChg chg="modSp mod modSldLayout">
        <pc:chgData name="Валентин Волокитин" userId="83f05454bbbc17c2" providerId="LiveId" clId="{614E7370-6A1E-487B-8ED5-B306DD4D584B}" dt="2020-11-24T17:03:41.425" v="1959" actId="20577"/>
        <pc:sldMasterMkLst>
          <pc:docMk/>
          <pc:sldMasterMk cId="2853019544" sldId="2147483660"/>
        </pc:sldMasterMkLst>
        <pc:spChg chg="mod">
          <ac:chgData name="Валентин Волокитин" userId="83f05454bbbc17c2" providerId="LiveId" clId="{614E7370-6A1E-487B-8ED5-B306DD4D584B}" dt="2020-11-24T17:02:48.637" v="1952" actId="20577"/>
          <ac:spMkLst>
            <pc:docMk/>
            <pc:sldMasterMk cId="2853019544" sldId="2147483660"/>
            <ac:spMk id="312326" creationId="{00000000-0000-0000-0000-000000000000}"/>
          </ac:spMkLst>
        </pc:spChg>
        <pc:sldLayoutChg chg="modSp mod">
          <pc:chgData name="Валентин Волокитин" userId="83f05454bbbc17c2" providerId="LiveId" clId="{614E7370-6A1E-487B-8ED5-B306DD4D584B}" dt="2020-11-24T17:03:04.014" v="1954" actId="20577"/>
          <pc:sldLayoutMkLst>
            <pc:docMk/>
            <pc:sldMasterMk cId="2853019544" sldId="2147483660"/>
            <pc:sldLayoutMk cId="3593193824" sldId="2147483662"/>
          </pc:sldLayoutMkLst>
          <pc:spChg chg="mod">
            <ac:chgData name="Валентин Волокитин" userId="83f05454bbbc17c2" providerId="LiveId" clId="{614E7370-6A1E-487B-8ED5-B306DD4D584B}" dt="2020-11-24T17:03:04.014" v="1954" actId="20577"/>
            <ac:spMkLst>
              <pc:docMk/>
              <pc:sldMasterMk cId="2853019544" sldId="2147483660"/>
              <pc:sldLayoutMk cId="3593193824" sldId="2147483662"/>
              <ac:spMk id="6" creationId="{00000000-0000-0000-0000-000000000000}"/>
            </ac:spMkLst>
          </pc:spChg>
        </pc:sldLayoutChg>
        <pc:sldLayoutChg chg="modSp mod">
          <pc:chgData name="Валентин Волокитин" userId="83f05454bbbc17c2" providerId="LiveId" clId="{614E7370-6A1E-487B-8ED5-B306DD4D584B}" dt="2020-11-24T17:02:56.997" v="1953" actId="20577"/>
          <pc:sldLayoutMkLst>
            <pc:docMk/>
            <pc:sldMasterMk cId="2853019544" sldId="2147483660"/>
            <pc:sldLayoutMk cId="4127334549" sldId="2147483663"/>
          </pc:sldLayoutMkLst>
          <pc:spChg chg="mod">
            <ac:chgData name="Валентин Волокитин" userId="83f05454bbbc17c2" providerId="LiveId" clId="{614E7370-6A1E-487B-8ED5-B306DD4D584B}" dt="2020-11-24T17:02:56.997" v="1953" actId="20577"/>
            <ac:spMkLst>
              <pc:docMk/>
              <pc:sldMasterMk cId="2853019544" sldId="2147483660"/>
              <pc:sldLayoutMk cId="4127334549" sldId="2147483663"/>
              <ac:spMk id="6" creationId="{00000000-0000-0000-0000-000000000000}"/>
            </ac:spMkLst>
          </pc:spChg>
        </pc:sldLayoutChg>
        <pc:sldLayoutChg chg="modSp mod">
          <pc:chgData name="Валентин Волокитин" userId="83f05454bbbc17c2" providerId="LiveId" clId="{614E7370-6A1E-487B-8ED5-B306DD4D584B}" dt="2020-11-24T17:03:09.116" v="1955" actId="20577"/>
          <pc:sldLayoutMkLst>
            <pc:docMk/>
            <pc:sldMasterMk cId="2853019544" sldId="2147483660"/>
            <pc:sldLayoutMk cId="2122871014" sldId="2147483664"/>
          </pc:sldLayoutMkLst>
          <pc:spChg chg="mod">
            <ac:chgData name="Валентин Волокитин" userId="83f05454bbbc17c2" providerId="LiveId" clId="{614E7370-6A1E-487B-8ED5-B306DD4D584B}" dt="2020-11-24T17:03:09.116" v="1955" actId="20577"/>
            <ac:spMkLst>
              <pc:docMk/>
              <pc:sldMasterMk cId="2853019544" sldId="2147483660"/>
              <pc:sldLayoutMk cId="2122871014" sldId="2147483664"/>
              <ac:spMk id="7" creationId="{00000000-0000-0000-0000-000000000000}"/>
            </ac:spMkLst>
          </pc:spChg>
        </pc:sldLayoutChg>
        <pc:sldLayoutChg chg="modSp mod">
          <pc:chgData name="Валентин Волокитин" userId="83f05454bbbc17c2" providerId="LiveId" clId="{614E7370-6A1E-487B-8ED5-B306DD4D584B}" dt="2020-11-24T17:03:18.651" v="1956" actId="20577"/>
          <pc:sldLayoutMkLst>
            <pc:docMk/>
            <pc:sldMasterMk cId="2853019544" sldId="2147483660"/>
            <pc:sldLayoutMk cId="555002234" sldId="2147483665"/>
          </pc:sldLayoutMkLst>
          <pc:spChg chg="mod">
            <ac:chgData name="Валентин Волокитин" userId="83f05454bbbc17c2" providerId="LiveId" clId="{614E7370-6A1E-487B-8ED5-B306DD4D584B}" dt="2020-11-24T17:03:18.651" v="1956" actId="20577"/>
            <ac:spMkLst>
              <pc:docMk/>
              <pc:sldMasterMk cId="2853019544" sldId="2147483660"/>
              <pc:sldLayoutMk cId="555002234" sldId="2147483665"/>
              <ac:spMk id="9" creationId="{00000000-0000-0000-0000-000000000000}"/>
            </ac:spMkLst>
          </pc:spChg>
        </pc:sldLayoutChg>
        <pc:sldLayoutChg chg="modSp mod">
          <pc:chgData name="Валентин Волокитин" userId="83f05454bbbc17c2" providerId="LiveId" clId="{614E7370-6A1E-487B-8ED5-B306DD4D584B}" dt="2020-11-24T17:03:28.599" v="1957" actId="20577"/>
          <pc:sldLayoutMkLst>
            <pc:docMk/>
            <pc:sldMasterMk cId="2853019544" sldId="2147483660"/>
            <pc:sldLayoutMk cId="1338582299" sldId="2147483666"/>
          </pc:sldLayoutMkLst>
          <pc:spChg chg="mod">
            <ac:chgData name="Валентин Волокитин" userId="83f05454bbbc17c2" providerId="LiveId" clId="{614E7370-6A1E-487B-8ED5-B306DD4D584B}" dt="2020-11-24T17:03:28.599" v="1957" actId="20577"/>
            <ac:spMkLst>
              <pc:docMk/>
              <pc:sldMasterMk cId="2853019544" sldId="2147483660"/>
              <pc:sldLayoutMk cId="1338582299" sldId="2147483666"/>
              <ac:spMk id="5" creationId="{00000000-0000-0000-0000-000000000000}"/>
            </ac:spMkLst>
          </pc:spChg>
        </pc:sldLayoutChg>
        <pc:sldLayoutChg chg="modSp mod">
          <pc:chgData name="Валентин Волокитин" userId="83f05454bbbc17c2" providerId="LiveId" clId="{614E7370-6A1E-487B-8ED5-B306DD4D584B}" dt="2020-11-24T17:03:35.642" v="1958" actId="20577"/>
          <pc:sldLayoutMkLst>
            <pc:docMk/>
            <pc:sldMasterMk cId="2853019544" sldId="2147483660"/>
            <pc:sldLayoutMk cId="2986941562" sldId="2147483667"/>
          </pc:sldLayoutMkLst>
          <pc:spChg chg="mod">
            <ac:chgData name="Валентин Волокитин" userId="83f05454bbbc17c2" providerId="LiveId" clId="{614E7370-6A1E-487B-8ED5-B306DD4D584B}" dt="2020-11-24T17:03:35.642" v="1958" actId="20577"/>
            <ac:spMkLst>
              <pc:docMk/>
              <pc:sldMasterMk cId="2853019544" sldId="2147483660"/>
              <pc:sldLayoutMk cId="2986941562" sldId="2147483667"/>
              <ac:spMk id="4" creationId="{00000000-0000-0000-0000-000000000000}"/>
            </ac:spMkLst>
          </pc:spChg>
        </pc:sldLayoutChg>
        <pc:sldLayoutChg chg="modSp mod">
          <pc:chgData name="Валентин Волокитин" userId="83f05454bbbc17c2" providerId="LiveId" clId="{614E7370-6A1E-487B-8ED5-B306DD4D584B}" dt="2020-11-24T17:03:41.425" v="1959" actId="20577"/>
          <pc:sldLayoutMkLst>
            <pc:docMk/>
            <pc:sldMasterMk cId="2853019544" sldId="2147483660"/>
            <pc:sldLayoutMk cId="3198005859" sldId="2147483668"/>
          </pc:sldLayoutMkLst>
          <pc:spChg chg="mod">
            <ac:chgData name="Валентин Волокитин" userId="83f05454bbbc17c2" providerId="LiveId" clId="{614E7370-6A1E-487B-8ED5-B306DD4D584B}" dt="2020-11-24T17:03:41.425" v="1959" actId="20577"/>
            <ac:spMkLst>
              <pc:docMk/>
              <pc:sldMasterMk cId="2853019544" sldId="2147483660"/>
              <pc:sldLayoutMk cId="3198005859" sldId="2147483668"/>
              <ac:spMk id="7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Москва,  RSCD-201</a:t>
            </a:r>
            <a:r>
              <a:rPr lang="en-US" altLang="en-US"/>
              <a:t>8</a:t>
            </a: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Аппроксимация синхротронных функций для ускорения численного</a:t>
            </a:r>
            <a:br>
              <a:rPr lang="ru-RU" altLang="en-US"/>
            </a:br>
            <a:r>
              <a:rPr lang="ru-RU" altLang="en-US"/>
              <a:t>моделирования плазмы с учетом эффектов квантовой электродинамики</a:t>
            </a:r>
            <a:endParaRPr lang="ru-RU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85761C-16A6-4280-AF97-53477FB3EA74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Москва,  RSCD-201</a:t>
            </a:r>
            <a:r>
              <a:rPr lang="en-US" altLang="en-US"/>
              <a:t>8</a:t>
            </a: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Аппроксимация синхротронных функций для ускорения численного</a:t>
            </a:r>
            <a:br>
              <a:rPr lang="ru-RU" altLang="en-US"/>
            </a:br>
            <a:r>
              <a:rPr lang="ru-RU" altLang="en-US"/>
              <a:t>моделирования плазмы с учетом эффектов квантовой электродинамики</a:t>
            </a: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71AED-99AD-432D-9F78-CEE45D74EAC9}" type="slidenum">
              <a:rPr lang="ru-RU" altLang="en-US" smtClean="0"/>
              <a:pPr>
                <a:defRPr/>
              </a:pPr>
              <a:t>‹#›</a:t>
            </a:fld>
            <a:r>
              <a:rPr lang="ru-RU" altLang="en-US"/>
              <a:t> из 10</a:t>
            </a:r>
            <a:endParaRPr lang="ru-RU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Москва,  RSCD-201</a:t>
            </a:r>
            <a:r>
              <a:rPr lang="en-US" altLang="en-US"/>
              <a:t>8</a:t>
            </a: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Аппроксимация синхротронных функций для ускорения численного</a:t>
            </a:r>
            <a:br>
              <a:rPr lang="ru-RU" altLang="en-US"/>
            </a:br>
            <a:r>
              <a:rPr lang="ru-RU" altLang="en-US"/>
              <a:t>моделирования плазмы с учетом эффектов квантовой электродинамики</a:t>
            </a: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F8EA6-4CD6-420C-9483-CF8EE51CD299}" type="slidenum">
              <a:rPr lang="ru-RU" altLang="en-US" smtClean="0"/>
              <a:pPr>
                <a:defRPr/>
              </a:pPr>
              <a:t>‹#›</a:t>
            </a:fld>
            <a:r>
              <a:rPr lang="ru-RU" altLang="en-US"/>
              <a:t> из 10</a:t>
            </a:r>
            <a:endParaRPr lang="ru-RU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Москва,  RSCD-201</a:t>
            </a:r>
            <a:r>
              <a:rPr lang="en-US" altLang="en-US"/>
              <a:t>8</a:t>
            </a: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Аппроксимация синхротронных функций для ускорения численного</a:t>
            </a:r>
            <a:br>
              <a:rPr lang="ru-RU" altLang="en-US"/>
            </a:br>
            <a:r>
              <a:rPr lang="ru-RU" altLang="en-US"/>
              <a:t>моделирования плазмы с учетом эффектов квантовой электродинамики</a:t>
            </a: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mtClean="0"/>
              <a:pPr>
                <a:defRPr/>
              </a:pPr>
              <a:t>‹#›</a:t>
            </a:fld>
            <a:r>
              <a:rPr lang="ru-RU" altLang="en-US"/>
              <a:t> из 1</a:t>
            </a:r>
            <a:r>
              <a:rPr lang="en-US" altLang="en-US"/>
              <a:t>7</a:t>
            </a:r>
            <a:endParaRPr lang="ru-RU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1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Москва,  RSCD-201</a:t>
            </a:r>
            <a:r>
              <a:rPr lang="en-US" altLang="en-US"/>
              <a:t>8</a:t>
            </a:r>
            <a:endParaRPr lang="ru-RU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7EEF97-672E-447F-9F2D-13D1577AB242}" type="slidenum">
              <a:rPr lang="ru-RU" altLang="en-US" smtClean="0"/>
              <a:pPr>
                <a:defRPr/>
              </a:pPr>
              <a:t>‹#›</a:t>
            </a:fld>
            <a:r>
              <a:rPr lang="ru-RU" altLang="en-US"/>
              <a:t> из 1</a:t>
            </a:r>
            <a:r>
              <a:rPr lang="en-US" altLang="en-US"/>
              <a:t>7</a:t>
            </a:r>
            <a:endParaRPr lang="ru-RU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Аппроксимация синхротронных функций для ускорения численного</a:t>
            </a:r>
            <a:br>
              <a:rPr lang="ru-RU" altLang="en-US"/>
            </a:br>
            <a:r>
              <a:rPr lang="ru-RU" altLang="en-US"/>
              <a:t>моделирования плазмы с учетом эффектов квантовой электродинамики</a:t>
            </a:r>
            <a:endParaRPr lang="ru-RU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Москва,  RSCD-201</a:t>
            </a:r>
            <a:r>
              <a:rPr lang="en-US" altLang="en-US"/>
              <a:t>8</a:t>
            </a: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Аппроксимация синхротронных функций для ускорения численного</a:t>
            </a:r>
            <a:br>
              <a:rPr lang="ru-RU" altLang="en-US"/>
            </a:br>
            <a:r>
              <a:rPr lang="ru-RU" altLang="en-US"/>
              <a:t>моделирования плазмы с учетом эффектов квантовой электродинамики</a:t>
            </a: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F3D4F-1B68-466B-A4B5-1202403E1815}" type="slidenum">
              <a:rPr lang="ru-RU" altLang="en-US" smtClean="0"/>
              <a:pPr>
                <a:defRPr/>
              </a:pPr>
              <a:t>‹#›</a:t>
            </a:fld>
            <a:r>
              <a:rPr lang="ru-RU" altLang="en-US"/>
              <a:t> из 1</a:t>
            </a:r>
            <a:r>
              <a:rPr lang="en-US" altLang="en-US"/>
              <a:t>7</a:t>
            </a:r>
            <a:endParaRPr lang="ru-RU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Москва,  RSCD-201</a:t>
            </a:r>
            <a:r>
              <a:rPr lang="en-US" altLang="en-US"/>
              <a:t>8</a:t>
            </a:r>
            <a:endParaRPr lang="ru-RU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Аппроксимация синхротронных функций для ускорения численного</a:t>
            </a:r>
            <a:br>
              <a:rPr lang="ru-RU" altLang="en-US"/>
            </a:br>
            <a:r>
              <a:rPr lang="ru-RU" altLang="en-US"/>
              <a:t>моделирования плазмы с учетом эффектов квантовой электродинамики</a:t>
            </a:r>
            <a:endParaRPr lang="ru-RU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D9097-A10C-474A-9329-7EA8AED551AA}" type="slidenum">
              <a:rPr lang="ru-RU" altLang="en-US" smtClean="0"/>
              <a:pPr>
                <a:defRPr/>
              </a:pPr>
              <a:t>‹#›</a:t>
            </a:fld>
            <a:r>
              <a:rPr lang="ru-RU" altLang="en-US"/>
              <a:t> из 1</a:t>
            </a:r>
            <a:r>
              <a:rPr lang="en-US" altLang="en-US"/>
              <a:t>7</a:t>
            </a:r>
            <a:endParaRPr lang="ru-RU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Москва,  RSCD-201</a:t>
            </a:r>
            <a:r>
              <a:rPr lang="en-US" altLang="en-US"/>
              <a:t>8</a:t>
            </a:r>
            <a:endParaRPr lang="ru-RU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Аппроксимация синхротронных функций для ускорения численного</a:t>
            </a:r>
            <a:br>
              <a:rPr lang="ru-RU" altLang="en-US"/>
            </a:br>
            <a:r>
              <a:rPr lang="ru-RU" altLang="en-US"/>
              <a:t>моделирования плазмы с учетом эффектов квантовой электродинамики</a:t>
            </a:r>
            <a:endParaRPr lang="ru-RU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DFAA4-6FC7-4736-B9AB-9B7768E16B1D}" type="slidenum">
              <a:rPr lang="ru-RU" altLang="en-US" smtClean="0"/>
              <a:pPr>
                <a:defRPr/>
              </a:pPr>
              <a:t>‹#›</a:t>
            </a:fld>
            <a:r>
              <a:rPr lang="ru-RU" altLang="en-US"/>
              <a:t> из 1</a:t>
            </a:r>
            <a:r>
              <a:rPr lang="en-US" altLang="en-US"/>
              <a:t>7</a:t>
            </a:r>
            <a:endParaRPr lang="ru-RU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Москва,  RSCD-201</a:t>
            </a:r>
            <a:r>
              <a:rPr lang="en-US" altLang="en-US"/>
              <a:t>8</a:t>
            </a:r>
            <a:endParaRPr lang="ru-R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Аппроксимация синхротронных функций для ускорения численного</a:t>
            </a:r>
            <a:br>
              <a:rPr lang="ru-RU" altLang="en-US"/>
            </a:br>
            <a:r>
              <a:rPr lang="ru-RU" altLang="en-US"/>
              <a:t>моделирования плазмы с учетом эффектов квантовой электродинамики</a:t>
            </a:r>
            <a:endParaRPr lang="ru-R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191E0-74CA-4561-967C-5106D142A74E}" type="slidenum">
              <a:rPr lang="ru-RU" altLang="en-US" smtClean="0"/>
              <a:pPr>
                <a:defRPr/>
              </a:pPr>
              <a:t>‹#›</a:t>
            </a:fld>
            <a:r>
              <a:rPr lang="ru-RU" altLang="en-US"/>
              <a:t> из 1</a:t>
            </a:r>
            <a:r>
              <a:rPr lang="en-US" altLang="en-US"/>
              <a:t>7</a:t>
            </a:r>
            <a:endParaRPr lang="ru-RU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Москва,  RSCD-201</a:t>
            </a:r>
            <a:r>
              <a:rPr lang="en-US" altLang="en-US"/>
              <a:t>8</a:t>
            </a: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Аппроксимация синхротронных функций для ускорения численного</a:t>
            </a:r>
            <a:br>
              <a:rPr lang="ru-RU" altLang="en-US"/>
            </a:br>
            <a:r>
              <a:rPr lang="ru-RU" altLang="en-US"/>
              <a:t>моделирования плазмы с учетом эффектов квантовой электродинамики</a:t>
            </a: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9F5BE-72F6-47CC-958E-9304E79B60C7}" type="slidenum">
              <a:rPr lang="ru-RU" altLang="en-US" smtClean="0"/>
              <a:pPr>
                <a:defRPr/>
              </a:pPr>
              <a:t>‹#›</a:t>
            </a:fld>
            <a:r>
              <a:rPr lang="ru-RU" altLang="en-US"/>
              <a:t> из 1</a:t>
            </a:r>
            <a:r>
              <a:rPr lang="en-US" altLang="en-US"/>
              <a:t>7</a:t>
            </a:r>
            <a:endParaRPr lang="ru-RU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Москва,  RSCD-201</a:t>
            </a:r>
            <a:r>
              <a:rPr lang="en-US" altLang="en-US"/>
              <a:t>8</a:t>
            </a: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Аппроксимация синхротронных функций для ускорения численного</a:t>
            </a:r>
            <a:br>
              <a:rPr lang="ru-RU" altLang="en-US"/>
            </a:br>
            <a:r>
              <a:rPr lang="ru-RU" altLang="en-US"/>
              <a:t>моделирования плазмы с учетом эффектов квантовой электродинамики</a:t>
            </a: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ACB70C-20CE-4CA5-8D70-21E4142AADC1}" type="slidenum">
              <a:rPr lang="ru-RU" altLang="en-US" smtClean="0"/>
              <a:pPr>
                <a:defRPr/>
              </a:pPr>
              <a:t>‹#›</a:t>
            </a:fld>
            <a:r>
              <a:rPr lang="ru-RU" altLang="en-US"/>
              <a:t> из 10</a:t>
            </a:r>
            <a:endParaRPr lang="ru-RU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altLang="en-US"/>
              <a:t>Москва,  RSCD-201</a:t>
            </a:r>
            <a:r>
              <a:rPr lang="en-US" altLang="en-US"/>
              <a:t>8</a:t>
            </a: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altLang="en-US"/>
              <a:t>Аппроксимация синхротронных функций для ускорения численного</a:t>
            </a:r>
            <a:br>
              <a:rPr lang="ru-RU" altLang="en-US"/>
            </a:br>
            <a:r>
              <a:rPr lang="ru-RU" altLang="en-US"/>
              <a:t>моделирования плазмы с учетом эффектов квантовой электродинамики</a:t>
            </a: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DFE83A-4DDA-46FE-B407-E403D78FCAAD}" type="slidenum">
              <a:rPr lang="ru-RU" altLang="en-US" smtClean="0"/>
              <a:pPr>
                <a:defRPr/>
              </a:pPr>
              <a:t>‹#›</a:t>
            </a:fld>
            <a:r>
              <a:rPr lang="ru-RU" altLang="en-US"/>
              <a:t> из 1</a:t>
            </a:r>
            <a:r>
              <a:rPr lang="en-US" altLang="en-US"/>
              <a:t>7</a:t>
            </a:r>
            <a:endParaRPr lang="ru-RU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39193" y="1064322"/>
            <a:ext cx="8204801" cy="1772801"/>
          </a:xfrm>
        </p:spPr>
        <p:txBody>
          <a:bodyPr/>
          <a:lstStyle/>
          <a:p>
            <a:pPr algn="ctr"/>
            <a:r>
              <a:rPr lang="ru-RU" sz="3000" b="1" dirty="0">
                <a:solidFill>
                  <a:srgbClr val="0070C0"/>
                </a:solidFill>
                <a:ea typeface="Times New Roman" panose="02020603050405020304" pitchFamily="18" charset="0"/>
              </a:rPr>
              <a:t>В поисках Флоке-</a:t>
            </a:r>
            <a:r>
              <a:rPr lang="ru-RU" sz="30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линдбладиана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</a:rPr>
              <a:t>:</a:t>
            </a:r>
            <a:br>
              <a:rPr lang="ru-RU" sz="3000" b="1" dirty="0">
                <a:ea typeface="Times New Roman" panose="02020603050405020304" pitchFamily="18" charset="0"/>
              </a:rPr>
            </a:br>
            <a:r>
              <a:rPr lang="ru-RU" sz="2800" b="1" dirty="0">
                <a:ea typeface="Times New Roman" panose="02020603050405020304" pitchFamily="18" charset="0"/>
              </a:rPr>
              <a:t>методы машинного обучения ищут решение </a:t>
            </a:r>
            <a:r>
              <a:rPr lang="en-US" sz="2800" b="1" dirty="0">
                <a:ea typeface="Times New Roman" panose="02020603050405020304" pitchFamily="18" charset="0"/>
              </a:rPr>
              <a:t>NP</a:t>
            </a:r>
            <a:r>
              <a:rPr lang="ru-RU" sz="2800" b="1" dirty="0">
                <a:ea typeface="Times New Roman" panose="02020603050405020304" pitchFamily="18" charset="0"/>
              </a:rPr>
              <a:t>-полной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?)</a:t>
            </a:r>
            <a:r>
              <a:rPr lang="ru-RU" sz="2800" b="1" dirty="0">
                <a:ea typeface="Times New Roman" panose="02020603050405020304" pitchFamily="18" charset="0"/>
              </a:rPr>
              <a:t> задачи</a:t>
            </a:r>
            <a:endParaRPr lang="en-US" sz="2800" b="1" dirty="0">
              <a:ea typeface="Times New Roman" panose="02020603050405020304" pitchFamily="18" charset="0"/>
            </a:endParaRP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214282" y="4342000"/>
            <a:ext cx="8643998" cy="74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</a:pPr>
            <a:r>
              <a:rPr lang="ru-RU" sz="2000" u="sng" dirty="0"/>
              <a:t>В.Д. Волокитин</a:t>
            </a:r>
            <a:r>
              <a:rPr lang="ru-RU" sz="2000" dirty="0"/>
              <a:t>, М.В. Иванченко, И.Б. Мееров, С.В. Денисов</a:t>
            </a:r>
            <a:r>
              <a:rPr lang="en-US" sz="2000" i="1" dirty="0"/>
              <a:t>         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9A0000"/>
              </a:buClr>
            </a:pPr>
            <a:r>
              <a:rPr lang="ru-RU" sz="2000" i="1" dirty="0"/>
              <a:t>Семинар крупного научного проекта, 22 октября 2021г.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187318E-7630-416D-9926-5791BD240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08" y="296648"/>
            <a:ext cx="24447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02730" y="177883"/>
            <a:ext cx="1151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XAI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C:\Users\meyerov.i\AppData\Local\Microsoft\Windows\INetCache\IE\3SOX6WRP\PEnR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61" y="2725090"/>
            <a:ext cx="160655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eyerov.i\AppData\Local\Microsoft\Windows\INetCache\IE\T3MFWDFL\Blackbox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" y="2845406"/>
            <a:ext cx="1466850" cy="1384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459834" y="3441304"/>
            <a:ext cx="522200" cy="20025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441022" y="3457347"/>
            <a:ext cx="522200" cy="20025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C:\Users\meyerov.i\AppData\Local\Microsoft\Windows\INetCache\IE\3SOX6WRP\pd36-1-gsfc_20171208_archive_e002032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98"/>
          <a:stretch/>
        </p:blipFill>
        <p:spPr bwMode="auto">
          <a:xfrm>
            <a:off x="3930322" y="2789258"/>
            <a:ext cx="1588986" cy="1444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/>
          <p:cNvSpPr/>
          <p:nvPr/>
        </p:nvSpPr>
        <p:spPr>
          <a:xfrm>
            <a:off x="5526498" y="3333155"/>
            <a:ext cx="522200" cy="20025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526498" y="3525659"/>
            <a:ext cx="522200" cy="20025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526498" y="3718163"/>
            <a:ext cx="522200" cy="20025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526498" y="3910668"/>
            <a:ext cx="522200" cy="20025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1056" y="2791874"/>
            <a:ext cx="704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ML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" name="Picture 12" descr="Polygon&#10;&#10;Description automatically generated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" t="48673" r="69142" b="6602"/>
          <a:stretch/>
        </p:blipFill>
        <p:spPr bwMode="auto">
          <a:xfrm>
            <a:off x="6127179" y="2711253"/>
            <a:ext cx="1372506" cy="153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1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t="50000" r="2027" b="4519"/>
          <a:stretch/>
        </p:blipFill>
        <p:spPr bwMode="auto">
          <a:xfrm>
            <a:off x="7599126" y="2800054"/>
            <a:ext cx="1331495" cy="1378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D86-D430-4533-8735-3E23F6E2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532856"/>
          </a:xfrm>
        </p:spPr>
        <p:txBody>
          <a:bodyPr>
            <a:normAutofit fontScale="90000"/>
          </a:bodyPr>
          <a:lstStyle/>
          <a:p>
            <a:r>
              <a:rPr lang="ru-RU" dirty="0"/>
              <a:t>Гипотеза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A63DEA-0337-4051-86F7-8C260C16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10" y="741218"/>
            <a:ext cx="8889504" cy="417174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ГИПОТЕЗА</a:t>
            </a:r>
            <a:r>
              <a:rPr lang="en-US" dirty="0">
                <a:solidFill>
                  <a:srgbClr val="00B050"/>
                </a:solidFill>
              </a:rPr>
              <a:t>: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b="0" dirty="0"/>
              <a:t>возможно, </a:t>
            </a:r>
            <a:r>
              <a:rPr lang="ru-RU" dirty="0"/>
              <a:t>существует другой способ проверки существования Флоке-</a:t>
            </a:r>
            <a:r>
              <a:rPr lang="ru-RU" dirty="0" err="1"/>
              <a:t>Линдбладиана</a:t>
            </a:r>
            <a:r>
              <a:rPr lang="ru-RU" dirty="0"/>
              <a:t>, возможно, достаточно сложный, но более или менее быстро проверяемый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Идея</a:t>
            </a:r>
            <a:r>
              <a:rPr lang="en-US" dirty="0">
                <a:solidFill>
                  <a:srgbClr val="00B050"/>
                </a:solidFill>
              </a:rPr>
              <a:t>:</a:t>
            </a:r>
            <a:r>
              <a:rPr lang="ru-RU" dirty="0">
                <a:solidFill>
                  <a:srgbClr val="00B050"/>
                </a:solidFill>
              </a:rPr>
              <a:t> </a:t>
            </a:r>
          </a:p>
          <a:p>
            <a:pPr marL="800100" lvl="1" indent="-342900"/>
            <a:r>
              <a:rPr lang="ru-RU" dirty="0"/>
              <a:t>Используя методы машинного обучения, научиться стоить классификаторы ответов Да</a:t>
            </a:r>
            <a:r>
              <a:rPr lang="en-US" dirty="0"/>
              <a:t>/</a:t>
            </a:r>
            <a:r>
              <a:rPr lang="ru-RU" dirty="0"/>
              <a:t>Нет</a:t>
            </a:r>
          </a:p>
          <a:p>
            <a:pPr marL="800100" lvl="1" indent="-342900"/>
            <a:r>
              <a:rPr lang="ru-RU" dirty="0"/>
              <a:t>Используя физическую интуицию, постараться угадать важные для классификации признаки</a:t>
            </a:r>
          </a:p>
          <a:p>
            <a:pPr marL="800100" lvl="1" indent="-342900"/>
            <a:r>
              <a:rPr lang="ru-RU" dirty="0"/>
              <a:t>Добиться обобщающей способности (разные задачи, разные параметры…)</a:t>
            </a:r>
          </a:p>
          <a:p>
            <a:pPr marL="800100" lvl="1" indent="-342900"/>
            <a:r>
              <a:rPr lang="ru-RU" b="1" dirty="0"/>
              <a:t>Тем самым</a:t>
            </a:r>
            <a:r>
              <a:rPr lang="en-US" b="1" dirty="0"/>
              <a:t>:</a:t>
            </a:r>
            <a:endParaRPr lang="ru-RU" b="1" dirty="0"/>
          </a:p>
          <a:p>
            <a:pPr marL="1077913" lvl="2" indent="-271463"/>
            <a:r>
              <a:rPr lang="ru-RU" sz="1900" dirty="0"/>
              <a:t>Научиться получать хотя бы приближенную к истине картину</a:t>
            </a:r>
          </a:p>
          <a:p>
            <a:pPr marL="1077913" lvl="2" indent="-271463"/>
            <a:r>
              <a:rPr lang="ru-RU" sz="1900" dirty="0"/>
              <a:t>Выявить существенные признаки и сделать шаг в сторону поиска </a:t>
            </a:r>
            <a:br>
              <a:rPr lang="ru-RU" sz="1900" dirty="0"/>
            </a:br>
            <a:r>
              <a:rPr lang="ru-RU" sz="1900" dirty="0"/>
              <a:t>(</a:t>
            </a:r>
            <a:r>
              <a:rPr lang="ru-RU" sz="1900" dirty="0" err="1"/>
              <a:t>м.б</a:t>
            </a:r>
            <a:r>
              <a:rPr lang="ru-RU" sz="1900" dirty="0"/>
              <a:t>. приближенного) метода, не требующего решения </a:t>
            </a:r>
            <a:r>
              <a:rPr lang="en-US" sz="1900" dirty="0"/>
              <a:t>NP</a:t>
            </a:r>
            <a:r>
              <a:rPr lang="ru-RU" sz="1900" dirty="0"/>
              <a:t>-задач</a:t>
            </a:r>
            <a:r>
              <a:rPr lang="en-US" sz="1900" dirty="0"/>
              <a:t> </a:t>
            </a:r>
            <a:r>
              <a:rPr lang="en-US" sz="1900" b="1" dirty="0">
                <a:solidFill>
                  <a:srgbClr val="FF0000"/>
                </a:solidFill>
              </a:rPr>
              <a:t>(XAI)</a:t>
            </a:r>
            <a:endParaRPr lang="ru-RU" sz="1900" b="1" dirty="0">
              <a:solidFill>
                <a:srgbClr val="FF0000"/>
              </a:solidFill>
            </a:endParaRPr>
          </a:p>
          <a:p>
            <a:pPr marL="1077913" lvl="2" indent="-271463"/>
            <a:r>
              <a:rPr lang="ru-RU" sz="1900" dirty="0"/>
              <a:t>Даже если гипотеза не верна, приближение это лучше, чем ничего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331303" y="4307942"/>
            <a:ext cx="1107872" cy="365125"/>
          </a:xfrm>
        </p:spPr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10</a:t>
            </a:fld>
            <a:r>
              <a:rPr lang="ru-RU" altLang="en-US" sz="1800" dirty="0"/>
              <a:t> из 31</a:t>
            </a:r>
          </a:p>
        </p:txBody>
      </p:sp>
    </p:spTree>
    <p:extLst>
      <p:ext uri="{BB962C8B-B14F-4D97-AF65-F5344CB8AC3E}">
        <p14:creationId xmlns:p14="http://schemas.microsoft.com/office/powerpoint/2010/main" val="354325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D86-D430-4533-8735-3E23F6E2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532856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Переход к методам </a:t>
            </a:r>
            <a:r>
              <a:rPr lang="en-US" dirty="0"/>
              <a:t>ML</a:t>
            </a:r>
            <a:r>
              <a:rPr lang="ru-RU" dirty="0"/>
              <a:t>. </a:t>
            </a:r>
            <a:r>
              <a:rPr lang="ru-RU" dirty="0" err="1"/>
              <a:t>ЗадачИ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FA63DEA-0337-4051-86F7-8C260C1651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310" y="741218"/>
                <a:ext cx="8889504" cy="3844637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dirty="0"/>
                  <a:t>Рассмотрим </a:t>
                </a:r>
                <a:r>
                  <a:rPr lang="ru-RU" dirty="0" err="1">
                    <a:solidFill>
                      <a:srgbClr val="00B050"/>
                    </a:solidFill>
                  </a:rPr>
                  <a:t>однокубитные</a:t>
                </a:r>
                <a:r>
                  <a:rPr lang="ru-RU" dirty="0">
                    <a:solidFill>
                      <a:srgbClr val="00B050"/>
                    </a:solidFill>
                  </a:rPr>
                  <a:t> модели с </a:t>
                </a:r>
                <a:r>
                  <a:rPr lang="ru-RU" b="0" dirty="0">
                    <a:solidFill>
                      <a:srgbClr val="00B050"/>
                    </a:solidFill>
                  </a:rPr>
                  <a:t>периодически модулированным Гамильтонианом</a:t>
                </a:r>
                <a:r>
                  <a:rPr lang="ru-RU" dirty="0"/>
                  <a:t>, для которых мы можем получить любой объем данных для тренировки и проверки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dirty="0"/>
                  <a:t>Задача 1</a:t>
                </a:r>
                <a:r>
                  <a:rPr lang="en-US" dirty="0"/>
                  <a:t>: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∆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𝐸𝑐𝑜𝑠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b="1" i="1" smtClean="0">
                        <a:latin typeface="Cambria Math"/>
                      </a:rPr>
                      <m:t>,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b="1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ra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endParaRPr lang="ru-RU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dirty="0"/>
                  <a:t>Задача 2</a:t>
                </a:r>
                <a:r>
                  <a:rPr lang="en-US" dirty="0"/>
                  <a:t>: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∆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𝐸𝑐𝑜𝑠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b="1" i="1" smtClean="0">
                        <a:latin typeface="Cambria Math"/>
                      </a:rPr>
                      <m:t>,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b="1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ra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endParaRPr lang="ru-RU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ru-RU" b="0" dirty="0"/>
                  <a:t> </a:t>
                </a:r>
                <a:r>
                  <a:rPr lang="en-US" b="0" dirty="0"/>
                  <a:t>– </a:t>
                </a:r>
                <a:r>
                  <a:rPr lang="ru-RU" b="0" dirty="0"/>
                  <a:t>амплитуда,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𝜔</m:t>
                    </m:r>
                  </m:oMath>
                </a14:m>
                <a:r>
                  <a:rPr lang="ru-RU" b="0" dirty="0"/>
                  <a:t> – частота,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𝜑</m:t>
                    </m:r>
                  </m:oMath>
                </a14:m>
                <a:r>
                  <a:rPr lang="ru-RU" b="0" dirty="0"/>
                  <a:t> – фазовый сдвиг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/>
              </a:p>
              <a:p>
                <a:pPr marL="342900" indent="-342900"/>
                <a:endParaRPr lang="ru-RU" b="0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FA63DEA-0337-4051-86F7-8C260C1651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310" y="741218"/>
                <a:ext cx="8889504" cy="3844637"/>
              </a:xfrm>
              <a:blipFill>
                <a:blip r:embed="rId2"/>
                <a:stretch>
                  <a:fillRect l="-617" t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331303" y="4307942"/>
            <a:ext cx="1107872" cy="365125"/>
          </a:xfrm>
        </p:spPr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11</a:t>
            </a:fld>
            <a:r>
              <a:rPr lang="ru-RU" altLang="en-US" sz="1800" dirty="0"/>
              <a:t> из 31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0" t="4080" r="34707" b="3970"/>
          <a:stretch/>
        </p:blipFill>
        <p:spPr bwMode="auto">
          <a:xfrm>
            <a:off x="7539814" y="2254308"/>
            <a:ext cx="1255474" cy="2816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>
            <a:cxnSpLocks/>
          </p:cNvCxnSpPr>
          <p:nvPr/>
        </p:nvCxnSpPr>
        <p:spPr>
          <a:xfrm>
            <a:off x="3425125" y="3347634"/>
            <a:ext cx="4114689" cy="379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</p:cNvCxnSpPr>
          <p:nvPr/>
        </p:nvCxnSpPr>
        <p:spPr>
          <a:xfrm>
            <a:off x="1356102" y="3401878"/>
            <a:ext cx="6183712" cy="1487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498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D86-D430-4533-8735-3E23F6E2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2"/>
            <a:ext cx="8446576" cy="532856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Переход к методам </a:t>
            </a:r>
            <a:r>
              <a:rPr lang="en-US" dirty="0"/>
              <a:t>ML</a:t>
            </a:r>
            <a:r>
              <a:rPr lang="ru-RU" dirty="0"/>
              <a:t>. Методы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A63DEA-0337-4051-86F7-8C260C16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10" y="741218"/>
            <a:ext cx="8889504" cy="384463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Применим 11 методов машинного обучения</a:t>
            </a:r>
            <a:r>
              <a:rPr lang="en-US" dirty="0"/>
              <a:t>:</a:t>
            </a:r>
          </a:p>
          <a:p>
            <a:pPr marL="800100" lvl="1" indent="-342900"/>
            <a:r>
              <a:rPr lang="ru-RU" dirty="0"/>
              <a:t>метод K-соседей (</a:t>
            </a:r>
            <a:r>
              <a:rPr lang="ru-RU" b="1" dirty="0" err="1"/>
              <a:t>kNN</a:t>
            </a:r>
            <a:r>
              <a:rPr lang="ru-RU" dirty="0"/>
              <a:t>)</a:t>
            </a:r>
          </a:p>
          <a:p>
            <a:pPr marL="800100" lvl="1" indent="-342900"/>
            <a:r>
              <a:rPr lang="ru-RU" dirty="0"/>
              <a:t>машина опорных векторов (SVM) (</a:t>
            </a:r>
            <a:r>
              <a:rPr lang="en-US" b="1" dirty="0"/>
              <a:t>Linear</a:t>
            </a:r>
            <a:r>
              <a:rPr lang="ru-RU" dirty="0"/>
              <a:t>,</a:t>
            </a:r>
            <a:r>
              <a:rPr lang="ru-RU" b="1" dirty="0"/>
              <a:t> </a:t>
            </a:r>
            <a:r>
              <a:rPr lang="en-US" b="1" dirty="0"/>
              <a:t>Polynomial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ru-RU" b="1" dirty="0"/>
              <a:t>RBF </a:t>
            </a:r>
            <a:r>
              <a:rPr lang="en-US" b="1" dirty="0"/>
              <a:t>SVM</a:t>
            </a:r>
            <a:r>
              <a:rPr lang="ru-RU" dirty="0"/>
              <a:t>)</a:t>
            </a:r>
          </a:p>
          <a:p>
            <a:pPr marL="800100" lvl="1" indent="-342900"/>
            <a:r>
              <a:rPr lang="ru-RU" dirty="0"/>
              <a:t>деревья решений</a:t>
            </a:r>
            <a:r>
              <a:rPr lang="en-US" dirty="0"/>
              <a:t> (</a:t>
            </a:r>
            <a:r>
              <a:rPr lang="en-US" b="1" dirty="0"/>
              <a:t>Decision Tree</a:t>
            </a:r>
            <a:r>
              <a:rPr lang="en-US" dirty="0"/>
              <a:t>)</a:t>
            </a:r>
            <a:endParaRPr lang="ru-RU" dirty="0"/>
          </a:p>
          <a:p>
            <a:pPr marL="800100" lvl="1" indent="-342900"/>
            <a:r>
              <a:rPr lang="ru-RU" dirty="0"/>
              <a:t>случайный лес</a:t>
            </a:r>
            <a:r>
              <a:rPr lang="en-US" dirty="0"/>
              <a:t> (</a:t>
            </a:r>
            <a:r>
              <a:rPr lang="en-US" b="1" dirty="0"/>
              <a:t>RF</a:t>
            </a:r>
            <a:r>
              <a:rPr lang="en-US" dirty="0"/>
              <a:t>)</a:t>
            </a:r>
            <a:endParaRPr lang="ru-RU" dirty="0"/>
          </a:p>
          <a:p>
            <a:pPr marL="800100" lvl="1" indent="-342900"/>
            <a:r>
              <a:rPr lang="ru-RU" dirty="0" err="1"/>
              <a:t>полносвязная</a:t>
            </a:r>
            <a:r>
              <a:rPr lang="ru-RU" dirty="0"/>
              <a:t> нейронная сеть </a:t>
            </a:r>
            <a:r>
              <a:rPr lang="en-US" dirty="0"/>
              <a:t>(</a:t>
            </a:r>
            <a:r>
              <a:rPr lang="en-US" b="1" dirty="0"/>
              <a:t>FNN</a:t>
            </a:r>
            <a:r>
              <a:rPr lang="en-US" dirty="0"/>
              <a:t>)</a:t>
            </a:r>
            <a:endParaRPr lang="ru-RU" dirty="0"/>
          </a:p>
          <a:p>
            <a:pPr marL="800100" lvl="1" indent="-342900"/>
            <a:r>
              <a:rPr lang="en-US" b="1" dirty="0" err="1"/>
              <a:t>AdaBoost</a:t>
            </a:r>
            <a:endParaRPr lang="en-US" b="1" dirty="0"/>
          </a:p>
          <a:p>
            <a:pPr marL="800100" lvl="1" indent="-342900"/>
            <a:r>
              <a:rPr lang="ru-RU" dirty="0"/>
              <a:t>Дискриминантный анализ (</a:t>
            </a:r>
            <a:r>
              <a:rPr lang="en-US" b="1" dirty="0"/>
              <a:t>LDA</a:t>
            </a:r>
            <a:r>
              <a:rPr lang="en-US" dirty="0"/>
              <a:t>, </a:t>
            </a:r>
            <a:r>
              <a:rPr lang="en-US" b="1" dirty="0"/>
              <a:t>QDA</a:t>
            </a:r>
            <a:r>
              <a:rPr lang="en-US" dirty="0"/>
              <a:t>)</a:t>
            </a:r>
            <a:endParaRPr lang="ru-RU" dirty="0"/>
          </a:p>
          <a:p>
            <a:pPr marL="800100" lvl="1" indent="-342900"/>
            <a:r>
              <a:rPr lang="ru-RU" dirty="0"/>
              <a:t>Наивный Байес </a:t>
            </a:r>
            <a:r>
              <a:rPr lang="en-US" dirty="0"/>
              <a:t>(</a:t>
            </a:r>
            <a:r>
              <a:rPr lang="en-US" b="1" dirty="0"/>
              <a:t>Naïve Bayes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331303" y="4307942"/>
            <a:ext cx="1107872" cy="365125"/>
          </a:xfrm>
        </p:spPr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12</a:t>
            </a:fld>
            <a:r>
              <a:rPr lang="ru-RU" altLang="en-US" sz="1800" dirty="0"/>
              <a:t> из 31</a:t>
            </a:r>
          </a:p>
        </p:txBody>
      </p:sp>
    </p:spTree>
    <p:extLst>
      <p:ext uri="{BB962C8B-B14F-4D97-AF65-F5344CB8AC3E}">
        <p14:creationId xmlns:p14="http://schemas.microsoft.com/office/powerpoint/2010/main" val="2895856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D86-D430-4533-8735-3E23F6E2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2"/>
            <a:ext cx="8446576" cy="532856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Методы </a:t>
            </a:r>
            <a:r>
              <a:rPr lang="en-US" dirty="0"/>
              <a:t>ML</a:t>
            </a:r>
            <a:r>
              <a:rPr lang="ru-RU" dirty="0"/>
              <a:t>. Данные и метрики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A63DEA-0337-4051-86F7-8C260C16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10" y="741218"/>
            <a:ext cx="8889504" cy="4202741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Для каждого </a:t>
            </a:r>
            <a:r>
              <a:rPr lang="ru-RU" dirty="0">
                <a:solidFill>
                  <a:srgbClr val="7030A0"/>
                </a:solidFill>
              </a:rPr>
              <a:t>фазового сдвига</a:t>
            </a:r>
            <a:r>
              <a:rPr lang="ru-RU" b="0" dirty="0"/>
              <a:t> можем перебрать значения </a:t>
            </a:r>
            <a:r>
              <a:rPr lang="ru-RU" dirty="0">
                <a:solidFill>
                  <a:srgbClr val="7030A0"/>
                </a:solidFill>
              </a:rPr>
              <a:t>частоты</a:t>
            </a:r>
            <a:r>
              <a:rPr lang="ru-RU" b="0" dirty="0"/>
              <a:t> (от 0 до 2</a:t>
            </a:r>
            <a:r>
              <a:rPr lang="el-GR" b="0" dirty="0"/>
              <a:t>π</a:t>
            </a:r>
            <a:r>
              <a:rPr lang="ru-RU" b="0" dirty="0"/>
              <a:t>) и </a:t>
            </a:r>
            <a:r>
              <a:rPr lang="ru-RU" dirty="0">
                <a:solidFill>
                  <a:srgbClr val="7030A0"/>
                </a:solidFill>
              </a:rPr>
              <a:t>амплитуды</a:t>
            </a:r>
            <a:r>
              <a:rPr lang="ru-RU" b="0" dirty="0">
                <a:solidFill>
                  <a:srgbClr val="7030A0"/>
                </a:solidFill>
              </a:rPr>
              <a:t> </a:t>
            </a:r>
            <a:r>
              <a:rPr lang="ru-RU" b="0" dirty="0"/>
              <a:t>(от 0 до </a:t>
            </a:r>
            <a:r>
              <a:rPr lang="el-GR" b="0" dirty="0"/>
              <a:t>π</a:t>
            </a:r>
            <a:r>
              <a:rPr lang="ru-RU" b="0" dirty="0"/>
              <a:t>) с шагом </a:t>
            </a:r>
            <a:r>
              <a:rPr lang="el-GR" b="0" dirty="0"/>
              <a:t>π</a:t>
            </a:r>
            <a:r>
              <a:rPr lang="en-US" b="0" dirty="0"/>
              <a:t>/25</a:t>
            </a:r>
            <a:r>
              <a:rPr lang="ru-RU" b="0" dirty="0"/>
              <a:t>, в каждой такой точке решить задачу точно (перебором) и получить ответ Да</a:t>
            </a:r>
            <a:r>
              <a:rPr lang="en-US" b="0" dirty="0"/>
              <a:t>/</a:t>
            </a:r>
            <a:r>
              <a:rPr lang="ru-RU" b="0" dirty="0"/>
              <a:t>Нет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Это можно делать как для задачи 1, так и для задачи 2. В начале попробуем получить приемлемый результат только для задачи 1, далее начнем будем рассматривать обе задачи пытаться добиться обобщения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Тренировочная</a:t>
            </a:r>
            <a:r>
              <a:rPr lang="ru-RU" b="0" dirty="0"/>
              <a:t> (</a:t>
            </a:r>
            <a:r>
              <a:rPr lang="en-US" b="0" dirty="0"/>
              <a:t>90</a:t>
            </a:r>
            <a:r>
              <a:rPr lang="ru-RU" b="0" dirty="0"/>
              <a:t>% данных) и </a:t>
            </a:r>
            <a:r>
              <a:rPr lang="ru-RU" dirty="0" err="1">
                <a:solidFill>
                  <a:srgbClr val="00B050"/>
                </a:solidFill>
              </a:rPr>
              <a:t>Валидационная</a:t>
            </a:r>
            <a:r>
              <a:rPr lang="ru-RU" dirty="0"/>
              <a:t> </a:t>
            </a:r>
            <a:r>
              <a:rPr lang="ru-RU" b="0" dirty="0"/>
              <a:t>(10% данных) выборки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Тестовая выборка</a:t>
            </a:r>
            <a:r>
              <a:rPr lang="ru-RU" b="0" dirty="0"/>
              <a:t> – та же задача, но </a:t>
            </a:r>
            <a:r>
              <a:rPr lang="ru-RU" b="0" i="1" dirty="0"/>
              <a:t>другие значения фазового сдвига</a:t>
            </a:r>
            <a:endParaRPr lang="ru-RU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Метрики</a:t>
            </a:r>
            <a:r>
              <a:rPr lang="en-US" dirty="0"/>
              <a:t>: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	</a:t>
            </a:r>
            <a:r>
              <a:rPr lang="en-US" b="0" dirty="0"/>
              <a:t>Accuracy, f1-Score, AUC</a:t>
            </a:r>
            <a:r>
              <a:rPr lang="ru-RU" b="0" dirty="0"/>
              <a:t> на тренировочной и тестовой выборках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331303" y="4307942"/>
            <a:ext cx="1107872" cy="365125"/>
          </a:xfrm>
        </p:spPr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13</a:t>
            </a:fld>
            <a:r>
              <a:rPr lang="ru-RU" altLang="en-US" sz="1800" dirty="0"/>
              <a:t> из 31</a:t>
            </a:r>
          </a:p>
        </p:txBody>
      </p:sp>
    </p:spTree>
    <p:extLst>
      <p:ext uri="{BB962C8B-B14F-4D97-AF65-F5344CB8AC3E}">
        <p14:creationId xmlns:p14="http://schemas.microsoft.com/office/powerpoint/2010/main" val="2299831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D86-D430-4533-8735-3E23F6E2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532856"/>
          </a:xfrm>
        </p:spPr>
        <p:txBody>
          <a:bodyPr>
            <a:normAutofit fontScale="90000"/>
          </a:bodyPr>
          <a:lstStyle/>
          <a:p>
            <a:r>
              <a:rPr lang="ru-RU" dirty="0"/>
              <a:t>В поисках признаков…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A63DEA-0337-4051-86F7-8C260C16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10" y="741218"/>
            <a:ext cx="8889504" cy="384463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Центральный вопрос</a:t>
            </a:r>
            <a:r>
              <a:rPr lang="en-US" dirty="0">
                <a:solidFill>
                  <a:srgbClr val="00B050"/>
                </a:solidFill>
              </a:rPr>
              <a:t>:</a:t>
            </a:r>
            <a:r>
              <a:rPr lang="ru-RU" dirty="0"/>
              <a:t> </a:t>
            </a:r>
            <a:r>
              <a:rPr lang="ru-RU" b="0" dirty="0"/>
              <a:t>как выбрать </a:t>
            </a:r>
            <a:r>
              <a:rPr lang="ru-RU" dirty="0">
                <a:solidFill>
                  <a:srgbClr val="002060"/>
                </a:solidFill>
              </a:rPr>
              <a:t>пространство признаков</a:t>
            </a:r>
            <a:r>
              <a:rPr lang="ru-RU" b="0" dirty="0"/>
              <a:t>, в котором удастся получить разделимость</a:t>
            </a:r>
            <a:r>
              <a:rPr lang="en-US" b="0" dirty="0"/>
              <a:t>?</a:t>
            </a:r>
            <a:endParaRPr lang="ru-RU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Кажется, что все просто</a:t>
            </a:r>
            <a:r>
              <a:rPr lang="en-US" b="0" dirty="0"/>
              <a:t>:</a:t>
            </a:r>
            <a:r>
              <a:rPr lang="ru-RU" b="0" dirty="0"/>
              <a:t> давайте возьмем </a:t>
            </a:r>
            <a:r>
              <a:rPr lang="ru-RU" dirty="0">
                <a:solidFill>
                  <a:srgbClr val="FF0000"/>
                </a:solidFill>
              </a:rPr>
              <a:t>матрицу оператора системы</a:t>
            </a:r>
            <a:r>
              <a:rPr lang="ru-RU" b="0" dirty="0"/>
              <a:t>, она содержит всю информацию. На таких матрицах и будем тренировать методы.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Краткое резюме</a:t>
            </a:r>
            <a:r>
              <a:rPr lang="en-US" b="0" dirty="0"/>
              <a:t>:</a:t>
            </a:r>
            <a:r>
              <a:rPr lang="ru-RU" b="0" dirty="0"/>
              <a:t> у этих матриц сложно выделить свойства.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Что делать</a:t>
            </a:r>
            <a:r>
              <a:rPr lang="en-US" dirty="0">
                <a:solidFill>
                  <a:srgbClr val="7030A0"/>
                </a:solidFill>
              </a:rPr>
              <a:t>?</a:t>
            </a:r>
            <a:r>
              <a:rPr lang="ru-RU" dirty="0"/>
              <a:t> </a:t>
            </a:r>
            <a:r>
              <a:rPr lang="ru-RU" b="0" dirty="0"/>
              <a:t>Вместо матриц операторов рассматривать матрицы </a:t>
            </a:r>
            <a:r>
              <a:rPr lang="ru-RU" b="0" dirty="0" err="1"/>
              <a:t>Чои</a:t>
            </a:r>
            <a:r>
              <a:rPr lang="ru-RU" b="0" dirty="0"/>
              <a:t>, обладающие рядом полезных свойств.</a:t>
            </a:r>
            <a:endParaRPr lang="en-US" b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331303" y="4307942"/>
            <a:ext cx="1107872" cy="365125"/>
          </a:xfrm>
        </p:spPr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14</a:t>
            </a:fld>
            <a:r>
              <a:rPr lang="ru-RU" altLang="en-US" sz="1800" dirty="0"/>
              <a:t> из 31</a:t>
            </a:r>
          </a:p>
        </p:txBody>
      </p:sp>
    </p:spTree>
    <p:extLst>
      <p:ext uri="{BB962C8B-B14F-4D97-AF65-F5344CB8AC3E}">
        <p14:creationId xmlns:p14="http://schemas.microsoft.com/office/powerpoint/2010/main" val="1298052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D86-D430-4533-8735-3E23F6E2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532856"/>
          </a:xfrm>
        </p:spPr>
        <p:txBody>
          <a:bodyPr>
            <a:normAutofit fontScale="90000"/>
          </a:bodyPr>
          <a:lstStyle/>
          <a:p>
            <a:r>
              <a:rPr lang="ru-RU" dirty="0"/>
              <a:t>Интересный факт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FA63DEA-0337-4051-86F7-8C260C1651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310" y="741218"/>
                <a:ext cx="8889504" cy="3844637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dirty="0"/>
                  <a:t>Каждому</a:t>
                </a:r>
                <a:r>
                  <a:rPr lang="en-US" sz="2000" dirty="0"/>
                  <a:t> </a:t>
                </a:r>
                <a:r>
                  <a:rPr lang="ru-RU" sz="2000" dirty="0"/>
                  <a:t>вполне положительно определенному и сохраняющему след отображению соответствует </a:t>
                </a:r>
                <a:r>
                  <a:rPr lang="ru-RU" sz="2000" dirty="0">
                    <a:solidFill>
                      <a:srgbClr val="7030A0"/>
                    </a:solidFill>
                  </a:rPr>
                  <a:t>матрица </a:t>
                </a:r>
                <a:r>
                  <a:rPr lang="ru-RU" sz="2000" dirty="0" err="1">
                    <a:solidFill>
                      <a:srgbClr val="7030A0"/>
                    </a:solidFill>
                  </a:rPr>
                  <a:t>Чои</a:t>
                </a:r>
                <a:r>
                  <a:rPr lang="ru-RU" sz="20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dirty="0"/>
                  <a:t>Переход между отображением и матрицей </a:t>
                </a:r>
                <a:r>
                  <a:rPr lang="ru-RU" sz="2000" dirty="0" err="1"/>
                  <a:t>Чои</a:t>
                </a:r>
                <a:r>
                  <a:rPr lang="ru-RU" sz="2000" dirty="0"/>
                  <a:t> заключается в перестановке элементов матрицы: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Г</m:t>
                                  </m:r>
                                </m:sup>
                              </m:sSup>
                            </m:e>
                          </m:d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dirty="0"/>
                  <a:t>Матрица </a:t>
                </a:r>
                <a:r>
                  <a:rPr lang="ru-RU" dirty="0" err="1"/>
                  <a:t>Чои</a:t>
                </a:r>
                <a:r>
                  <a:rPr lang="ru-RU" dirty="0"/>
                  <a:t> – матрица состояния в пространстве размера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dirty="0"/>
                  <a:t>. </a:t>
                </a:r>
                <a:r>
                  <a:rPr lang="ru-RU" sz="2000" dirty="0"/>
                  <a:t>Эрмитова матрица со следом равным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2000" dirty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FA63DEA-0337-4051-86F7-8C260C1651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310" y="741218"/>
                <a:ext cx="8889504" cy="3844637"/>
              </a:xfrm>
              <a:blipFill>
                <a:blip r:embed="rId2"/>
                <a:stretch>
                  <a:fillRect l="-617" t="-794" r="-8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15</a:t>
            </a:fld>
            <a:r>
              <a:rPr lang="ru-RU" altLang="en-US" sz="1800" dirty="0"/>
              <a:t> из 31</a:t>
            </a:r>
          </a:p>
        </p:txBody>
      </p:sp>
    </p:spTree>
    <p:extLst>
      <p:ext uri="{BB962C8B-B14F-4D97-AF65-F5344CB8AC3E}">
        <p14:creationId xmlns:p14="http://schemas.microsoft.com/office/powerpoint/2010/main" val="3224653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D86-D430-4533-8735-3E23F6E2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532856"/>
          </a:xfrm>
        </p:spPr>
        <p:txBody>
          <a:bodyPr>
            <a:normAutofit fontScale="90000"/>
          </a:bodyPr>
          <a:lstStyle/>
          <a:p>
            <a:r>
              <a:rPr lang="ru-RU" dirty="0"/>
              <a:t>В мире собственных чисел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A63DEA-0337-4051-86F7-8C260C16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10" y="741218"/>
            <a:ext cx="8889504" cy="384463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Гипотеза</a:t>
            </a:r>
            <a:r>
              <a:rPr lang="en-US" dirty="0"/>
              <a:t>:</a:t>
            </a:r>
            <a:r>
              <a:rPr lang="ru-RU" dirty="0"/>
              <a:t> в пространстве СЧ матриц </a:t>
            </a:r>
            <a:r>
              <a:rPr lang="ru-RU" dirty="0" err="1"/>
              <a:t>Чои</a:t>
            </a:r>
            <a:r>
              <a:rPr lang="ru-RU" dirty="0"/>
              <a:t> удастся разделить ответы Да</a:t>
            </a:r>
            <a:r>
              <a:rPr lang="en-US" dirty="0"/>
              <a:t>/</a:t>
            </a:r>
            <a:r>
              <a:rPr lang="ru-RU" dirty="0"/>
              <a:t>Нет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FF0000"/>
                </a:solidFill>
              </a:rPr>
              <a:t>Забегая вперед – не удастся… </a:t>
            </a:r>
          </a:p>
          <a:p>
            <a:r>
              <a:rPr lang="ru-RU" i="1" dirty="0">
                <a:solidFill>
                  <a:srgbClr val="FF0000"/>
                </a:solidFill>
              </a:rPr>
              <a:t>    </a:t>
            </a:r>
            <a:r>
              <a:rPr lang="ru-RU" i="1" dirty="0">
                <a:solidFill>
                  <a:srgbClr val="00B050"/>
                </a:solidFill>
              </a:rPr>
              <a:t>(но есть полезные наблюдения)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i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i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i="1" dirty="0"/>
              <a:t>Ситуации Да</a:t>
            </a:r>
            <a:r>
              <a:rPr lang="en-US" b="0" i="1" dirty="0"/>
              <a:t>/</a:t>
            </a:r>
            <a:r>
              <a:rPr lang="ru-RU" b="0" i="1" dirty="0"/>
              <a:t>Нет </a:t>
            </a:r>
            <a:br>
              <a:rPr lang="ru-RU" b="0" i="1" dirty="0"/>
            </a:br>
            <a:r>
              <a:rPr lang="ru-RU" b="0" i="1" dirty="0"/>
              <a:t>в пространстве трех</a:t>
            </a:r>
            <a:br>
              <a:rPr lang="ru-RU" b="0" i="1" dirty="0"/>
            </a:br>
            <a:r>
              <a:rPr lang="ru-RU" b="0" i="1" dirty="0"/>
              <a:t>максимальных СЧ матрицы</a:t>
            </a:r>
            <a:br>
              <a:rPr lang="ru-RU" b="0" i="1" dirty="0"/>
            </a:br>
            <a:r>
              <a:rPr lang="ru-RU" b="0" i="1" dirty="0" err="1"/>
              <a:t>Чои</a:t>
            </a:r>
            <a:r>
              <a:rPr lang="ru-RU" b="0" i="1" dirty="0"/>
              <a:t>, задача 1.</a:t>
            </a:r>
            <a:br>
              <a:rPr lang="ru-RU" b="0" i="1" dirty="0"/>
            </a:br>
            <a:r>
              <a:rPr lang="ru-RU" b="0" i="1" dirty="0">
                <a:solidFill>
                  <a:srgbClr val="00B050"/>
                </a:solidFill>
              </a:rPr>
              <a:t>кажется, что можно разделить</a:t>
            </a:r>
            <a:endParaRPr lang="en-US" b="0" i="1" dirty="0">
              <a:solidFill>
                <a:srgbClr val="00B050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331303" y="4307942"/>
            <a:ext cx="1107872" cy="365125"/>
          </a:xfrm>
        </p:spPr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16</a:t>
            </a:fld>
            <a:r>
              <a:rPr lang="ru-RU" altLang="en-US" sz="1800" dirty="0"/>
              <a:t> из 1</a:t>
            </a:r>
            <a:r>
              <a:rPr lang="en-US" altLang="en-US" sz="1800" dirty="0"/>
              <a:t>7</a:t>
            </a:r>
            <a:endParaRPr lang="ru-RU" altLang="en-US" sz="1800" dirty="0"/>
          </a:p>
        </p:txBody>
      </p:sp>
      <p:pic>
        <p:nvPicPr>
          <p:cNvPr id="7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" b="8100"/>
          <a:stretch/>
        </p:blipFill>
        <p:spPr bwMode="auto">
          <a:xfrm>
            <a:off x="4711483" y="1232115"/>
            <a:ext cx="4368529" cy="39055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3820332" y="3812583"/>
            <a:ext cx="86790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 txBox="1">
            <a:spLocks/>
          </p:cNvSpPr>
          <p:nvPr/>
        </p:nvSpPr>
        <p:spPr>
          <a:xfrm rot="16200000">
            <a:off x="8390715" y="4460342"/>
            <a:ext cx="1107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16</a:t>
            </a:fld>
            <a:r>
              <a:rPr lang="ru-RU" altLang="en-US" sz="1800"/>
              <a:t> из 31</a:t>
            </a:r>
            <a:endParaRPr lang="ru-RU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12505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331303" y="4307942"/>
            <a:ext cx="1107872" cy="365125"/>
          </a:xfrm>
        </p:spPr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17</a:t>
            </a:fld>
            <a:r>
              <a:rPr lang="ru-RU" altLang="en-US" sz="1800" dirty="0"/>
              <a:t> из 1</a:t>
            </a:r>
            <a:r>
              <a:rPr lang="en-US" altLang="en-US" sz="1800" dirty="0"/>
              <a:t>7</a:t>
            </a:r>
            <a:endParaRPr lang="ru-RU" altLang="en-US" sz="1800" dirty="0"/>
          </a:p>
        </p:txBody>
      </p:sp>
      <p:pic>
        <p:nvPicPr>
          <p:cNvPr id="9" name="Picture 2" descr="Chart, radar chart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027" y="0"/>
            <a:ext cx="72842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0" y="1472339"/>
            <a:ext cx="18597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Пространство СЧ</a:t>
            </a:r>
          </a:p>
          <a:p>
            <a:endParaRPr lang="ru-RU" b="1" dirty="0"/>
          </a:p>
          <a:p>
            <a:r>
              <a:rPr lang="ru-RU" b="1" dirty="0"/>
              <a:t>Пока только </a:t>
            </a:r>
            <a:br>
              <a:rPr lang="ru-RU" b="1" dirty="0"/>
            </a:br>
            <a:r>
              <a:rPr lang="ru-RU" b="1" dirty="0"/>
              <a:t>задача 1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Работают неплохо</a:t>
            </a:r>
            <a:r>
              <a:rPr lang="en-US" b="1" dirty="0"/>
              <a:t>:</a:t>
            </a:r>
            <a:br>
              <a:rPr lang="ru-RU" b="1" dirty="0"/>
            </a:br>
            <a:r>
              <a:rPr lang="en-US" dirty="0"/>
              <a:t>FNN</a:t>
            </a:r>
          </a:p>
          <a:p>
            <a:r>
              <a:rPr lang="ru-RU" dirty="0" err="1"/>
              <a:t>Decision</a:t>
            </a:r>
            <a:r>
              <a:rPr lang="ru-RU" dirty="0"/>
              <a:t> </a:t>
            </a:r>
            <a:r>
              <a:rPr lang="ru-RU" dirty="0" err="1"/>
              <a:t>Tree</a:t>
            </a:r>
            <a:r>
              <a:rPr lang="ru-RU" dirty="0"/>
              <a:t>, </a:t>
            </a:r>
            <a:r>
              <a:rPr lang="ru-RU" dirty="0" err="1"/>
              <a:t>Random</a:t>
            </a:r>
            <a:r>
              <a:rPr lang="ru-RU" dirty="0"/>
              <a:t> </a:t>
            </a:r>
            <a:r>
              <a:rPr lang="ru-RU" dirty="0" err="1"/>
              <a:t>Forest</a:t>
            </a:r>
            <a:r>
              <a:rPr lang="ru-RU" dirty="0"/>
              <a:t> </a:t>
            </a:r>
            <a:endParaRPr lang="ru-RU" b="1" dirty="0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 txBox="1">
            <a:spLocks/>
          </p:cNvSpPr>
          <p:nvPr/>
        </p:nvSpPr>
        <p:spPr>
          <a:xfrm rot="16200000">
            <a:off x="8289978" y="4460342"/>
            <a:ext cx="1107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17</a:t>
            </a:fld>
            <a:r>
              <a:rPr lang="ru-RU" altLang="en-US" sz="1800"/>
              <a:t> из 31</a:t>
            </a:r>
            <a:endParaRPr lang="ru-RU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16617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331303" y="4307942"/>
            <a:ext cx="1107872" cy="365125"/>
          </a:xfrm>
        </p:spPr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18</a:t>
            </a:fld>
            <a:r>
              <a:rPr lang="ru-RU" altLang="en-US" sz="1800" dirty="0"/>
              <a:t> из 1</a:t>
            </a:r>
            <a:r>
              <a:rPr lang="en-US" altLang="en-US" sz="1800" dirty="0"/>
              <a:t>7</a:t>
            </a:r>
            <a:endParaRPr lang="ru-RU" alt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55009"/>
            <a:ext cx="18597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Можно ли улучшить</a:t>
            </a:r>
            <a:r>
              <a:rPr lang="en-US" b="1" dirty="0">
                <a:solidFill>
                  <a:srgbClr val="7030A0"/>
                </a:solidFill>
              </a:rPr>
              <a:t>?</a:t>
            </a:r>
            <a:endParaRPr lang="ru-RU" b="1" dirty="0">
              <a:solidFill>
                <a:srgbClr val="7030A0"/>
              </a:solidFill>
            </a:endParaRPr>
          </a:p>
          <a:p>
            <a:endParaRPr lang="ru-RU" b="1" dirty="0"/>
          </a:p>
          <a:p>
            <a:r>
              <a:rPr lang="ru-RU" b="1" dirty="0"/>
              <a:t>Пространство СЧ </a:t>
            </a:r>
            <a:r>
              <a:rPr lang="ru-RU" b="1" dirty="0">
                <a:solidFill>
                  <a:srgbClr val="00B050"/>
                </a:solidFill>
              </a:rPr>
              <a:t>и функций от них</a:t>
            </a:r>
            <a:r>
              <a:rPr lang="ru-RU" b="1" dirty="0"/>
              <a:t> (корни…)</a:t>
            </a:r>
          </a:p>
          <a:p>
            <a:endParaRPr lang="ru-RU" b="1" dirty="0"/>
          </a:p>
          <a:p>
            <a:r>
              <a:rPr lang="ru-RU" b="1" dirty="0"/>
              <a:t>Пока только </a:t>
            </a:r>
            <a:br>
              <a:rPr lang="ru-RU" b="1" dirty="0"/>
            </a:br>
            <a:r>
              <a:rPr lang="ru-RU" b="1" dirty="0"/>
              <a:t>задача 1</a:t>
            </a:r>
            <a:br>
              <a:rPr lang="ru-RU" b="1" dirty="0"/>
            </a:br>
            <a:br>
              <a:rPr lang="ru-RU" b="1" dirty="0"/>
            </a:br>
            <a:r>
              <a:rPr lang="ru-RU" b="1" dirty="0">
                <a:solidFill>
                  <a:srgbClr val="00B050"/>
                </a:solidFill>
              </a:rPr>
              <a:t>Многие методы заработали лучше</a:t>
            </a:r>
            <a:r>
              <a:rPr lang="ru-RU" dirty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Picture 3" descr="Shape, polygon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92" y="0"/>
            <a:ext cx="71523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 txBox="1">
            <a:spLocks/>
          </p:cNvSpPr>
          <p:nvPr/>
        </p:nvSpPr>
        <p:spPr>
          <a:xfrm rot="16200000">
            <a:off x="8328723" y="4460342"/>
            <a:ext cx="1107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18</a:t>
            </a:fld>
            <a:r>
              <a:rPr lang="ru-RU" altLang="en-US" sz="1800"/>
              <a:t> из 31</a:t>
            </a:r>
            <a:endParaRPr lang="ru-RU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21820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331303" y="4307942"/>
            <a:ext cx="1107872" cy="365125"/>
          </a:xfrm>
        </p:spPr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19</a:t>
            </a:fld>
            <a:r>
              <a:rPr lang="ru-RU" altLang="en-US" sz="1800" dirty="0"/>
              <a:t> из 1</a:t>
            </a:r>
            <a:r>
              <a:rPr lang="en-US" altLang="en-US" sz="1800" dirty="0"/>
              <a:t>7</a:t>
            </a:r>
            <a:endParaRPr lang="ru-RU" alt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55009"/>
            <a:ext cx="22317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Как быть с ОБОБЩЕНИЕМ</a:t>
            </a:r>
            <a:r>
              <a:rPr lang="en-US" b="1" dirty="0">
                <a:solidFill>
                  <a:srgbClr val="7030A0"/>
                </a:solidFill>
              </a:rPr>
              <a:t>?</a:t>
            </a:r>
            <a:endParaRPr lang="ru-RU" b="1" dirty="0">
              <a:solidFill>
                <a:srgbClr val="7030A0"/>
              </a:solidFill>
            </a:endParaRPr>
          </a:p>
          <a:p>
            <a:endParaRPr lang="ru-RU" b="1" dirty="0"/>
          </a:p>
          <a:p>
            <a:r>
              <a:rPr lang="ru-RU" b="1" dirty="0"/>
              <a:t>Пространство СЧ </a:t>
            </a:r>
            <a:r>
              <a:rPr lang="ru-RU" b="1" dirty="0">
                <a:solidFill>
                  <a:srgbClr val="00B050"/>
                </a:solidFill>
              </a:rPr>
              <a:t>и функций от них</a:t>
            </a:r>
            <a:r>
              <a:rPr lang="ru-RU" b="1" dirty="0"/>
              <a:t> (корни…)</a:t>
            </a:r>
          </a:p>
          <a:p>
            <a:endParaRPr lang="ru-RU" b="1" dirty="0"/>
          </a:p>
          <a:p>
            <a:r>
              <a:rPr lang="ru-RU" b="1" dirty="0"/>
              <a:t>Задачи 1 и 2</a:t>
            </a:r>
            <a:br>
              <a:rPr lang="ru-RU" b="1" dirty="0"/>
            </a:br>
            <a:endParaRPr lang="ru-RU" b="1" dirty="0"/>
          </a:p>
          <a:p>
            <a:r>
              <a:rPr lang="ru-RU" b="1" dirty="0">
                <a:solidFill>
                  <a:srgbClr val="FF0000"/>
                </a:solidFill>
              </a:rPr>
              <a:t>В основном результаты значительно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ухудшились</a:t>
            </a:r>
          </a:p>
        </p:txBody>
      </p:sp>
      <p:pic>
        <p:nvPicPr>
          <p:cNvPr id="7" name="Picture 6" descr="Chart, radar chart&#10;&#10;Description automatically generate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/>
          <a:stretch/>
        </p:blipFill>
        <p:spPr bwMode="auto">
          <a:xfrm>
            <a:off x="2154263" y="54244"/>
            <a:ext cx="6857841" cy="50892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 txBox="1">
            <a:spLocks/>
          </p:cNvSpPr>
          <p:nvPr/>
        </p:nvSpPr>
        <p:spPr>
          <a:xfrm rot="16200000">
            <a:off x="8305476" y="4460342"/>
            <a:ext cx="1107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19</a:t>
            </a:fld>
            <a:r>
              <a:rPr lang="ru-RU" altLang="en-US" sz="1800"/>
              <a:t> из 31</a:t>
            </a:r>
            <a:endParaRPr lang="ru-RU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7735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D86-D430-4533-8735-3E23F6E2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532856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A63DEA-0337-4051-86F7-8C260C16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5" y="741218"/>
            <a:ext cx="8548254" cy="38446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/>
              <a:t>Предметная область и постановка задачи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Сведение к задаче целочисленного программирования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Переход к методам машинного обучения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Задачи и результаты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Выводы и планы</a:t>
            </a:r>
            <a:endParaRPr lang="ru-RU" sz="2800" dirty="0">
              <a:highlight>
                <a:srgbClr val="00FF00"/>
              </a:highlight>
            </a:endParaRPr>
          </a:p>
          <a:p>
            <a:endParaRPr lang="ru-RU" sz="28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2</a:t>
            </a:fld>
            <a:r>
              <a:rPr lang="ru-RU" altLang="en-US" sz="1800" dirty="0"/>
              <a:t> из 31</a:t>
            </a:r>
          </a:p>
        </p:txBody>
      </p:sp>
    </p:spTree>
    <p:extLst>
      <p:ext uri="{BB962C8B-B14F-4D97-AF65-F5344CB8AC3E}">
        <p14:creationId xmlns:p14="http://schemas.microsoft.com/office/powerpoint/2010/main" val="234979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331303" y="4307942"/>
            <a:ext cx="1107872" cy="365125"/>
          </a:xfrm>
        </p:spPr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20</a:t>
            </a:fld>
            <a:r>
              <a:rPr lang="ru-RU" altLang="en-US" sz="1800" dirty="0"/>
              <a:t> из 31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55009"/>
            <a:ext cx="22317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Как быть с ОБОБЩЕНИЕМ</a:t>
            </a:r>
            <a:r>
              <a:rPr lang="en-US" b="1" dirty="0">
                <a:solidFill>
                  <a:srgbClr val="7030A0"/>
                </a:solidFill>
              </a:rPr>
              <a:t>?</a:t>
            </a:r>
            <a:endParaRPr lang="ru-RU" b="1" dirty="0">
              <a:solidFill>
                <a:srgbClr val="7030A0"/>
              </a:solidFill>
            </a:endParaRPr>
          </a:p>
          <a:p>
            <a:endParaRPr lang="ru-RU" b="1" dirty="0"/>
          </a:p>
          <a:p>
            <a:r>
              <a:rPr lang="ru-RU" b="1" dirty="0"/>
              <a:t>Пространство СЧ </a:t>
            </a:r>
            <a:r>
              <a:rPr lang="ru-RU" b="1" dirty="0">
                <a:solidFill>
                  <a:srgbClr val="00B050"/>
                </a:solidFill>
              </a:rPr>
              <a:t>и функций от них</a:t>
            </a:r>
            <a:r>
              <a:rPr lang="ru-RU" b="1" dirty="0"/>
              <a:t> (корни…)</a:t>
            </a:r>
          </a:p>
          <a:p>
            <a:endParaRPr lang="ru-RU" b="1" dirty="0"/>
          </a:p>
          <a:p>
            <a:r>
              <a:rPr lang="ru-RU" b="1" dirty="0"/>
              <a:t>Задачи 1 и 2</a:t>
            </a:r>
            <a:br>
              <a:rPr lang="ru-RU" b="1" dirty="0"/>
            </a:br>
            <a:endParaRPr lang="ru-RU" b="1" dirty="0"/>
          </a:p>
          <a:p>
            <a:r>
              <a:rPr lang="ru-RU" b="1" dirty="0">
                <a:solidFill>
                  <a:srgbClr val="FF0000"/>
                </a:solidFill>
              </a:rPr>
              <a:t>В основном результаты значительно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ухудшились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/>
              <a:t>Причина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010" y="1"/>
            <a:ext cx="5301788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1232115" y="3572360"/>
            <a:ext cx="2177512" cy="6044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141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D86-D430-4533-8735-3E23F6E2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532856"/>
          </a:xfrm>
        </p:spPr>
        <p:txBody>
          <a:bodyPr>
            <a:normAutofit fontScale="90000"/>
          </a:bodyPr>
          <a:lstStyle/>
          <a:p>
            <a:r>
              <a:rPr lang="ru-RU" dirty="0"/>
              <a:t>В мире матриц </a:t>
            </a:r>
            <a:r>
              <a:rPr lang="ru-RU" dirty="0" err="1"/>
              <a:t>чои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A63DEA-0337-4051-86F7-8C260C16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10" y="741218"/>
            <a:ext cx="4101727" cy="41794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Гипотеза</a:t>
            </a:r>
            <a:r>
              <a:rPr lang="en-US" dirty="0"/>
              <a:t>:</a:t>
            </a:r>
            <a:r>
              <a:rPr lang="ru-RU" dirty="0"/>
              <a:t> рассматривая только СЧ, мы теряем слишком много информации. Рассмотрим всю матрицу </a:t>
            </a:r>
            <a:r>
              <a:rPr lang="ru-RU" dirty="0" err="1"/>
              <a:t>Чои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Развернем матрицу в вектор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Рассмотрим обе задачи во всех выборках (в равных долях)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Построим модели и сравним результаты с предыдущим экспериментом</a:t>
            </a:r>
          </a:p>
        </p:txBody>
      </p:sp>
      <p:pic>
        <p:nvPicPr>
          <p:cNvPr id="10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" b="3970"/>
          <a:stretch/>
        </p:blipFill>
        <p:spPr bwMode="auto">
          <a:xfrm>
            <a:off x="4076054" y="838281"/>
            <a:ext cx="4922405" cy="3594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331303" y="4307942"/>
            <a:ext cx="1107872" cy="365125"/>
          </a:xfrm>
        </p:spPr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21</a:t>
            </a:fld>
            <a:r>
              <a:rPr lang="ru-RU" altLang="en-US" sz="1800" dirty="0"/>
              <a:t> из 31</a:t>
            </a:r>
          </a:p>
        </p:txBody>
      </p:sp>
    </p:spTree>
    <p:extLst>
      <p:ext uri="{BB962C8B-B14F-4D97-AF65-F5344CB8AC3E}">
        <p14:creationId xmlns:p14="http://schemas.microsoft.com/office/powerpoint/2010/main" val="4098311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331303" y="4307942"/>
            <a:ext cx="1107872" cy="365125"/>
          </a:xfrm>
        </p:spPr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22</a:t>
            </a:fld>
            <a:r>
              <a:rPr lang="ru-RU" altLang="en-US" sz="1800" dirty="0"/>
              <a:t> из 1</a:t>
            </a:r>
            <a:r>
              <a:rPr lang="en-US" altLang="en-US" sz="1800" dirty="0"/>
              <a:t>7</a:t>
            </a:r>
            <a:endParaRPr lang="ru-RU" alt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55009"/>
            <a:ext cx="22317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Как быть с ОБОБЩЕНИЕМ</a:t>
            </a:r>
            <a:r>
              <a:rPr lang="en-US" b="1" dirty="0">
                <a:solidFill>
                  <a:srgbClr val="7030A0"/>
                </a:solidFill>
              </a:rPr>
              <a:t>?</a:t>
            </a:r>
            <a:endParaRPr lang="ru-RU" b="1" dirty="0">
              <a:solidFill>
                <a:srgbClr val="7030A0"/>
              </a:solidFill>
            </a:endParaRPr>
          </a:p>
          <a:p>
            <a:endParaRPr lang="ru-RU" b="1" dirty="0"/>
          </a:p>
          <a:p>
            <a:r>
              <a:rPr lang="ru-RU" b="1" dirty="0"/>
              <a:t>Пространство </a:t>
            </a:r>
            <a:r>
              <a:rPr lang="ru-RU" b="1" dirty="0">
                <a:solidFill>
                  <a:srgbClr val="00B050"/>
                </a:solidFill>
              </a:rPr>
              <a:t>матриц </a:t>
            </a:r>
            <a:r>
              <a:rPr lang="ru-RU" b="1" dirty="0" err="1">
                <a:solidFill>
                  <a:srgbClr val="00B050"/>
                </a:solidFill>
              </a:rPr>
              <a:t>Чои</a:t>
            </a:r>
            <a:endParaRPr lang="ru-RU" b="1" dirty="0">
              <a:solidFill>
                <a:srgbClr val="00B050"/>
              </a:solidFill>
            </a:endParaRPr>
          </a:p>
          <a:p>
            <a:endParaRPr lang="ru-RU" b="1" dirty="0"/>
          </a:p>
          <a:p>
            <a:r>
              <a:rPr lang="ru-RU" b="1" dirty="0"/>
              <a:t>Задачи 1 и 2</a:t>
            </a:r>
            <a:br>
              <a:rPr lang="ru-RU" b="1" dirty="0"/>
            </a:br>
            <a:endParaRPr lang="ru-RU" b="1" dirty="0"/>
          </a:p>
          <a:p>
            <a:r>
              <a:rPr lang="ru-RU" b="1" dirty="0">
                <a:solidFill>
                  <a:srgbClr val="00B050"/>
                </a:solidFill>
              </a:rPr>
              <a:t>Результаты значительно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улучшились</a:t>
            </a:r>
          </a:p>
        </p:txBody>
      </p:sp>
      <p:pic>
        <p:nvPicPr>
          <p:cNvPr id="5" name="Picture 11" descr="Shape, polygon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56" y="216976"/>
            <a:ext cx="6788101" cy="49265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 txBox="1">
            <a:spLocks/>
          </p:cNvSpPr>
          <p:nvPr/>
        </p:nvSpPr>
        <p:spPr>
          <a:xfrm rot="16200000">
            <a:off x="8351970" y="4460342"/>
            <a:ext cx="1107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22</a:t>
            </a:fld>
            <a:r>
              <a:rPr lang="ru-RU" altLang="en-US" sz="1800"/>
              <a:t> из 31</a:t>
            </a:r>
            <a:endParaRPr lang="ru-RU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98471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D86-D430-4533-8735-3E23F6E2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532856"/>
          </a:xfrm>
        </p:spPr>
        <p:txBody>
          <a:bodyPr>
            <a:normAutofit fontScale="90000"/>
          </a:bodyPr>
          <a:lstStyle/>
          <a:p>
            <a:r>
              <a:rPr lang="ru-RU" dirty="0"/>
              <a:t>диаграммы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A63DEA-0337-4051-86F7-8C260C16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10" y="849704"/>
            <a:ext cx="3187327" cy="384463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Теперь изучим диаграммы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К неточному восстановлению границы между областями мы заранее готовы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Но видны явные артефакты</a:t>
            </a:r>
            <a:r>
              <a:rPr lang="en-US" b="0" dirty="0"/>
              <a:t>:</a:t>
            </a:r>
            <a:r>
              <a:rPr lang="ru-RU" b="0" dirty="0"/>
              <a:t> в первой задаче обнаружены лепестки, которых быть не должно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Вывод</a:t>
            </a:r>
            <a:r>
              <a:rPr lang="en-US" b="0" dirty="0"/>
              <a:t>:</a:t>
            </a:r>
            <a:r>
              <a:rPr lang="ru-RU" b="0" dirty="0"/>
              <a:t> нужно продолжать поиски</a:t>
            </a:r>
          </a:p>
        </p:txBody>
      </p:sp>
      <p:pic>
        <p:nvPicPr>
          <p:cNvPr id="5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 t="4624" r="3055"/>
          <a:stretch/>
        </p:blipFill>
        <p:spPr bwMode="auto">
          <a:xfrm>
            <a:off x="3262399" y="712922"/>
            <a:ext cx="5517396" cy="38590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331303" y="4307942"/>
            <a:ext cx="1107872" cy="365125"/>
          </a:xfrm>
        </p:spPr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23</a:t>
            </a:fld>
            <a:r>
              <a:rPr lang="ru-RU" altLang="en-US" sz="1800" dirty="0"/>
              <a:t> из 31</a:t>
            </a:r>
          </a:p>
        </p:txBody>
      </p:sp>
    </p:spTree>
    <p:extLst>
      <p:ext uri="{BB962C8B-B14F-4D97-AF65-F5344CB8AC3E}">
        <p14:creationId xmlns:p14="http://schemas.microsoft.com/office/powerpoint/2010/main" val="824948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D86-D430-4533-8735-3E23F6E2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53285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В пространстве СЧ и СВ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A63DEA-0337-4051-86F7-8C260C16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10" y="741218"/>
            <a:ext cx="3807259" cy="384463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ГИПОТЕЗА</a:t>
            </a:r>
            <a:r>
              <a:rPr lang="en-US" dirty="0">
                <a:solidFill>
                  <a:srgbClr val="00B050"/>
                </a:solidFill>
              </a:rPr>
              <a:t>: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/>
              <a:t>вся матрица </a:t>
            </a:r>
            <a:r>
              <a:rPr lang="ru-RU" dirty="0" err="1"/>
              <a:t>Чои</a:t>
            </a:r>
            <a:r>
              <a:rPr lang="ru-RU" dirty="0"/>
              <a:t> это неплохо, но </a:t>
            </a:r>
            <a:r>
              <a:rPr lang="ru-RU" dirty="0" err="1"/>
              <a:t>м.б</a:t>
            </a:r>
            <a:r>
              <a:rPr lang="ru-RU" dirty="0"/>
              <a:t>. стоит попробовать помочь методам, выделив СЧ и СВ</a:t>
            </a:r>
            <a:r>
              <a:rPr lang="en-US" dirty="0"/>
              <a:t>?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СЧ </a:t>
            </a:r>
            <a:r>
              <a:rPr lang="ru-RU" b="0" dirty="0"/>
              <a:t>– вектор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СВ </a:t>
            </a:r>
            <a:r>
              <a:rPr lang="ru-RU" b="0" dirty="0"/>
              <a:t>– матрица. Перейдем в сферические координаты.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Нормализуем углы к </a:t>
            </a:r>
            <a:r>
              <a:rPr lang="en-US" b="0" dirty="0"/>
              <a:t>[0;1].</a:t>
            </a:r>
            <a:endParaRPr lang="ru-RU" b="0" dirty="0"/>
          </a:p>
          <a:p>
            <a:endParaRPr lang="ru-RU" b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331303" y="4307942"/>
            <a:ext cx="1107872" cy="365125"/>
          </a:xfrm>
        </p:spPr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24</a:t>
            </a:fld>
            <a:r>
              <a:rPr lang="ru-RU" altLang="en-US" sz="1800" dirty="0"/>
              <a:t> из 31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478" y="728420"/>
            <a:ext cx="3865957" cy="439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637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D86-D430-4533-8735-3E23F6E2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53285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В пространстве СЧ и СВ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A63DEA-0337-4051-86F7-8C260C16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11" y="741218"/>
            <a:ext cx="3691021" cy="384463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ГИПОТЕЗА</a:t>
            </a:r>
            <a:r>
              <a:rPr lang="en-US" dirty="0">
                <a:solidFill>
                  <a:srgbClr val="00B050"/>
                </a:solidFill>
              </a:rPr>
              <a:t>: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/>
              <a:t>вся матрица </a:t>
            </a:r>
            <a:r>
              <a:rPr lang="ru-RU" dirty="0" err="1"/>
              <a:t>Чои</a:t>
            </a:r>
            <a:r>
              <a:rPr lang="ru-RU" dirty="0"/>
              <a:t> это неплохо, но </a:t>
            </a:r>
            <a:r>
              <a:rPr lang="ru-RU" dirty="0" err="1"/>
              <a:t>м.б</a:t>
            </a:r>
            <a:r>
              <a:rPr lang="ru-RU" dirty="0"/>
              <a:t>. стоит попробовать помочь методам, выделив СЧ и СВ</a:t>
            </a:r>
            <a:r>
              <a:rPr lang="en-US" dirty="0"/>
              <a:t>?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СЧ </a:t>
            </a:r>
            <a:r>
              <a:rPr lang="ru-RU" b="0" dirty="0"/>
              <a:t>– вектор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СВ </a:t>
            </a:r>
            <a:r>
              <a:rPr lang="ru-RU" b="0" dirty="0"/>
              <a:t>– матрица. Перейдем в сферические координаты.</a:t>
            </a:r>
            <a:r>
              <a:rPr lang="en-US" b="0" dirty="0"/>
              <a:t> </a:t>
            </a:r>
            <a:r>
              <a:rPr lang="ru-RU" b="0" dirty="0"/>
              <a:t>Дополнительно уберем часть углов в сферических координатах.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/>
              <a:t>Нормализуем углы к </a:t>
            </a:r>
            <a:r>
              <a:rPr lang="en-US" b="0" dirty="0"/>
              <a:t>[0;1].</a:t>
            </a:r>
            <a:endParaRPr lang="ru-RU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Результат улучшился.</a:t>
            </a:r>
          </a:p>
          <a:p>
            <a:endParaRPr lang="ru-RU" b="0" dirty="0"/>
          </a:p>
        </p:txBody>
      </p:sp>
      <p:pic>
        <p:nvPicPr>
          <p:cNvPr id="7" name="Pictur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/>
          <a:stretch/>
        </p:blipFill>
        <p:spPr bwMode="auto">
          <a:xfrm>
            <a:off x="3882325" y="687235"/>
            <a:ext cx="5114436" cy="39312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331303" y="4307942"/>
            <a:ext cx="1107872" cy="365125"/>
          </a:xfrm>
        </p:spPr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25</a:t>
            </a:fld>
            <a:r>
              <a:rPr lang="ru-RU" altLang="en-US" sz="1800" dirty="0"/>
              <a:t> из 31</a:t>
            </a:r>
          </a:p>
        </p:txBody>
      </p:sp>
    </p:spTree>
    <p:extLst>
      <p:ext uri="{BB962C8B-B14F-4D97-AF65-F5344CB8AC3E}">
        <p14:creationId xmlns:p14="http://schemas.microsoft.com/office/powerpoint/2010/main" val="2662464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331303" y="4307942"/>
            <a:ext cx="1107872" cy="365125"/>
          </a:xfrm>
        </p:spPr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26</a:t>
            </a:fld>
            <a:r>
              <a:rPr lang="ru-RU" altLang="en-US" sz="1800" dirty="0"/>
              <a:t> из 31</a:t>
            </a:r>
          </a:p>
        </p:txBody>
      </p:sp>
      <p:pic>
        <p:nvPicPr>
          <p:cNvPr id="7" name="Picture 12" descr="Polygon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29" y="0"/>
            <a:ext cx="7733654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136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D86-D430-4533-8735-3E23F6E2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53285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В пространстве СЧ и СВ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FA63DEA-0337-4051-86F7-8C260C1651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311" y="741218"/>
                <a:ext cx="8898747" cy="1492531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dirty="0">
                    <a:solidFill>
                      <a:srgbClr val="00B050"/>
                    </a:solidFill>
                  </a:rPr>
                  <a:t>Дополнительно сбалансируем выборку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ru-RU" sz="16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>
                  <a:solidFill>
                    <a:srgbClr val="00B050"/>
                  </a:solidFill>
                </a:endParaRPr>
              </a:p>
              <a:p>
                <a:endParaRPr lang="ru-RU" b="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FA63DEA-0337-4051-86F7-8C260C1651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311" y="741218"/>
                <a:ext cx="8898747" cy="1492531"/>
              </a:xfrm>
              <a:blipFill>
                <a:blip r:embed="rId2"/>
                <a:stretch>
                  <a:fillRect l="-616" t="-20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432" y="2061274"/>
            <a:ext cx="5664630" cy="3082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331303" y="4307942"/>
            <a:ext cx="1107872" cy="365125"/>
          </a:xfrm>
        </p:spPr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27</a:t>
            </a:fld>
            <a:r>
              <a:rPr lang="ru-RU" altLang="en-US" sz="1800" dirty="0"/>
              <a:t> из 31</a:t>
            </a:r>
          </a:p>
        </p:txBody>
      </p:sp>
    </p:spTree>
    <p:extLst>
      <p:ext uri="{BB962C8B-B14F-4D97-AF65-F5344CB8AC3E}">
        <p14:creationId xmlns:p14="http://schemas.microsoft.com/office/powerpoint/2010/main" val="1939266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D86-D430-4533-8735-3E23F6E2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53285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Итоговый результат</a:t>
            </a:r>
          </a:p>
        </p:txBody>
      </p:sp>
      <p:pic>
        <p:nvPicPr>
          <p:cNvPr id="5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3907" r="2630" b="4544"/>
          <a:stretch/>
        </p:blipFill>
        <p:spPr bwMode="auto">
          <a:xfrm>
            <a:off x="1146875" y="674176"/>
            <a:ext cx="6478270" cy="44557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331303" y="4307942"/>
            <a:ext cx="1107872" cy="365125"/>
          </a:xfrm>
        </p:spPr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28</a:t>
            </a:fld>
            <a:r>
              <a:rPr lang="ru-RU" altLang="en-US" sz="1800" dirty="0"/>
              <a:t> из 31</a:t>
            </a:r>
          </a:p>
        </p:txBody>
      </p:sp>
    </p:spTree>
    <p:extLst>
      <p:ext uri="{BB962C8B-B14F-4D97-AF65-F5344CB8AC3E}">
        <p14:creationId xmlns:p14="http://schemas.microsoft.com/office/powerpoint/2010/main" val="3266401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D86-D430-4533-8735-3E23F6E2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53285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Итоговый результат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27287"/>
              </p:ext>
            </p:extLst>
          </p:nvPr>
        </p:nvGraphicFramePr>
        <p:xfrm>
          <a:off x="154982" y="1743559"/>
          <a:ext cx="8586063" cy="2848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6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6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00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Method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Train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Accuracy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Test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Accuracy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Train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 f1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Test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f1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Train AUC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Test AUC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0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RF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ru-RU" sz="1600" dirty="0">
                          <a:effectLst/>
                        </a:rPr>
                        <a:t>СЧ+СВ м. </a:t>
                      </a:r>
                      <a:r>
                        <a:rPr lang="ru-RU" sz="1600" dirty="0" err="1">
                          <a:effectLst/>
                        </a:rPr>
                        <a:t>Чои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0.998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0.990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0.999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0.993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0.998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0.987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9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AdaBoost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ru-RU" sz="1600" dirty="0">
                          <a:effectLst/>
                        </a:rPr>
                        <a:t>СЧ+СВ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м.</a:t>
                      </a:r>
                      <a:r>
                        <a:rPr lang="ru-RU" sz="1600" baseline="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Чои</a:t>
                      </a:r>
                      <a:r>
                        <a:rPr lang="en-US" sz="1600" dirty="0">
                          <a:effectLst/>
                        </a:rPr>
                        <a:t>)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0.999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0.984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0.999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0.989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0.999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0.980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0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AdaBoost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(СЧ+СВ</a:t>
                      </a:r>
                      <a:r>
                        <a:rPr lang="ru-RU" sz="1600" baseline="0" dirty="0">
                          <a:effectLst/>
                        </a:rPr>
                        <a:t> м. </a:t>
                      </a:r>
                      <a:r>
                        <a:rPr lang="ru-RU" sz="1600" baseline="0" dirty="0" err="1">
                          <a:effectLst/>
                        </a:rPr>
                        <a:t>Чои</a:t>
                      </a:r>
                      <a:r>
                        <a:rPr lang="ru-RU" sz="1600" baseline="0" dirty="0">
                          <a:effectLst/>
                        </a:rPr>
                        <a:t>, балансировка)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r>
                        <a:rPr lang="ru-RU" sz="1600" dirty="0">
                          <a:effectLst/>
                        </a:rPr>
                        <a:t>999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0.989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</a:t>
                      </a:r>
                      <a:r>
                        <a:rPr lang="ru-RU" sz="1600" dirty="0">
                          <a:effectLst/>
                        </a:rPr>
                        <a:t>0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r>
                        <a:rPr lang="ru-RU" sz="1600" dirty="0">
                          <a:effectLst/>
                        </a:rPr>
                        <a:t>999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0.992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</a:t>
                      </a:r>
                      <a:r>
                        <a:rPr lang="ru-RU" sz="1600" dirty="0">
                          <a:effectLst/>
                        </a:rPr>
                        <a:t>0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r>
                        <a:rPr lang="ru-RU" sz="1600" dirty="0">
                          <a:effectLst/>
                        </a:rPr>
                        <a:t>999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0.987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331303" y="4307942"/>
            <a:ext cx="1107872" cy="365125"/>
          </a:xfrm>
        </p:spPr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29</a:t>
            </a:fld>
            <a:r>
              <a:rPr lang="ru-RU" altLang="en-US" sz="1800" dirty="0"/>
              <a:t> из 31</a:t>
            </a:r>
          </a:p>
        </p:txBody>
      </p:sp>
    </p:spTree>
    <p:extLst>
      <p:ext uri="{BB962C8B-B14F-4D97-AF65-F5344CB8AC3E}">
        <p14:creationId xmlns:p14="http://schemas.microsoft.com/office/powerpoint/2010/main" val="72151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D86-D430-4533-8735-3E23F6E2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53285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Предметная область…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FA63DEA-0337-4051-86F7-8C260C1651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310" y="741218"/>
                <a:ext cx="8557490" cy="3844637"/>
              </a:xfrm>
            </p:spPr>
            <p:txBody>
              <a:bodyPr/>
              <a:lstStyle/>
              <a:p>
                <a:r>
                  <a:rPr lang="ru-RU" sz="2000" dirty="0"/>
                  <a:t>Эволюция состояние открытой квантовой системы описывается уравнением Линдблада:</a:t>
                </a:r>
              </a:p>
              <a:p>
                <a:pPr marL="0" lvl="0" indent="0" algn="ctr">
                  <a:buClr>
                    <a:schemeClr val="dk1"/>
                  </a:buClr>
                  <a:buSzPct val="2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ar-AE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ar-AE" sz="2000" b="1" i="1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</m:acc>
                      <m:r>
                        <a:rPr lang="ar-AE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ar-AE" sz="2000" b="1" i="1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20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ar-AE" sz="2000" b="1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ar-AE" sz="2000" b="1" i="1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ar-AE" sz="20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ar-AE" sz="20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ar-AE" sz="2000" b="1" i="1">
                          <a:latin typeface="Cambria Math" panose="02040503050406030204" pitchFamily="18" charset="0"/>
                        </a:rPr>
                        <m:t>), </m:t>
                      </m:r>
                      <m:r>
                        <a:rPr lang="ar-AE" sz="2000" b="1" i="1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ar-AE" sz="2000" b="1" i="1">
                          <a:latin typeface="Cambria Math" panose="02040503050406030204" pitchFamily="18" charset="0"/>
                        </a:rPr>
                        <m:t>]+</m:t>
                      </m:r>
                      <m:nary>
                        <m:naryPr>
                          <m:chr m:val="∑"/>
                          <m:supHide m:val="on"/>
                          <m:ctrlPr>
                            <a:rPr lang="ar-AE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ar-AE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b="1" i="1"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ar-AE" sz="2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d>
                            <m:dPr>
                              <m:ctrlPr>
                                <a:rPr lang="ar-AE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2000" b="1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ru-RU" sz="2000" b="1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(</m:t>
                              </m:r>
                              <m:r>
                                <a:rPr lang="en-US" sz="2000" b="1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𝒕</m:t>
                              </m:r>
                              <m:r>
                                <a:rPr lang="ru-RU" sz="2000" b="1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)</m:t>
                              </m:r>
                              <m:r>
                                <a:rPr lang="en-US" sz="2000" b="1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𝝆</m:t>
                              </m:r>
                              <m:sSubSup>
                                <m:sSubSupPr>
                                  <m:ctrlPr>
                                    <a:rPr lang="en-US" sz="2000" b="1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2000" b="1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𝒌</m:t>
                                  </m:r>
                                </m:sub>
                                <m:sup>
                                  <m:r>
                                    <a:rPr lang="en-US" sz="2000" b="1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†</m:t>
                                  </m:r>
                                </m:sup>
                              </m:sSubSup>
                              <m:r>
                                <a:rPr lang="ru-RU" sz="2000" b="1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(</m:t>
                              </m:r>
                              <m:r>
                                <a:rPr lang="en-US" sz="2000" b="1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𝒕</m:t>
                              </m:r>
                              <m:r>
                                <a:rPr lang="ru-RU" sz="2000" b="1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)</m:t>
                              </m:r>
                              <m:r>
                                <a:rPr lang="en-US" sz="2000" b="1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1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000" b="1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{</m:t>
                              </m:r>
                              <m:sSubSup>
                                <m:sSubSupPr>
                                  <m:ctrlPr>
                                    <a:rPr lang="en-US" sz="2000" b="1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2000" b="1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𝒌</m:t>
                                  </m:r>
                                </m:sub>
                                <m:sup>
                                  <m:r>
                                    <a:rPr lang="en-US" sz="2000" b="1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†</m:t>
                                  </m:r>
                                </m:sup>
                              </m:sSubSup>
                              <m:r>
                                <a:rPr lang="ru-RU" sz="2000" b="1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(</m:t>
                              </m:r>
                              <m:r>
                                <a:rPr lang="en-US" sz="2000" b="1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𝒕</m:t>
                              </m:r>
                              <m:r>
                                <a:rPr lang="ru-RU" sz="2000" b="1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sz="2000" b="1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2000" b="1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ru-RU" sz="2000" b="1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(</m:t>
                              </m:r>
                              <m:r>
                                <a:rPr lang="en-US" sz="2000" b="1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𝒕</m:t>
                              </m:r>
                              <m:r>
                                <a:rPr lang="ru-RU" sz="2000" b="1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)</m:t>
                              </m:r>
                              <m:r>
                                <a:rPr lang="en-US" sz="2000" b="1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,</m:t>
                              </m:r>
                              <m:r>
                                <a:rPr lang="en-US" sz="2000" b="1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𝝆</m:t>
                              </m:r>
                              <m:r>
                                <a:rPr lang="en-US" sz="2000" b="1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}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>
                  <a:lnSpc>
                    <a:spcPct val="115000"/>
                  </a:lnSpc>
                  <a:spcBef>
                    <a:spcPts val="500"/>
                  </a:spcBef>
                  <a:buClr>
                    <a:schemeClr val="dk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AE" sz="2000" b="1" i="1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 sz="2000" b="1" i="1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ar-AE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ar-AE" sz="20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𝑵𝒙𝑵</m:t>
                          </m:r>
                        </m:sup>
                      </m:sSup>
                      <m:r>
                        <a:rPr lang="ru-RU" sz="2000" b="1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ar-AE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b="1" i="1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ar-AE" sz="20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/>
                  <a:t>Рассматриваются системы с периодической зависимостью от времени </a:t>
                </a:r>
                <a14:m>
                  <m:oMath xmlns:m="http://schemas.openxmlformats.org/officeDocument/2006/math">
                    <m:r>
                      <a:rPr lang="ru-RU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ℒ</m:t>
                    </m:r>
                    <m:r>
                      <a:rPr lang="ru-RU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ℒ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ru-RU" sz="2000" dirty="0"/>
              </a:p>
              <a:p>
                <a:endParaRPr lang="ru-RU" sz="2000" dirty="0"/>
              </a:p>
              <a:p>
                <a:endParaRPr lang="ru-RU" sz="20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FA63DEA-0337-4051-86F7-8C260C1651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310" y="988290"/>
                <a:ext cx="8557490" cy="5126183"/>
              </a:xfrm>
              <a:blipFill>
                <a:blip r:embed="rId2"/>
                <a:stretch>
                  <a:fillRect l="-641" t="-5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3</a:t>
            </a:fld>
            <a:r>
              <a:rPr lang="ru-RU" altLang="en-US" sz="1800" dirty="0"/>
              <a:t> из 31</a:t>
            </a:r>
          </a:p>
        </p:txBody>
      </p:sp>
    </p:spTree>
    <p:extLst>
      <p:ext uri="{BB962C8B-B14F-4D97-AF65-F5344CB8AC3E}">
        <p14:creationId xmlns:p14="http://schemas.microsoft.com/office/powerpoint/2010/main" val="2596025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D86-D430-4533-8735-3E23F6E2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532856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заключение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A63DEA-0337-4051-86F7-8C260C16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10" y="741218"/>
            <a:ext cx="8889504" cy="417174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b="0" dirty="0"/>
              <a:t>Вопрос о существовании Флоке-</a:t>
            </a:r>
            <a:r>
              <a:rPr lang="ru-RU" sz="1900" b="0" dirty="0" err="1"/>
              <a:t>Линдбладиана</a:t>
            </a:r>
            <a:r>
              <a:rPr lang="ru-RU" sz="1900" b="0" dirty="0"/>
              <a:t> может быть сведен к </a:t>
            </a:r>
            <a:r>
              <a:rPr lang="en-US" sz="1900" b="0" dirty="0"/>
              <a:t>NP</a:t>
            </a:r>
            <a:r>
              <a:rPr lang="ru-RU" sz="1900" b="0" dirty="0"/>
              <a:t>-полной задаче целочисленного программирования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b="0" dirty="0"/>
              <a:t>За приемлемое время невозможно исследовать вопрос для систем из более чем 3 </a:t>
            </a:r>
            <a:r>
              <a:rPr lang="ru-RU" sz="1900" b="0" dirty="0" err="1"/>
              <a:t>кубитов</a:t>
            </a:r>
            <a:r>
              <a:rPr lang="ru-RU" sz="1900" b="0" dirty="0"/>
              <a:t>, даже с использованием СК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b="0" dirty="0"/>
              <a:t>Идея</a:t>
            </a:r>
            <a:r>
              <a:rPr lang="en-US" sz="1900" b="0" dirty="0"/>
              <a:t>:</a:t>
            </a:r>
            <a:r>
              <a:rPr lang="ru-RU" sz="1900" b="0" dirty="0"/>
              <a:t> использовать методы </a:t>
            </a:r>
            <a:r>
              <a:rPr lang="en-US" sz="1900" b="0" dirty="0"/>
              <a:t>ML/AI</a:t>
            </a:r>
            <a:r>
              <a:rPr lang="ru-RU" sz="1900" b="0" dirty="0"/>
              <a:t> для приближенного решения задачи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Первый результат</a:t>
            </a:r>
            <a:r>
              <a:rPr lang="en-US" sz="1900" b="0" dirty="0"/>
              <a:t>:</a:t>
            </a:r>
            <a:r>
              <a:rPr lang="ru-RU" sz="1900" b="0" dirty="0"/>
              <a:t> показано, что для </a:t>
            </a:r>
            <a:r>
              <a:rPr lang="ru-RU" sz="1900" b="0" dirty="0" err="1"/>
              <a:t>однокубитных</a:t>
            </a:r>
            <a:r>
              <a:rPr lang="ru-RU" sz="1900" b="0" dirty="0"/>
              <a:t> задач удается достигать высокой точности решения (рассмотрены две похожие, но существенно разные задачи)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Дальнейшие шаги</a:t>
            </a:r>
            <a:r>
              <a:rPr lang="en-US" sz="1900" b="0" dirty="0"/>
              <a:t>:</a:t>
            </a:r>
            <a:r>
              <a:rPr lang="ru-RU" sz="1900" b="0" dirty="0"/>
              <a:t> </a:t>
            </a:r>
            <a:r>
              <a:rPr lang="en-US" sz="1900" b="0" dirty="0"/>
              <a:t>N &gt;=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XAI</a:t>
            </a:r>
            <a:r>
              <a:rPr lang="en-US" sz="1900" b="0" dirty="0"/>
              <a:t>:</a:t>
            </a:r>
            <a:r>
              <a:rPr lang="ru-RU" sz="1900" b="0" dirty="0"/>
              <a:t> анализ работы методов </a:t>
            </a:r>
            <a:r>
              <a:rPr lang="en-US" sz="1900" b="0" dirty="0"/>
              <a:t>ML</a:t>
            </a:r>
            <a:r>
              <a:rPr lang="ru-RU" sz="1900" b="0" dirty="0"/>
              <a:t> может дать интуицию относительно </a:t>
            </a:r>
            <a:br>
              <a:rPr lang="ru-RU" sz="1900" b="0" dirty="0"/>
            </a:br>
            <a:r>
              <a:rPr lang="ru-RU" sz="1900" b="0" dirty="0"/>
              <a:t>того, какие физические</a:t>
            </a:r>
            <a:r>
              <a:rPr lang="en-US" sz="1900" b="0" dirty="0"/>
              <a:t>/</a:t>
            </a:r>
            <a:r>
              <a:rPr lang="ru-RU" sz="1900" b="0" dirty="0"/>
              <a:t>математические свойства влияют на ответ на поставленный вопрос о существовании Флоке-</a:t>
            </a:r>
            <a:r>
              <a:rPr lang="ru-RU" sz="1900" b="0" dirty="0" err="1"/>
              <a:t>Линдбладиана</a:t>
            </a:r>
            <a:endParaRPr lang="ru-RU" sz="1900" b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331303" y="4307942"/>
            <a:ext cx="1107872" cy="365125"/>
          </a:xfrm>
        </p:spPr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30</a:t>
            </a:fld>
            <a:r>
              <a:rPr lang="ru-RU" altLang="en-US" sz="1800" dirty="0"/>
              <a:t> из 31</a:t>
            </a:r>
          </a:p>
        </p:txBody>
      </p:sp>
    </p:spTree>
    <p:extLst>
      <p:ext uri="{BB962C8B-B14F-4D97-AF65-F5344CB8AC3E}">
        <p14:creationId xmlns:p14="http://schemas.microsoft.com/office/powerpoint/2010/main" val="182029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D86-D430-4533-8735-3E23F6E2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532856"/>
          </a:xfrm>
        </p:spPr>
        <p:txBody>
          <a:bodyPr>
            <a:normAutofit fontScale="90000"/>
          </a:bodyPr>
          <a:lstStyle/>
          <a:p>
            <a:r>
              <a:rPr lang="ru-RU" dirty="0"/>
              <a:t>О проекте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A63DEA-0337-4051-86F7-8C260C16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10" y="741218"/>
            <a:ext cx="8889504" cy="417174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b="0" dirty="0"/>
              <a:t>Работа выполнена в рамках проекта «</a:t>
            </a:r>
            <a:r>
              <a:rPr lang="ru-RU" sz="1800" b="0" dirty="0"/>
              <a:t>Надёжный и логически прозрачный искусственный интеллект: технология, верификация и применение при социально-значимых и инфекционных заболеваниях</a:t>
            </a:r>
            <a:r>
              <a:rPr lang="ru-RU" sz="1900" b="0" dirty="0"/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b="0" dirty="0"/>
              <a:t>Авторы благодарят А.Н. Горбаня, Н.Ю. Золотых, Е.А. </a:t>
            </a:r>
            <a:r>
              <a:rPr lang="ru-RU" sz="1900" b="0" dirty="0" err="1"/>
              <a:t>Козинова</a:t>
            </a:r>
            <a:r>
              <a:rPr lang="ru-RU" sz="1900" b="0" dirty="0"/>
              <a:t>, </a:t>
            </a:r>
            <a:br>
              <a:rPr lang="ru-RU" sz="1900" b="0" dirty="0"/>
            </a:br>
            <a:r>
              <a:rPr lang="ru-RU" sz="1900" b="0" dirty="0"/>
              <a:t>А.В. Линева, И.И. </a:t>
            </a:r>
            <a:r>
              <a:rPr lang="ru-RU" sz="1900" b="0" dirty="0" err="1"/>
              <a:t>Юсипова</a:t>
            </a:r>
            <a:r>
              <a:rPr lang="ru-RU" sz="1900" b="0" dirty="0"/>
              <a:t> за полезные обсуждения и внимание к работе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Контакты</a:t>
            </a:r>
            <a:r>
              <a:rPr lang="en-US" sz="1900" b="0" dirty="0"/>
              <a:t>: meerov@vmk.unn.ru sergiyde@oslomet.no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331303" y="4307942"/>
            <a:ext cx="1107872" cy="365125"/>
          </a:xfrm>
        </p:spPr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31</a:t>
            </a:fld>
            <a:r>
              <a:rPr lang="ru-RU" altLang="en-US" sz="1800" dirty="0"/>
              <a:t> из 31</a:t>
            </a:r>
          </a:p>
        </p:txBody>
      </p:sp>
    </p:spTree>
    <p:extLst>
      <p:ext uri="{BB962C8B-B14F-4D97-AF65-F5344CB8AC3E}">
        <p14:creationId xmlns:p14="http://schemas.microsoft.com/office/powerpoint/2010/main" val="324064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D86-D430-4533-8735-3E23F6E2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53285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Предметная область…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FA63DEA-0337-4051-86F7-8C260C1651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310" y="741218"/>
                <a:ext cx="8557490" cy="384463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ru-RU" sz="2000" dirty="0"/>
                  <a:t>Пропагатор на период в матричной форме: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𝒫</m:t>
                      </m:r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ℒ</m:t>
                              </m:r>
                              <m:d>
                                <m:d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ru-RU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𝒫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ru-RU" sz="2000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/>
                  <a:t> - </a:t>
                </a:r>
                <a:r>
                  <a:rPr lang="ru-RU" sz="2000" dirty="0"/>
                  <a:t>вполне положительно определенный и сохраняющий след оператор</a:t>
                </a:r>
              </a:p>
              <a:p>
                <a:pPr marL="0" indent="0">
                  <a:buNone/>
                </a:pPr>
                <a:endParaRPr lang="ru-RU" sz="2000" dirty="0"/>
              </a:p>
              <a:p>
                <a:r>
                  <a:rPr lang="ru-RU" sz="2000" dirty="0"/>
                  <a:t>Для заданного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ru-RU" sz="2000" dirty="0"/>
                  <a:t> возможно 2 ситуации: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ru-RU" sz="21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1300" i="1"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ru-RU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:</m:t>
                    </m:r>
                    <m:r>
                      <a:rPr lang="en-US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sz="1300" i="1"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ru-RU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300" i="1"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𝑒𝑥𝑝</m:t>
                        </m:r>
                      </m:fName>
                      <m:e>
                        <m:d>
                          <m:dPr>
                            <m:ctrlPr>
                              <a:rPr lang="en-US" sz="1300" i="1">
                                <a:effectLst/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US" sz="1300" i="1">
                                    <a:effectLst/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a:rPr lang="en-US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ru-RU" sz="2100" dirty="0"/>
                  <a:t> - </a:t>
                </a:r>
                <a:r>
                  <a:rPr lang="ru-RU" sz="2100" b="1" dirty="0">
                    <a:solidFill>
                      <a:srgbClr val="00B050"/>
                    </a:solidFill>
                  </a:rPr>
                  <a:t>Флоке-Линдбладиан</a:t>
                </a:r>
                <a:r>
                  <a:rPr lang="ru-RU" sz="2100" dirty="0">
                    <a:solidFill>
                      <a:srgbClr val="00B050"/>
                    </a:solidFill>
                  </a:rPr>
                  <a:t> </a:t>
                </a:r>
                <a:r>
                  <a:rPr lang="ru-RU" sz="2100" b="1" dirty="0">
                    <a:solidFill>
                      <a:srgbClr val="00B050"/>
                    </a:solidFill>
                  </a:rPr>
                  <a:t>существует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ru-RU" sz="21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∄</m:t>
                    </m:r>
                    <m:sSub>
                      <m:sSubPr>
                        <m:ctrlPr>
                          <a:rPr lang="en-US" sz="1300" i="1"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ru-RU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:</m:t>
                    </m:r>
                    <m:r>
                      <a:rPr lang="en-US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sz="1300" i="1"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ru-RU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300" i="1"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𝑒𝑥𝑝</m:t>
                        </m:r>
                      </m:fName>
                      <m:e>
                        <m:d>
                          <m:dPr>
                            <m:ctrlPr>
                              <a:rPr lang="en-US" sz="1300" i="1">
                                <a:effectLst/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US" sz="1300" i="1">
                                    <a:effectLst/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a:rPr lang="en-US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ru-RU" sz="2100" dirty="0"/>
                  <a:t> - </a:t>
                </a:r>
                <a:r>
                  <a:rPr lang="ru-RU" sz="2100" b="1" dirty="0">
                    <a:solidFill>
                      <a:srgbClr val="FF0000"/>
                    </a:solidFill>
                  </a:rPr>
                  <a:t>Флоке-Линдбладиан не существует</a:t>
                </a:r>
              </a:p>
              <a:p>
                <a:pPr lvl="1"/>
                <a:endParaRPr lang="ru-RU" sz="1600" dirty="0"/>
              </a:p>
              <a:p>
                <a:r>
                  <a:rPr lang="ru-RU" sz="2000" dirty="0"/>
                  <a:t>Ставится задача разработать алгоритм, дающий ответ на вопрос о существовании Флоке-</a:t>
                </a:r>
                <a:r>
                  <a:rPr lang="ru-RU" sz="2000" dirty="0" err="1"/>
                  <a:t>Линдбладиана</a:t>
                </a:r>
                <a:r>
                  <a:rPr lang="ru-RU" sz="2000" dirty="0"/>
                  <a:t> для систем («да/нет»)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FA63DEA-0337-4051-86F7-8C260C1651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310" y="741218"/>
                <a:ext cx="8557490" cy="3844637"/>
              </a:xfrm>
              <a:blipFill rotWithShape="1">
                <a:blip r:embed="rId2"/>
                <a:stretch>
                  <a:fillRect l="-427" t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4</a:t>
            </a:fld>
            <a:r>
              <a:rPr lang="ru-RU" altLang="en-US" sz="1800" dirty="0"/>
              <a:t> из 31</a:t>
            </a:r>
          </a:p>
        </p:txBody>
      </p:sp>
    </p:spTree>
    <p:extLst>
      <p:ext uri="{BB962C8B-B14F-4D97-AF65-F5344CB8AC3E}">
        <p14:creationId xmlns:p14="http://schemas.microsoft.com/office/powerpoint/2010/main" val="111538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D86-D430-4533-8735-3E23F6E2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53285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Предметная область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FA63DEA-0337-4051-86F7-8C260C1651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310" y="741218"/>
                <a:ext cx="8557490" cy="384463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ru-RU" sz="2000" dirty="0"/>
                  <a:t>Для заданного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ru-RU" sz="2000" dirty="0"/>
                  <a:t> возможно 2 ситуации: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ru-RU" sz="21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1300" i="1"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ru-RU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:</m:t>
                    </m:r>
                    <m:r>
                      <a:rPr lang="en-US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sz="1300" i="1"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ru-RU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300" i="1"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𝑒𝑥𝑝</m:t>
                        </m:r>
                      </m:fName>
                      <m:e>
                        <m:d>
                          <m:dPr>
                            <m:ctrlPr>
                              <a:rPr lang="en-US" sz="1300" i="1">
                                <a:effectLst/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US" sz="1300" i="1">
                                    <a:effectLst/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a:rPr lang="en-US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ru-RU" sz="2100" dirty="0"/>
                  <a:t> - </a:t>
                </a:r>
                <a:r>
                  <a:rPr lang="ru-RU" sz="2100" b="1" dirty="0">
                    <a:solidFill>
                      <a:srgbClr val="00B050"/>
                    </a:solidFill>
                  </a:rPr>
                  <a:t>Флоке-Линдбладиан</a:t>
                </a:r>
                <a:r>
                  <a:rPr lang="ru-RU" sz="2100" dirty="0">
                    <a:solidFill>
                      <a:srgbClr val="00B050"/>
                    </a:solidFill>
                  </a:rPr>
                  <a:t> </a:t>
                </a:r>
                <a:r>
                  <a:rPr lang="ru-RU" sz="2100" b="1" dirty="0">
                    <a:solidFill>
                      <a:srgbClr val="00B050"/>
                    </a:solidFill>
                  </a:rPr>
                  <a:t>существует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ru-RU" sz="21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∄</m:t>
                    </m:r>
                    <m:sSub>
                      <m:sSubPr>
                        <m:ctrlPr>
                          <a:rPr lang="en-US" sz="1300" i="1"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ru-RU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:</m:t>
                    </m:r>
                    <m:r>
                      <a:rPr lang="en-US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sz="1300" i="1"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ru-RU" sz="21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300" i="1">
                            <a:effectLst/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𝑒𝑥𝑝</m:t>
                        </m:r>
                      </m:fName>
                      <m:e>
                        <m:d>
                          <m:dPr>
                            <m:ctrlPr>
                              <a:rPr lang="en-US" sz="1300" i="1">
                                <a:effectLst/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US" sz="1300" i="1">
                                    <a:effectLst/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  <m:sub>
                                <m:r>
                                  <a:rPr lang="en-US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ru-RU" sz="2100" dirty="0"/>
                  <a:t> - </a:t>
                </a:r>
                <a:r>
                  <a:rPr lang="ru-RU" sz="2100" b="1" dirty="0">
                    <a:solidFill>
                      <a:srgbClr val="FF0000"/>
                    </a:solidFill>
                  </a:rPr>
                  <a:t>Флоке-Линдбладиан не существует</a:t>
                </a:r>
              </a:p>
              <a:p>
                <a:pPr lvl="1"/>
                <a:endParaRPr lang="ru-RU" sz="1600" dirty="0"/>
              </a:p>
              <a:p>
                <a:r>
                  <a:rPr lang="ru-RU" sz="2000" dirty="0"/>
                  <a:t>Ставится задача разработать алгоритм, дающий ответ на вопрос о существовании Флоке-</a:t>
                </a:r>
                <a:r>
                  <a:rPr lang="ru-RU" sz="2000" dirty="0" err="1"/>
                  <a:t>Линдбладиана</a:t>
                </a:r>
                <a:r>
                  <a:rPr lang="ru-RU" sz="2000" dirty="0"/>
                  <a:t> для систем («да/нет»)</a:t>
                </a:r>
              </a:p>
              <a:p>
                <a:endParaRPr lang="ru-RU" dirty="0"/>
              </a:p>
              <a:p>
                <a:endParaRPr lang="ru-RU" dirty="0"/>
              </a:p>
              <a:p>
                <a:r>
                  <a:rPr lang="en-US" b="0" dirty="0"/>
                  <a:t>        </a:t>
                </a:r>
                <a:r>
                  <a:rPr lang="ru-RU" b="0" dirty="0"/>
                  <a:t>Как решать эту задачу</a:t>
                </a:r>
                <a:r>
                  <a:rPr lang="en-US" b="0" dirty="0"/>
                  <a:t>?</a:t>
                </a:r>
                <a:endParaRPr lang="ru-RU" b="0" dirty="0"/>
              </a:p>
              <a:p>
                <a:r>
                  <a:rPr lang="en-US" b="0" dirty="0"/>
                  <a:t>         </a:t>
                </a:r>
                <a:endParaRPr lang="ru-RU" b="0" dirty="0"/>
              </a:p>
              <a:p>
                <a:r>
                  <a:rPr lang="ru-RU" b="0" dirty="0"/>
                  <a:t>        Известен метод, который сводит исходную задачу о существовании </a:t>
                </a:r>
                <a:br>
                  <a:rPr lang="ru-RU" b="0" dirty="0"/>
                </a:br>
                <a:r>
                  <a:rPr lang="ru-RU" b="0" dirty="0"/>
                  <a:t>        Флоке-</a:t>
                </a:r>
                <a:r>
                  <a:rPr lang="ru-RU" b="0" dirty="0" err="1"/>
                  <a:t>Линдбладиана</a:t>
                </a:r>
                <a:r>
                  <a:rPr lang="ru-RU" b="0" dirty="0"/>
                  <a:t> </a:t>
                </a:r>
                <a:r>
                  <a:rPr lang="ru-RU" i="1" dirty="0">
                    <a:solidFill>
                      <a:srgbClr val="7030A0"/>
                    </a:solidFill>
                  </a:rPr>
                  <a:t>к задаче целочисленного программирования (ЦП)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FA63DEA-0337-4051-86F7-8C260C1651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310" y="741218"/>
                <a:ext cx="8557490" cy="3844637"/>
              </a:xfrm>
              <a:blipFill>
                <a:blip r:embed="rId2"/>
                <a:stretch>
                  <a:fillRect l="-427" t="-1270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5</a:t>
            </a:fld>
            <a:r>
              <a:rPr lang="ru-RU" altLang="en-US" sz="1800" dirty="0"/>
              <a:t> из 31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8768" y="2954064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948" y="3796274"/>
            <a:ext cx="41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13046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D86-D430-4533-8735-3E23F6E2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53285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Сведение к задаче </a:t>
            </a:r>
            <a:r>
              <a:rPr lang="ru-RU" sz="3600" dirty="0" err="1"/>
              <a:t>цп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FA63DEA-0337-4051-86F7-8C260C1651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310" y="741218"/>
                <a:ext cx="8889504" cy="3844637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dirty="0"/>
                  <a:t>Решение задачи существования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ℒ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для конкретного отображения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ru-RU" dirty="0"/>
                  <a:t>:</a:t>
                </a:r>
              </a:p>
              <a:p>
                <a:pPr marL="800100" lvl="1" indent="-342900"/>
                <a:r>
                  <a:rPr lang="ru-RU" dirty="0"/>
                  <a:t>Вычислить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dirty="0"/>
                  <a:t> – линейная целочисленная комбинация матриц</a:t>
                </a:r>
                <a:endParaRPr lang="en-US" dirty="0"/>
              </a:p>
              <a:p>
                <a:pPr marL="800100" lvl="1" indent="-342900"/>
                <a:r>
                  <a:rPr lang="ru-RU" dirty="0"/>
                  <a:t>Найти ветку логарифма, которая удовлетворяет свойствам </a:t>
                </a:r>
                <a:r>
                  <a:rPr lang="ru-RU" dirty="0" err="1"/>
                  <a:t>Линдбладиана</a:t>
                </a:r>
                <a:r>
                  <a:rPr lang="ru-RU" dirty="0"/>
                  <a:t>  </a:t>
                </a: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dirty="0"/>
                  <a:t>Показано, что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: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nary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≥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∃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ℒ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ru-RU" sz="2000" dirty="0"/>
                  <a:t>, </a:t>
                </a:r>
                <a:br>
                  <a:rPr lang="ru-RU" sz="2000" dirty="0"/>
                </a:br>
                <a:r>
                  <a:rPr lang="ru-RU" sz="2000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</m:oMath>
                </a14:m>
                <a:r>
                  <a:rPr lang="ru-RU" sz="2000" dirty="0"/>
                  <a:t>– эрмитовы матрицы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FA63DEA-0337-4051-86F7-8C260C1651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310" y="741218"/>
                <a:ext cx="8889504" cy="3844637"/>
              </a:xfrm>
              <a:blipFill>
                <a:blip r:embed="rId2"/>
                <a:stretch>
                  <a:fillRect l="-617" t="-794" r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6</a:t>
            </a:fld>
            <a:r>
              <a:rPr lang="ru-RU" altLang="en-US" sz="1800" dirty="0"/>
              <a:t> из 31</a:t>
            </a:r>
          </a:p>
        </p:txBody>
      </p:sp>
    </p:spTree>
    <p:extLst>
      <p:ext uri="{BB962C8B-B14F-4D97-AF65-F5344CB8AC3E}">
        <p14:creationId xmlns:p14="http://schemas.microsoft.com/office/powerpoint/2010/main" val="64257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D86-D430-4533-8735-3E23F6E2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532856"/>
          </a:xfrm>
        </p:spPr>
        <p:txBody>
          <a:bodyPr>
            <a:normAutofit fontScale="90000"/>
          </a:bodyPr>
          <a:lstStyle/>
          <a:p>
            <a:r>
              <a:rPr lang="ru-RU" sz="3600" dirty="0" err="1"/>
              <a:t>ЗадачА</a:t>
            </a:r>
            <a:r>
              <a:rPr lang="ru-RU" sz="3600" dirty="0"/>
              <a:t> </a:t>
            </a:r>
            <a:r>
              <a:rPr lang="ru-RU" sz="3600" dirty="0" err="1"/>
              <a:t>цп</a:t>
            </a:r>
            <a:r>
              <a:rPr lang="ru-RU" sz="3600" dirty="0"/>
              <a:t>. Возможности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FA63DEA-0337-4051-86F7-8C260C1651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310" y="741218"/>
                <a:ext cx="8889504" cy="3844637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dirty="0"/>
                  <a:t>Показано, что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: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nary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≥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∃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ℒ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ru-RU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dirty="0"/>
                  <a:t>Получили систему линейных матричных неравенств с целыми коэффициентами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dirty="0"/>
                  <a:t>Вопрос о существовании ее решения – </a:t>
                </a:r>
                <a:r>
                  <a:rPr lang="en-US" dirty="0">
                    <a:solidFill>
                      <a:srgbClr val="FF0000"/>
                    </a:solidFill>
                  </a:rPr>
                  <a:t>NP</a:t>
                </a:r>
                <a:r>
                  <a:rPr lang="ru-RU" dirty="0">
                    <a:solidFill>
                      <a:srgbClr val="FF0000"/>
                    </a:solidFill>
                  </a:rPr>
                  <a:t>-полная задача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dirty="0"/>
                  <a:t>Легко решается перебором </a:t>
                </a:r>
                <a:r>
                  <a:rPr lang="ru-RU" sz="2000" dirty="0">
                    <a:solidFill>
                      <a:srgbClr val="00B050"/>
                    </a:solidFill>
                  </a:rPr>
                  <a:t>для </a:t>
                </a:r>
                <a:r>
                  <a:rPr lang="ru-RU" sz="2000" dirty="0" err="1">
                    <a:solidFill>
                      <a:srgbClr val="00B050"/>
                    </a:solidFill>
                  </a:rPr>
                  <a:t>однокубитных</a:t>
                </a:r>
                <a:r>
                  <a:rPr lang="ru-RU" sz="2000" dirty="0">
                    <a:solidFill>
                      <a:srgbClr val="00B050"/>
                    </a:solidFill>
                  </a:rPr>
                  <a:t> квантовых систем</a:t>
                </a:r>
                <a:r>
                  <a:rPr lang="ru-RU" sz="2000" dirty="0"/>
                  <a:t> (есть публикации)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dirty="0"/>
                  <a:t>На суперкомпьютере решается перебором </a:t>
                </a:r>
                <a:r>
                  <a:rPr lang="ru-RU" dirty="0">
                    <a:solidFill>
                      <a:srgbClr val="00B050"/>
                    </a:solidFill>
                  </a:rPr>
                  <a:t>для </a:t>
                </a:r>
                <a:r>
                  <a:rPr lang="ru-RU" dirty="0" err="1">
                    <a:solidFill>
                      <a:srgbClr val="00B050"/>
                    </a:solidFill>
                  </a:rPr>
                  <a:t>двухкубитных</a:t>
                </a:r>
                <a:r>
                  <a:rPr lang="ru-RU" dirty="0">
                    <a:solidFill>
                      <a:srgbClr val="00B050"/>
                    </a:solidFill>
                  </a:rPr>
                  <a:t> квантовых систем</a:t>
                </a:r>
                <a:r>
                  <a:rPr lang="ru-RU" dirty="0"/>
                  <a:t> (нет публикаций, мы с коллегами разработали эвристический алгоритм и готовим статью)</a:t>
                </a:r>
                <a:r>
                  <a:rPr lang="ru-RU" sz="20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dirty="0"/>
                  <a:t>Иногда удается посчитать </a:t>
                </a:r>
                <a:r>
                  <a:rPr lang="ru-RU" dirty="0">
                    <a:solidFill>
                      <a:srgbClr val="00B050"/>
                    </a:solidFill>
                  </a:rPr>
                  <a:t>для </a:t>
                </a:r>
                <a:r>
                  <a:rPr lang="ru-RU" dirty="0" err="1">
                    <a:solidFill>
                      <a:srgbClr val="00B050"/>
                    </a:solidFill>
                  </a:rPr>
                  <a:t>трехкубитных</a:t>
                </a:r>
                <a:r>
                  <a:rPr lang="ru-RU" dirty="0">
                    <a:solidFill>
                      <a:srgbClr val="00B050"/>
                    </a:solidFill>
                  </a:rPr>
                  <a:t> систем</a:t>
                </a:r>
                <a:r>
                  <a:rPr lang="ru-RU" dirty="0"/>
                  <a:t>, </a:t>
                </a:r>
                <a:r>
                  <a:rPr lang="ru-RU" dirty="0">
                    <a:solidFill>
                      <a:srgbClr val="FF0000"/>
                    </a:solidFill>
                  </a:rPr>
                  <a:t>но это предел возможностей СКТ</a:t>
                </a:r>
                <a:endParaRPr lang="ru-RU" sz="2000" b="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FA63DEA-0337-4051-86F7-8C260C1651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310" y="741218"/>
                <a:ext cx="8889504" cy="3844637"/>
              </a:xfrm>
              <a:blipFill>
                <a:blip r:embed="rId2"/>
                <a:stretch>
                  <a:fillRect l="-617" t="-13016" r="-754" b="-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7</a:t>
            </a:fld>
            <a:r>
              <a:rPr lang="ru-RU" altLang="en-US" sz="1800" dirty="0"/>
              <a:t> из 31</a:t>
            </a:r>
          </a:p>
        </p:txBody>
      </p:sp>
    </p:spTree>
    <p:extLst>
      <p:ext uri="{BB962C8B-B14F-4D97-AF65-F5344CB8AC3E}">
        <p14:creationId xmlns:p14="http://schemas.microsoft.com/office/powerpoint/2010/main" val="52313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6539" y="818734"/>
            <a:ext cx="3589081" cy="42585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D86-D430-4533-8735-3E23F6E2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53285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Требуемые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A63DEA-0337-4051-86F7-8C260C16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" y="741218"/>
            <a:ext cx="3683273" cy="3844637"/>
          </a:xfrm>
        </p:spPr>
        <p:txBody>
          <a:bodyPr>
            <a:normAutofit/>
          </a:bodyPr>
          <a:lstStyle/>
          <a:p>
            <a:r>
              <a:rPr lang="ru-RU" dirty="0"/>
              <a:t>Представление результата</a:t>
            </a:r>
            <a:r>
              <a:rPr lang="en-US" dirty="0"/>
              <a:t>:</a:t>
            </a:r>
            <a:endParaRPr lang="ru-RU" sz="20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8</a:t>
            </a:fld>
            <a:r>
              <a:rPr lang="ru-RU" altLang="en-US" sz="1800" dirty="0"/>
              <a:t> из 31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0" t="4080" r="34707" b="3970"/>
          <a:stretch/>
        </p:blipFill>
        <p:spPr bwMode="auto">
          <a:xfrm>
            <a:off x="176326" y="1104942"/>
            <a:ext cx="1798862" cy="4035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753854" y="1179681"/>
            <a:ext cx="5048641" cy="14993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69895" y="818734"/>
            <a:ext cx="5048641" cy="3249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53855" y="2743204"/>
            <a:ext cx="5048641" cy="18993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487095" y="779989"/>
                <a:ext cx="5246200" cy="3862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/>
                <a:r>
                  <a:rPr lang="en-US" sz="2000" dirty="0"/>
                  <a:t>      </a:t>
                </a:r>
                <a:r>
                  <a:rPr lang="ru-RU" sz="2000" dirty="0"/>
                  <a:t>Ноутбук</a:t>
                </a:r>
                <a:endParaRPr lang="en-US" sz="20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ru-RU" sz="2000" dirty="0"/>
                  <a:t>Действительные матрицы </a:t>
                </a:r>
                <a14:m>
                  <m:oMath xmlns:m="http://schemas.openxmlformats.org/officeDocument/2006/math">
                    <m:r>
                      <a:rPr lang="ru-RU" sz="2000" dirty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000" dirty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en-US" sz="2000" dirty="0"/>
                  <a:t>, </a:t>
                </a:r>
                <a:r>
                  <a:rPr lang="ru-RU" sz="2000" dirty="0"/>
                  <a:t>обычно </a:t>
                </a:r>
                <a:r>
                  <a:rPr lang="ru-RU" sz="2000" i="1" dirty="0"/>
                  <a:t>7</a:t>
                </a:r>
                <a:r>
                  <a:rPr lang="ru-RU" sz="2000" dirty="0"/>
                  <a:t> матриц</a:t>
                </a:r>
                <a:endParaRPr lang="en-US" sz="20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ru-RU" sz="2000" dirty="0"/>
                  <a:t>Одна задача </a:t>
                </a:r>
                <a:r>
                  <a:rPr lang="en-US" sz="2000" dirty="0"/>
                  <a:t>~</a:t>
                </a:r>
                <a:r>
                  <a:rPr lang="en-US" sz="2000" i="1" dirty="0"/>
                  <a:t>30</a:t>
                </a:r>
                <a:r>
                  <a:rPr lang="en-US" sz="2000" dirty="0"/>
                  <a:t> </a:t>
                </a:r>
                <a:r>
                  <a:rPr lang="ru-RU" sz="2000" dirty="0"/>
                  <a:t>ядро-секунд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ru-RU" sz="2000" dirty="0"/>
                  <a:t>Диаграмма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ru-RU" sz="2000" b="1" dirty="0">
                    <a:solidFill>
                      <a:srgbClr val="FF0000"/>
                    </a:solidFill>
                  </a:rPr>
                  <a:t> </a:t>
                </a:r>
                <a:br>
                  <a:rPr lang="ru-RU" sz="2000" b="1" dirty="0">
                    <a:solidFill>
                      <a:srgbClr val="FF0000"/>
                    </a:solidFill>
                  </a:rPr>
                </a:br>
                <a:r>
                  <a:rPr lang="en-US" sz="2000" b="1" dirty="0">
                    <a:solidFill>
                      <a:srgbClr val="FF0000"/>
                    </a:solidFill>
                  </a:rPr>
                  <a:t>~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300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ядро-часов</a:t>
                </a:r>
              </a:p>
              <a:p>
                <a:pPr marL="1257300" lvl="2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ru-RU" sz="2000" dirty="0"/>
                  <a:t>Действительные матрицы </a:t>
                </a:r>
                <a14:m>
                  <m:oMath xmlns:m="http://schemas.openxmlformats.org/officeDocument/2006/math">
                    <m:r>
                      <a:rPr lang="ru-RU" sz="2000" dirty="0">
                        <a:latin typeface="Cambria Math" panose="02040503050406030204" pitchFamily="18" charset="0"/>
                      </a:rPr>
                      <m:t>128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000" dirty="0"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r>
                  <a:rPr lang="en-US" sz="2000" dirty="0"/>
                  <a:t>, </a:t>
                </a:r>
                <a:r>
                  <a:rPr lang="ru-RU" sz="2000" dirty="0"/>
                  <a:t>обычно </a:t>
                </a:r>
                <a14:m>
                  <m:oMath xmlns:m="http://schemas.openxmlformats.org/officeDocument/2006/math">
                    <m:r>
                      <a:rPr lang="ru-RU" sz="2000" dirty="0">
                        <a:latin typeface="Cambria Math"/>
                      </a:rPr>
                      <m:t>22</m:t>
                    </m:r>
                    <m:r>
                      <a:rPr lang="ru-RU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ru-RU" sz="2000" dirty="0"/>
                  <a:t>матрицы</a:t>
                </a:r>
                <a:endParaRPr lang="en-US" sz="20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ru-RU" sz="2000" dirty="0"/>
                  <a:t>Одна задача </a:t>
                </a:r>
                <a:r>
                  <a:rPr lang="en-US" sz="2000" dirty="0"/>
                  <a:t>~</a:t>
                </a:r>
                <a:r>
                  <a:rPr lang="en-US" sz="2000" i="1" dirty="0"/>
                  <a:t>30</a:t>
                </a:r>
                <a:r>
                  <a:rPr lang="ru-RU" sz="2000" i="1" dirty="0"/>
                  <a:t>0</a:t>
                </a:r>
                <a:r>
                  <a:rPr lang="en-US" sz="2000" dirty="0"/>
                  <a:t> </a:t>
                </a:r>
                <a:r>
                  <a:rPr lang="ru-RU" sz="2000" dirty="0"/>
                  <a:t>ядро-часов</a:t>
                </a:r>
                <a:endParaRPr lang="en-US" sz="20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ru-RU" sz="2000" dirty="0"/>
                  <a:t>Диаграмма </a:t>
                </a:r>
                <a14:m>
                  <m:oMath xmlns:m="http://schemas.openxmlformats.org/officeDocument/2006/math">
                    <m:r>
                      <a:rPr lang="ru-RU" sz="2000" dirty="0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sz="2000" dirty="0"/>
                  <a:t> ~</a:t>
                </a:r>
                <a:r>
                  <a:rPr lang="ru-RU" sz="2000" i="1" dirty="0"/>
                  <a:t>480 000</a:t>
                </a:r>
                <a:r>
                  <a:rPr lang="en-US" sz="2000" dirty="0"/>
                  <a:t> </a:t>
                </a:r>
                <a:r>
                  <a:rPr lang="ru-RU" sz="2000" dirty="0"/>
                  <a:t>ядро-часов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ru-RU" sz="2000" dirty="0"/>
                  <a:t>(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~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30</a:t>
                </a:r>
                <a:r>
                  <a:rPr lang="ru-RU" sz="2000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000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узло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-часов !!!</a:t>
                </a:r>
                <a:r>
                  <a:rPr lang="ru-RU" sz="2000" dirty="0"/>
                  <a:t>)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095" y="779989"/>
                <a:ext cx="5246200" cy="3862596"/>
              </a:xfrm>
              <a:prstGeom prst="rect">
                <a:avLst/>
              </a:prstGeom>
              <a:blipFill>
                <a:blip r:embed="rId3"/>
                <a:stretch>
                  <a:fillRect t="-789" b="-1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721769" y="79817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N=1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395537" y="941105"/>
            <a:ext cx="441158" cy="123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729791" y="1744658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N=2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9792" y="3605531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N=</a:t>
            </a:r>
            <a:r>
              <a:rPr lang="ru-RU" sz="2000" b="1" dirty="0">
                <a:solidFill>
                  <a:srgbClr val="7030A0"/>
                </a:solidFill>
              </a:rPr>
              <a:t>3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166" y="4660233"/>
            <a:ext cx="2081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Что делать</a:t>
            </a:r>
            <a:r>
              <a:rPr lang="en-US" sz="2400" b="1" dirty="0">
                <a:solidFill>
                  <a:srgbClr val="00B050"/>
                </a:solidFill>
              </a:rPr>
              <a:t>?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1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B8D86-D430-4533-8735-3E23F6E2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532856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Проклятие размерности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A63DEA-0337-4051-86F7-8C260C16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10" y="741218"/>
            <a:ext cx="8889504" cy="384463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Иногда удается посчитать </a:t>
            </a:r>
            <a:r>
              <a:rPr lang="ru-RU" dirty="0">
                <a:solidFill>
                  <a:srgbClr val="00B050"/>
                </a:solidFill>
              </a:rPr>
              <a:t>для </a:t>
            </a:r>
            <a:r>
              <a:rPr lang="ru-RU" dirty="0" err="1">
                <a:solidFill>
                  <a:srgbClr val="00B050"/>
                </a:solidFill>
              </a:rPr>
              <a:t>трехкубитных</a:t>
            </a:r>
            <a:r>
              <a:rPr lang="ru-RU" dirty="0">
                <a:solidFill>
                  <a:srgbClr val="00B050"/>
                </a:solidFill>
              </a:rPr>
              <a:t> систем</a:t>
            </a:r>
            <a:r>
              <a:rPr lang="ru-RU" dirty="0"/>
              <a:t>, </a:t>
            </a:r>
            <a:r>
              <a:rPr lang="ru-RU" dirty="0">
                <a:solidFill>
                  <a:srgbClr val="FF0000"/>
                </a:solidFill>
              </a:rPr>
              <a:t>но это предел возможностей СКТ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Причина – задача сведена к </a:t>
            </a:r>
            <a:r>
              <a:rPr lang="en-US" dirty="0"/>
              <a:t>NP</a:t>
            </a:r>
            <a:r>
              <a:rPr lang="ru-RU" dirty="0"/>
              <a:t>-полной. Но так ли сложна </a:t>
            </a:r>
            <a:r>
              <a:rPr lang="ru-RU" dirty="0">
                <a:solidFill>
                  <a:srgbClr val="00B050"/>
                </a:solidFill>
              </a:rPr>
              <a:t>исходная задача</a:t>
            </a:r>
            <a:r>
              <a:rPr lang="en-US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B050"/>
                </a:solidFill>
              </a:rPr>
              <a:t>ГИПОТЕЗА</a:t>
            </a:r>
            <a:r>
              <a:rPr lang="en-US" dirty="0">
                <a:solidFill>
                  <a:srgbClr val="00B050"/>
                </a:solidFill>
              </a:rPr>
              <a:t>: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/>
              <a:t>существует другой способ проверки существования Флоке-</a:t>
            </a:r>
            <a:r>
              <a:rPr lang="ru-RU" dirty="0" err="1"/>
              <a:t>Линдбладиана</a:t>
            </a:r>
            <a:r>
              <a:rPr lang="ru-RU" dirty="0"/>
              <a:t>, возможно, достаточно сложный, но более или менее быстро проверяемый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A3DC-8CC7-4C91-8ED4-2DB5737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331303" y="4307942"/>
            <a:ext cx="1107872" cy="365125"/>
          </a:xfrm>
        </p:spPr>
        <p:txBody>
          <a:bodyPr/>
          <a:lstStyle/>
          <a:p>
            <a:pPr>
              <a:defRPr/>
            </a:pPr>
            <a:fld id="{29911AC6-09A0-4738-8E7C-869EEAADA4BC}" type="slidenum">
              <a:rPr lang="ru-RU" altLang="en-US" sz="1800" smtClean="0"/>
              <a:pPr>
                <a:defRPr/>
              </a:pPr>
              <a:t>9</a:t>
            </a:fld>
            <a:r>
              <a:rPr lang="ru-RU" altLang="en-US" sz="1800" dirty="0"/>
              <a:t> из 31</a:t>
            </a:r>
          </a:p>
        </p:txBody>
      </p:sp>
    </p:spTree>
    <p:extLst>
      <p:ext uri="{BB962C8B-B14F-4D97-AF65-F5344CB8AC3E}">
        <p14:creationId xmlns:p14="http://schemas.microsoft.com/office/powerpoint/2010/main" val="3384070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4612</TotalTime>
  <Words>1739</Words>
  <Application>Microsoft Office PowerPoint</Application>
  <PresentationFormat>On-screen Show (16:9)</PresentationFormat>
  <Paragraphs>252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Calibri</vt:lpstr>
      <vt:lpstr>Cambria Math</vt:lpstr>
      <vt:lpstr>Главная</vt:lpstr>
      <vt:lpstr>В поисках Флоке-линдбладиана: методы машинного обучения ищут решение NP-полной (?) задачи</vt:lpstr>
      <vt:lpstr>Содержание</vt:lpstr>
      <vt:lpstr>Предметная область…</vt:lpstr>
      <vt:lpstr>Предметная область…</vt:lpstr>
      <vt:lpstr>Предметная область</vt:lpstr>
      <vt:lpstr>Сведение к задаче цп</vt:lpstr>
      <vt:lpstr>ЗадачА цп. Возможности</vt:lpstr>
      <vt:lpstr>Требуемые ресурсы</vt:lpstr>
      <vt:lpstr>Проклятие размерности</vt:lpstr>
      <vt:lpstr>Гипотеза</vt:lpstr>
      <vt:lpstr>Переход к методам ML. ЗадачИ</vt:lpstr>
      <vt:lpstr>Переход к методам ML. Методы</vt:lpstr>
      <vt:lpstr>Методы ML. Данные и метрики</vt:lpstr>
      <vt:lpstr>В поисках признаков…</vt:lpstr>
      <vt:lpstr>Интересный факт</vt:lpstr>
      <vt:lpstr>В мире собственных чисел</vt:lpstr>
      <vt:lpstr>PowerPoint Presentation</vt:lpstr>
      <vt:lpstr>PowerPoint Presentation</vt:lpstr>
      <vt:lpstr>PowerPoint Presentation</vt:lpstr>
      <vt:lpstr>PowerPoint Presentation</vt:lpstr>
      <vt:lpstr>В мире матриц чои</vt:lpstr>
      <vt:lpstr>PowerPoint Presentation</vt:lpstr>
      <vt:lpstr>диаграммы</vt:lpstr>
      <vt:lpstr>В пространстве СЧ и СВ</vt:lpstr>
      <vt:lpstr>В пространстве СЧ и СВ</vt:lpstr>
      <vt:lpstr>PowerPoint Presentation</vt:lpstr>
      <vt:lpstr>В пространстве СЧ и СВ</vt:lpstr>
      <vt:lpstr>Итоговый результат</vt:lpstr>
      <vt:lpstr>Итоговый результат</vt:lpstr>
      <vt:lpstr>заключение</vt:lpstr>
      <vt:lpstr>О проекте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Roofline-модели для анализа производительности двух алгоритмов численного моделирования квантовых систем</dc:title>
  <dc:creator>Валентин Волокитин</dc:creator>
  <cp:lastModifiedBy>Валентин Волокитин</cp:lastModifiedBy>
  <cp:revision>161</cp:revision>
  <dcterms:created xsi:type="dcterms:W3CDTF">2018-09-21T14:36:55Z</dcterms:created>
  <dcterms:modified xsi:type="dcterms:W3CDTF">2021-10-22T15:31:55Z</dcterms:modified>
</cp:coreProperties>
</file>