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68" r:id="rId3"/>
    <p:sldId id="257" r:id="rId4"/>
    <p:sldId id="258" r:id="rId5"/>
    <p:sldId id="293" r:id="rId6"/>
    <p:sldId id="259" r:id="rId7"/>
    <p:sldId id="264" r:id="rId8"/>
    <p:sldId id="294" r:id="rId9"/>
    <p:sldId id="282" r:id="rId10"/>
    <p:sldId id="295" r:id="rId11"/>
    <p:sldId id="296" r:id="rId12"/>
    <p:sldId id="297" r:id="rId13"/>
    <p:sldId id="298" r:id="rId14"/>
    <p:sldId id="299" r:id="rId15"/>
    <p:sldId id="301" r:id="rId16"/>
    <p:sldId id="302" r:id="rId17"/>
    <p:sldId id="303" r:id="rId18"/>
    <p:sldId id="304" r:id="rId19"/>
    <p:sldId id="305" r:id="rId20"/>
    <p:sldId id="306" r:id="rId21"/>
    <p:sldId id="308" r:id="rId22"/>
    <p:sldId id="307" r:id="rId23"/>
    <p:sldId id="309" r:id="rId24"/>
    <p:sldId id="265" r:id="rId25"/>
    <p:sldId id="266" r:id="rId26"/>
    <p:sldId id="285" r:id="rId27"/>
    <p:sldId id="283" r:id="rId28"/>
    <p:sldId id="267" r:id="rId29"/>
    <p:sldId id="284" r:id="rId30"/>
    <p:sldId id="289" r:id="rId31"/>
    <p:sldId id="290" r:id="rId32"/>
    <p:sldId id="270" r:id="rId33"/>
    <p:sldId id="288" r:id="rId34"/>
    <p:sldId id="300" r:id="rId35"/>
    <p:sldId id="287" r:id="rId36"/>
    <p:sldId id="311" r:id="rId37"/>
    <p:sldId id="317" r:id="rId38"/>
    <p:sldId id="318" r:id="rId39"/>
    <p:sldId id="319" r:id="rId40"/>
    <p:sldId id="320" r:id="rId41"/>
    <p:sldId id="321" r:id="rId42"/>
    <p:sldId id="322" r:id="rId43"/>
    <p:sldId id="312" r:id="rId44"/>
    <p:sldId id="323" r:id="rId45"/>
    <p:sldId id="292" r:id="rId46"/>
    <p:sldId id="313" r:id="rId47"/>
    <p:sldId id="314" r:id="rId48"/>
    <p:sldId id="315" r:id="rId49"/>
    <p:sldId id="316" r:id="rId50"/>
    <p:sldId id="310" r:id="rId5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604" autoAdjust="0"/>
  </p:normalViewPr>
  <p:slideViewPr>
    <p:cSldViewPr>
      <p:cViewPr varScale="1">
        <p:scale>
          <a:sx n="62" d="100"/>
          <a:sy n="62" d="100"/>
        </p:scale>
        <p:origin x="1215" y="2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4" Type="http://schemas.openxmlformats.org/officeDocument/2006/relationships/image" Target="../media/image6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C4E2A69-482A-4C61-948A-9BD299926199}" type="datetimeFigureOut">
              <a:rPr lang="en-GB"/>
              <a:pPr>
                <a:defRPr/>
              </a:pPr>
              <a:t>30/10/2020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B7A2416-07F0-4FF7-AF16-2329E8D47FF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5014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/>
              <a:t> 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Geometry of data sets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 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The three line abstract: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 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How to unravel geometry and topology hidden in a finite set of data points? The sequence of discoveries and algorithms is presented: from Gauss to Pearson and from Pearson to modern manifold learning algorithms, topological grammars and algebraic statistics, which promises a synthesis between algebraic geometry and data mining.</a:t>
            </a:r>
          </a:p>
          <a:p>
            <a:pPr eaLnBrk="1" hangingPunct="1">
              <a:spcBef>
                <a:spcPct val="0"/>
              </a:spcBef>
            </a:pPr>
            <a:r>
              <a:rPr lang="en-GB"/>
              <a:t> </a:t>
            </a:r>
          </a:p>
          <a:p>
            <a:pPr eaLnBrk="1" hangingPunct="1">
              <a:spcBef>
                <a:spcPct val="0"/>
              </a:spcBef>
            </a:pPr>
            <a:endParaRPr lang="en-GB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D1B500-746A-49A8-AB57-672BA6F13033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243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584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fld id="{5606ED40-3BD8-468E-B07A-B5CEFB47010A}" type="slidenum">
              <a:rPr lang="fr-FR" sz="1200" smtClean="0"/>
              <a:pPr/>
              <a:t>14</a:t>
            </a:fld>
            <a:endParaRPr lang="fr-FR" sz="1200"/>
          </a:p>
        </p:txBody>
      </p:sp>
    </p:spTree>
    <p:extLst>
      <p:ext uri="{BB962C8B-B14F-4D97-AF65-F5344CB8AC3E}">
        <p14:creationId xmlns:p14="http://schemas.microsoft.com/office/powerpoint/2010/main" val="3187858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411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891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fld id="{74E3A7C5-AC06-4EC2-8145-085DF69574D8}" type="slidenum">
              <a:rPr lang="fr-FR" sz="1200" smtClean="0"/>
              <a:pPr/>
              <a:t>16</a:t>
            </a:fld>
            <a:endParaRPr lang="fr-FR" sz="1200"/>
          </a:p>
        </p:txBody>
      </p:sp>
    </p:spTree>
    <p:extLst>
      <p:ext uri="{BB962C8B-B14F-4D97-AF65-F5344CB8AC3E}">
        <p14:creationId xmlns:p14="http://schemas.microsoft.com/office/powerpoint/2010/main" val="3007794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1552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467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3441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425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4320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084880-CC6A-46E0-A4C7-4ED654E9290D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3067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17B24D-E934-44BE-B51C-690A575C6CB8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302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ABD86B-2F8B-4CE0-B5EF-8CBA007A6FCB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64978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FC4021-B2A6-4046-B17A-185A551646BC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4720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15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084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CF2255-0537-484A-8E30-EA078B8E8BE6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1251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365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821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950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108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967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F9A19-F2F7-4BD1-92E5-5F0FCBC72EC8}" type="datetimeFigureOut">
              <a:rPr lang="en-GB"/>
              <a:pPr>
                <a:defRPr/>
              </a:pPr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73ADF-02F5-4EFF-9FC1-F3FF6F79E7D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931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6D26C-2BC8-4B37-A018-C58B5A8A8048}" type="datetimeFigureOut">
              <a:rPr lang="en-GB"/>
              <a:pPr>
                <a:defRPr/>
              </a:pPr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2FC55-4C14-4311-8425-17A17B46760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9031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29AB8-C2C0-4D7C-A0B3-1E10F5027CF5}" type="datetimeFigureOut">
              <a:rPr lang="en-GB"/>
              <a:pPr>
                <a:defRPr/>
              </a:pPr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89BC6-0D06-47FD-9E06-8E473B1788D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270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EBEBA-880E-4A50-905E-D01FCD791557}" type="datetimeFigureOut">
              <a:rPr lang="en-GB"/>
              <a:pPr>
                <a:defRPr/>
              </a:pPr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46FA0-6B03-4859-9B0C-BC44269C793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150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95B28-3549-4579-8292-D3E336A1895F}" type="datetimeFigureOut">
              <a:rPr lang="en-GB"/>
              <a:pPr>
                <a:defRPr/>
              </a:pPr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C5508-7FC0-4382-8B4B-4186CEADCC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077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CD82E-1AE2-4EB7-8C88-08918AF4422B}" type="datetimeFigureOut">
              <a:rPr lang="en-GB"/>
              <a:pPr>
                <a:defRPr/>
              </a:pPr>
              <a:t>30/10/2020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F4FB6-94EA-41E3-AA29-E2E8DFC205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464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A6903-17BF-45DC-83F1-C505B19CF1D2}" type="datetimeFigureOut">
              <a:rPr lang="en-GB"/>
              <a:pPr>
                <a:defRPr/>
              </a:pPr>
              <a:t>30/10/2020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7F3E5-D146-4E2A-A149-B49CC22760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585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76E61-63B5-4C33-9ABE-67982A09C73E}" type="datetimeFigureOut">
              <a:rPr lang="en-GB"/>
              <a:pPr>
                <a:defRPr/>
              </a:pPr>
              <a:t>30/10/2020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480A8-1A65-4D9F-9CDC-9F285A8087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94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F8670-1449-47D0-A6C6-30BDC5CA2110}" type="datetimeFigureOut">
              <a:rPr lang="en-GB"/>
              <a:pPr>
                <a:defRPr/>
              </a:pPr>
              <a:t>30/10/2020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BBE1A-7E9F-40FB-B485-03A31A306B0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000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684F5-8563-4444-AAD7-5B9CCB9E4463}" type="datetimeFigureOut">
              <a:rPr lang="en-GB"/>
              <a:pPr>
                <a:defRPr/>
              </a:pPr>
              <a:t>30/10/2020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DF1A5-3E50-4FA5-B2FE-66B79FF799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122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CC000-81B8-480F-B7E5-29A8CF24C48C}" type="datetimeFigureOut">
              <a:rPr lang="en-GB"/>
              <a:pPr>
                <a:defRPr/>
              </a:pPr>
              <a:t>30/10/2020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A499E-FF7D-4BD8-9BCF-868CC008F9C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955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2B20418-5A7E-4C0D-9AAE-BB09BC752A13}" type="datetimeFigureOut">
              <a:rPr lang="en-GB"/>
              <a:pPr>
                <a:defRPr/>
              </a:pPr>
              <a:t>30/10/2020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98306D1-06BD-4E78-9114-286FE05523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7.wmf"/><Relationship Id="rId4" Type="http://schemas.openxmlformats.org/officeDocument/2006/relationships/oleObject" Target="../embeddings/oleObject8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63.wmf"/><Relationship Id="rId10" Type="http://schemas.openxmlformats.org/officeDocument/2006/relationships/image" Target="../media/image1.jpe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6.w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68.wmf"/><Relationship Id="rId4" Type="http://schemas.openxmlformats.org/officeDocument/2006/relationships/image" Target="../media/image65.wmf"/><Relationship Id="rId9" Type="http://schemas.openxmlformats.org/officeDocument/2006/relationships/oleObject" Target="../embeddings/oleObject15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gif"/><Relationship Id="rId3" Type="http://schemas.openxmlformats.org/officeDocument/2006/relationships/image" Target="../media/image78.gif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gif"/><Relationship Id="rId4" Type="http://schemas.openxmlformats.org/officeDocument/2006/relationships/image" Target="../media/image79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bioinfo-out.curie.fr/projects/vimida" TargetMode="External"/><Relationship Id="rId3" Type="http://schemas.openxmlformats.org/officeDocument/2006/relationships/hyperlink" Target="https://github.com/lamhda" TargetMode="External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hyperlink" Target="http://bioinfo-out.curie.fr/projects/vidaexpert" TargetMode="External"/><Relationship Id="rId4" Type="http://schemas.openxmlformats.org/officeDocument/2006/relationships/hyperlink" Target="http://bioinfo-out.curie.fr/projects/elmap/" TargetMode="External"/><Relationship Id="rId9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001.1122" TargetMode="External"/><Relationship Id="rId2" Type="http://schemas.openxmlformats.org/officeDocument/2006/relationships/hyperlink" Target="http://arxiv.org/abs/0809.049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38/s41467-019-09670-4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3390/e22030296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6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9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8.w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image" Target="../media/image1.jpe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5.wmf"/><Relationship Id="rId4" Type="http://schemas.openxmlformats.org/officeDocument/2006/relationships/image" Target="../media/image12.wmf"/><Relationship Id="rId9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2622153"/>
          </a:xfrm>
        </p:spPr>
        <p:txBody>
          <a:bodyPr/>
          <a:lstStyle/>
          <a:p>
            <a:pPr eaLnBrk="1" hangingPunct="1"/>
            <a:r>
              <a:rPr lang="en-GB" dirty="0"/>
              <a:t>Geometry of Data Sets,</a:t>
            </a:r>
            <a:br>
              <a:rPr lang="en-GB" dirty="0"/>
            </a:br>
            <a:r>
              <a:rPr lang="en-GB" dirty="0"/>
              <a:t>Topological Grammars,</a:t>
            </a:r>
            <a:br>
              <a:rPr lang="en-GB" dirty="0"/>
            </a:br>
            <a:r>
              <a:rPr lang="en-GB" dirty="0"/>
              <a:t>and Dynamical Phenotypes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3717032"/>
            <a:ext cx="6400800" cy="26384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Alexander Gorban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i="1" dirty="0"/>
              <a:t> with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Andrei </a:t>
            </a:r>
            <a:r>
              <a:rPr lang="en-GB"/>
              <a:t>Zinovyev</a:t>
            </a:r>
            <a:endParaRPr lang="en-GB" dirty="0"/>
          </a:p>
        </p:txBody>
      </p:sp>
      <p:pic>
        <p:nvPicPr>
          <p:cNvPr id="5124" name="Picture 15" descr="NEuroInf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0113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0" tIns="0" rIns="0" bIns="0"/>
          <a:lstStyle/>
          <a:p>
            <a:r>
              <a:rPr lang="en-US"/>
              <a:t>Assembling elastic nets</a:t>
            </a:r>
            <a:endParaRPr lang="fr-FR"/>
          </a:p>
        </p:txBody>
      </p:sp>
      <p:pic>
        <p:nvPicPr>
          <p:cNvPr id="232477" name="Picture 29" descr="Image2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2263775"/>
            <a:ext cx="2170113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78" name="Picture 30" descr="Image1"/>
          <p:cNvPicPr>
            <a:picLocks noChangeAspect="1" noChangeArrowheads="1"/>
          </p:cNvPicPr>
          <p:nvPr/>
        </p:nvPicPr>
        <p:blipFill>
          <a:blip r:embed="rId4">
            <a:lum bright="-90000" contrast="100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2263775"/>
            <a:ext cx="4445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79" name="Picture 31" descr="Image3"/>
          <p:cNvPicPr>
            <a:picLocks noChangeAspect="1" noChangeArrowheads="1"/>
          </p:cNvPicPr>
          <p:nvPr/>
        </p:nvPicPr>
        <p:blipFill>
          <a:blip r:embed="rId5" cstate="print">
            <a:lum bright="-94000" contrast="100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2263775"/>
            <a:ext cx="194786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80" name="Picture 32" descr="11"/>
          <p:cNvPicPr>
            <a:picLocks noChangeAspect="1" noChangeArrowheads="1"/>
          </p:cNvPicPr>
          <p:nvPr/>
        </p:nvPicPr>
        <p:blipFill>
          <a:blip r:embed="rId6">
            <a:lum bright="-94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50" y="2339975"/>
            <a:ext cx="19812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81" name="Picture 33" descr="Torus"/>
          <p:cNvPicPr>
            <a:picLocks noChangeAspect="1" noChangeArrowheads="1"/>
          </p:cNvPicPr>
          <p:nvPr/>
        </p:nvPicPr>
        <p:blipFill>
          <a:blip r:embed="rId7">
            <a:lum bright="-78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50" y="4397375"/>
            <a:ext cx="2057400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82" name="Picture 34" descr="Semisph"/>
          <p:cNvPicPr>
            <a:picLocks noChangeAspect="1" noChangeArrowheads="1"/>
          </p:cNvPicPr>
          <p:nvPr/>
        </p:nvPicPr>
        <p:blipFill>
          <a:blip r:embed="rId8">
            <a:lum bright="-78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4473575"/>
            <a:ext cx="1981200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83" name="Picture 35" descr="Image4"/>
          <p:cNvPicPr>
            <a:picLocks noChangeAspect="1" noChangeArrowheads="1"/>
          </p:cNvPicPr>
          <p:nvPr/>
        </p:nvPicPr>
        <p:blipFill>
          <a:blip r:embed="rId9" cstate="print">
            <a:lum bright="-20000" contrast="40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2339975"/>
            <a:ext cx="2017713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4" name="Group 36"/>
          <p:cNvGrpSpPr>
            <a:grpSpLocks/>
          </p:cNvGrpSpPr>
          <p:nvPr/>
        </p:nvGrpSpPr>
        <p:grpSpPr bwMode="auto">
          <a:xfrm>
            <a:off x="2279650" y="1349375"/>
            <a:ext cx="5029200" cy="762000"/>
            <a:chOff x="3998" y="4895"/>
            <a:chExt cx="4786" cy="731"/>
          </a:xfrm>
        </p:grpSpPr>
        <p:grpSp>
          <p:nvGrpSpPr>
            <p:cNvPr id="11275" name="Group 37"/>
            <p:cNvGrpSpPr>
              <a:grpSpLocks/>
            </p:cNvGrpSpPr>
            <p:nvPr/>
          </p:nvGrpSpPr>
          <p:grpSpPr bwMode="auto">
            <a:xfrm>
              <a:off x="3998" y="4896"/>
              <a:ext cx="576" cy="643"/>
              <a:chOff x="3998" y="4896"/>
              <a:chExt cx="576" cy="643"/>
            </a:xfrm>
          </p:grpSpPr>
          <p:sp>
            <p:nvSpPr>
              <p:cNvPr id="11292" name="Oval 38"/>
              <p:cNvSpPr>
                <a:spLocks noChangeArrowheads="1"/>
              </p:cNvSpPr>
              <p:nvPr/>
            </p:nvSpPr>
            <p:spPr bwMode="auto">
              <a:xfrm>
                <a:off x="4032" y="4896"/>
                <a:ext cx="144" cy="14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>
                  <a:latin typeface="Helvetica"/>
                </a:endParaRPr>
              </a:p>
            </p:txBody>
          </p:sp>
          <p:sp>
            <p:nvSpPr>
              <p:cNvPr id="11293" name="Text Box 39"/>
              <p:cNvSpPr txBox="1">
                <a:spLocks noChangeArrowheads="1"/>
              </p:cNvSpPr>
              <p:nvPr/>
            </p:nvSpPr>
            <p:spPr bwMode="auto">
              <a:xfrm>
                <a:off x="3998" y="4963"/>
                <a:ext cx="57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rIns="0"/>
              <a:lstStyle>
                <a:lvl1pPr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9pPr>
              </a:lstStyle>
              <a:p>
                <a:pPr eaLnBrk="1" hangingPunct="1"/>
                <a:r>
                  <a:rPr lang="ru-RU" sz="2400" i="1">
                    <a:latin typeface="Tahoma" pitchFamily="34" charset="0"/>
                  </a:rPr>
                  <a:t>y</a:t>
                </a:r>
                <a:endParaRPr lang="ru-RU" sz="2400">
                  <a:latin typeface="Tahoma" pitchFamily="34" charset="0"/>
                </a:endParaRPr>
              </a:p>
            </p:txBody>
          </p:sp>
        </p:grpSp>
        <p:grpSp>
          <p:nvGrpSpPr>
            <p:cNvPr id="11276" name="Group 40"/>
            <p:cNvGrpSpPr>
              <a:grpSpLocks/>
            </p:cNvGrpSpPr>
            <p:nvPr/>
          </p:nvGrpSpPr>
          <p:grpSpPr bwMode="auto">
            <a:xfrm>
              <a:off x="4464" y="4896"/>
              <a:ext cx="1650" cy="730"/>
              <a:chOff x="4464" y="4896"/>
              <a:chExt cx="1650" cy="730"/>
            </a:xfrm>
          </p:grpSpPr>
          <p:grpSp>
            <p:nvGrpSpPr>
              <p:cNvPr id="11286" name="Group 41"/>
              <p:cNvGrpSpPr>
                <a:grpSpLocks/>
              </p:cNvGrpSpPr>
              <p:nvPr/>
            </p:nvGrpSpPr>
            <p:grpSpPr bwMode="auto">
              <a:xfrm>
                <a:off x="4752" y="4896"/>
                <a:ext cx="864" cy="144"/>
                <a:chOff x="4752" y="4896"/>
                <a:chExt cx="864" cy="144"/>
              </a:xfrm>
            </p:grpSpPr>
            <p:sp>
              <p:nvSpPr>
                <p:cNvPr id="11289" name="Oval 42"/>
                <p:cNvSpPr>
                  <a:spLocks noChangeArrowheads="1"/>
                </p:cNvSpPr>
                <p:nvPr/>
              </p:nvSpPr>
              <p:spPr bwMode="auto">
                <a:xfrm>
                  <a:off x="4752" y="4896"/>
                  <a:ext cx="144" cy="14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latin typeface="Helvetica"/>
                  </a:endParaRPr>
                </a:p>
              </p:txBody>
            </p:sp>
            <p:sp>
              <p:nvSpPr>
                <p:cNvPr id="11290" name="Oval 43"/>
                <p:cNvSpPr>
                  <a:spLocks noChangeArrowheads="1"/>
                </p:cNvSpPr>
                <p:nvPr/>
              </p:nvSpPr>
              <p:spPr bwMode="auto">
                <a:xfrm>
                  <a:off x="5472" y="4896"/>
                  <a:ext cx="144" cy="14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latin typeface="Helvetica"/>
                  </a:endParaRPr>
                </a:p>
              </p:txBody>
            </p:sp>
            <p:sp>
              <p:nvSpPr>
                <p:cNvPr id="11291" name="Line 44"/>
                <p:cNvSpPr>
                  <a:spLocks noChangeShapeType="1"/>
                </p:cNvSpPr>
                <p:nvPr/>
              </p:nvSpPr>
              <p:spPr bwMode="auto">
                <a:xfrm>
                  <a:off x="4808" y="4963"/>
                  <a:ext cx="72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11287" name="Text Box 45"/>
              <p:cNvSpPr txBox="1">
                <a:spLocks noChangeArrowheads="1"/>
              </p:cNvSpPr>
              <p:nvPr/>
            </p:nvSpPr>
            <p:spPr bwMode="auto">
              <a:xfrm>
                <a:off x="4464" y="5040"/>
                <a:ext cx="864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rIns="0"/>
              <a:lstStyle>
                <a:lvl1pPr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9pPr>
              </a:lstStyle>
              <a:p>
                <a:pPr eaLnBrk="1" hangingPunct="1"/>
                <a:r>
                  <a:rPr lang="ru-RU" sz="2400" i="1">
                    <a:latin typeface="Tahoma" pitchFamily="34" charset="0"/>
                  </a:rPr>
                  <a:t>E</a:t>
                </a:r>
                <a:r>
                  <a:rPr lang="ru-RU" sz="2400" baseline="30000">
                    <a:latin typeface="Tahoma" pitchFamily="34" charset="0"/>
                  </a:rPr>
                  <a:t> </a:t>
                </a:r>
                <a:r>
                  <a:rPr lang="ru-RU" sz="2400">
                    <a:latin typeface="Tahoma" pitchFamily="34" charset="0"/>
                  </a:rPr>
                  <a:t>(0)</a:t>
                </a:r>
              </a:p>
            </p:txBody>
          </p:sp>
          <p:sp>
            <p:nvSpPr>
              <p:cNvPr id="11288" name="Text Box 46"/>
              <p:cNvSpPr txBox="1">
                <a:spLocks noChangeArrowheads="1"/>
              </p:cNvSpPr>
              <p:nvPr/>
            </p:nvSpPr>
            <p:spPr bwMode="auto">
              <a:xfrm>
                <a:off x="5250" y="5050"/>
                <a:ext cx="864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rIns="0"/>
              <a:lstStyle>
                <a:lvl1pPr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9pPr>
              </a:lstStyle>
              <a:p>
                <a:pPr eaLnBrk="1" hangingPunct="1"/>
                <a:r>
                  <a:rPr lang="ru-RU" sz="2400" i="1">
                    <a:latin typeface="Tahoma" pitchFamily="34" charset="0"/>
                  </a:rPr>
                  <a:t>E</a:t>
                </a:r>
                <a:r>
                  <a:rPr lang="ru-RU" sz="2400" baseline="30000">
                    <a:latin typeface="Tahoma" pitchFamily="34" charset="0"/>
                  </a:rPr>
                  <a:t> </a:t>
                </a:r>
                <a:r>
                  <a:rPr lang="ru-RU" sz="2400">
                    <a:latin typeface="Tahoma" pitchFamily="34" charset="0"/>
                  </a:rPr>
                  <a:t>(1)</a:t>
                </a:r>
              </a:p>
            </p:txBody>
          </p:sp>
        </p:grpSp>
        <p:grpSp>
          <p:nvGrpSpPr>
            <p:cNvPr id="11277" name="Group 47"/>
            <p:cNvGrpSpPr>
              <a:grpSpLocks/>
            </p:cNvGrpSpPr>
            <p:nvPr/>
          </p:nvGrpSpPr>
          <p:grpSpPr bwMode="auto">
            <a:xfrm>
              <a:off x="6336" y="4895"/>
              <a:ext cx="2448" cy="731"/>
              <a:chOff x="6336" y="4895"/>
              <a:chExt cx="2448" cy="731"/>
            </a:xfrm>
          </p:grpSpPr>
          <p:sp>
            <p:nvSpPr>
              <p:cNvPr id="11278" name="Oval 48"/>
              <p:cNvSpPr>
                <a:spLocks noChangeArrowheads="1"/>
              </p:cNvSpPr>
              <p:nvPr/>
            </p:nvSpPr>
            <p:spPr bwMode="auto">
              <a:xfrm>
                <a:off x="6624" y="4896"/>
                <a:ext cx="144" cy="14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>
                  <a:latin typeface="Helvetica"/>
                </a:endParaRPr>
              </a:p>
            </p:txBody>
          </p:sp>
          <p:sp>
            <p:nvSpPr>
              <p:cNvPr id="11279" name="Oval 49"/>
              <p:cNvSpPr>
                <a:spLocks noChangeArrowheads="1"/>
              </p:cNvSpPr>
              <p:nvPr/>
            </p:nvSpPr>
            <p:spPr bwMode="auto">
              <a:xfrm>
                <a:off x="7344" y="4896"/>
                <a:ext cx="144" cy="14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>
                  <a:latin typeface="Helvetica"/>
                </a:endParaRPr>
              </a:p>
            </p:txBody>
          </p:sp>
          <p:sp>
            <p:nvSpPr>
              <p:cNvPr id="11280" name="Line 50"/>
              <p:cNvSpPr>
                <a:spLocks noChangeShapeType="1"/>
              </p:cNvSpPr>
              <p:nvPr/>
            </p:nvSpPr>
            <p:spPr bwMode="auto">
              <a:xfrm>
                <a:off x="6680" y="4963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1" name="Text Box 51"/>
              <p:cNvSpPr txBox="1">
                <a:spLocks noChangeArrowheads="1"/>
              </p:cNvSpPr>
              <p:nvPr/>
            </p:nvSpPr>
            <p:spPr bwMode="auto">
              <a:xfrm>
                <a:off x="6336" y="5040"/>
                <a:ext cx="864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rIns="0"/>
              <a:lstStyle>
                <a:lvl1pPr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9pPr>
              </a:lstStyle>
              <a:p>
                <a:pPr eaLnBrk="1" hangingPunct="1"/>
                <a:r>
                  <a:rPr lang="ru-RU" sz="2400" i="1">
                    <a:latin typeface="Tahoma" pitchFamily="34" charset="0"/>
                  </a:rPr>
                  <a:t>R</a:t>
                </a:r>
                <a:r>
                  <a:rPr lang="ru-RU" sz="2400" baseline="30000">
                    <a:latin typeface="Tahoma" pitchFamily="34" charset="0"/>
                  </a:rPr>
                  <a:t> </a:t>
                </a:r>
                <a:r>
                  <a:rPr lang="ru-RU" sz="2400">
                    <a:latin typeface="Tahoma" pitchFamily="34" charset="0"/>
                  </a:rPr>
                  <a:t>(1)</a:t>
                </a:r>
              </a:p>
            </p:txBody>
          </p:sp>
          <p:sp>
            <p:nvSpPr>
              <p:cNvPr id="11282" name="Text Box 52"/>
              <p:cNvSpPr txBox="1">
                <a:spLocks noChangeArrowheads="1"/>
              </p:cNvSpPr>
              <p:nvPr/>
            </p:nvSpPr>
            <p:spPr bwMode="auto">
              <a:xfrm>
                <a:off x="7122" y="5050"/>
                <a:ext cx="864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rIns="0"/>
              <a:lstStyle>
                <a:lvl1pPr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9pPr>
              </a:lstStyle>
              <a:p>
                <a:pPr eaLnBrk="1" hangingPunct="1"/>
                <a:r>
                  <a:rPr lang="ru-RU" sz="2400" i="1">
                    <a:latin typeface="Tahoma" pitchFamily="34" charset="0"/>
                  </a:rPr>
                  <a:t>R</a:t>
                </a:r>
                <a:r>
                  <a:rPr lang="ru-RU" sz="2400" baseline="30000">
                    <a:latin typeface="Tahoma" pitchFamily="34" charset="0"/>
                  </a:rPr>
                  <a:t> </a:t>
                </a:r>
                <a:r>
                  <a:rPr lang="ru-RU" sz="2400">
                    <a:latin typeface="Tahoma" pitchFamily="34" charset="0"/>
                  </a:rPr>
                  <a:t>(0)</a:t>
                </a:r>
              </a:p>
            </p:txBody>
          </p:sp>
          <p:sp>
            <p:nvSpPr>
              <p:cNvPr id="11283" name="Oval 53"/>
              <p:cNvSpPr>
                <a:spLocks noChangeArrowheads="1"/>
              </p:cNvSpPr>
              <p:nvPr/>
            </p:nvSpPr>
            <p:spPr bwMode="auto">
              <a:xfrm>
                <a:off x="8108" y="4895"/>
                <a:ext cx="144" cy="14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>
                  <a:latin typeface="Helvetica"/>
                </a:endParaRPr>
              </a:p>
            </p:txBody>
          </p:sp>
          <p:sp>
            <p:nvSpPr>
              <p:cNvPr id="11284" name="Line 54"/>
              <p:cNvSpPr>
                <a:spLocks noChangeShapeType="1"/>
              </p:cNvSpPr>
              <p:nvPr/>
            </p:nvSpPr>
            <p:spPr bwMode="auto">
              <a:xfrm>
                <a:off x="7444" y="4962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5" name="Text Box 55"/>
              <p:cNvSpPr txBox="1">
                <a:spLocks noChangeArrowheads="1"/>
              </p:cNvSpPr>
              <p:nvPr/>
            </p:nvSpPr>
            <p:spPr bwMode="auto">
              <a:xfrm>
                <a:off x="7920" y="5040"/>
                <a:ext cx="864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rIns="0"/>
              <a:lstStyle>
                <a:lvl1pPr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ea typeface="ヒラギノ角ゴ Pro W3" pitchFamily="1" charset="-128"/>
                  </a:defRPr>
                </a:lvl9pPr>
              </a:lstStyle>
              <a:p>
                <a:pPr eaLnBrk="1" hangingPunct="1"/>
                <a:r>
                  <a:rPr lang="ru-RU" sz="2400" i="1">
                    <a:latin typeface="Tahoma" pitchFamily="34" charset="0"/>
                  </a:rPr>
                  <a:t>R</a:t>
                </a:r>
                <a:r>
                  <a:rPr lang="ru-RU" sz="2400" baseline="30000">
                    <a:latin typeface="Tahoma" pitchFamily="34" charset="0"/>
                  </a:rPr>
                  <a:t> </a:t>
                </a:r>
                <a:r>
                  <a:rPr lang="ru-RU" sz="2400">
                    <a:latin typeface="Tahoma" pitchFamily="34" charset="0"/>
                  </a:rPr>
                  <a:t>(2)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2582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2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32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32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32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232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8" name="Picture 6" descr="el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222375"/>
            <a:ext cx="2514600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Various manifold topologies</a:t>
            </a:r>
            <a:endParaRPr lang="fr-FR"/>
          </a:p>
        </p:txBody>
      </p:sp>
      <p:pic>
        <p:nvPicPr>
          <p:cNvPr id="12292" name="Picture 4" descr="el6"/>
          <p:cNvPicPr>
            <a:picLocks noChangeAspect="1" noChangeArrowheads="1"/>
          </p:cNvPicPr>
          <p:nvPr/>
        </p:nvPicPr>
        <p:blipFill>
          <a:blip r:embed="rId4" cstate="print">
            <a:lum bright="-42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1406525"/>
            <a:ext cx="2435225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37" name="Picture 5" descr="el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1254125"/>
            <a:ext cx="2209800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39" name="Picture 7" descr="el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50" y="3678238"/>
            <a:ext cx="2133600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40" name="Picture 8" descr="el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75" y="3325813"/>
            <a:ext cx="2514600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41" name="Picture 9" descr="el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1390650"/>
            <a:ext cx="24384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Text Box 10"/>
          <p:cNvSpPr txBox="1">
            <a:spLocks noChangeArrowheads="1"/>
          </p:cNvSpPr>
          <p:nvPr/>
        </p:nvSpPr>
        <p:spPr bwMode="auto">
          <a:xfrm>
            <a:off x="495300" y="2555875"/>
            <a:ext cx="468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pPr eaLnBrk="1" hangingPunct="1"/>
            <a:r>
              <a:rPr lang="en-US" b="1">
                <a:latin typeface="Tahoma" pitchFamily="34" charset="0"/>
              </a:rPr>
              <a:t>R</a:t>
            </a:r>
            <a:r>
              <a:rPr lang="en-US" b="1" baseline="30000">
                <a:latin typeface="Tahoma" pitchFamily="34" charset="0"/>
              </a:rPr>
              <a:t>N</a:t>
            </a:r>
          </a:p>
        </p:txBody>
      </p:sp>
      <p:sp>
        <p:nvSpPr>
          <p:cNvPr id="12298" name="Text Box 11"/>
          <p:cNvSpPr txBox="1">
            <a:spLocks noChangeArrowheads="1"/>
          </p:cNvSpPr>
          <p:nvPr/>
        </p:nvSpPr>
        <p:spPr bwMode="auto">
          <a:xfrm>
            <a:off x="509588" y="4760913"/>
            <a:ext cx="447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pPr eaLnBrk="1" hangingPunct="1"/>
            <a:r>
              <a:rPr lang="en-US" b="1">
                <a:latin typeface="Tahoma" pitchFamily="34" charset="0"/>
              </a:rPr>
              <a:t>R</a:t>
            </a:r>
            <a:r>
              <a:rPr lang="en-US" b="1" baseline="30000">
                <a:latin typeface="Tahoma" pitchFamily="34" charset="0"/>
              </a:rPr>
              <a:t>2</a:t>
            </a:r>
          </a:p>
        </p:txBody>
      </p:sp>
      <p:sp>
        <p:nvSpPr>
          <p:cNvPr id="12299" name="AutoShape 12"/>
          <p:cNvSpPr>
            <a:spLocks noChangeArrowheads="1"/>
          </p:cNvSpPr>
          <p:nvPr/>
        </p:nvSpPr>
        <p:spPr bwMode="auto">
          <a:xfrm>
            <a:off x="509588" y="3351213"/>
            <a:ext cx="304800" cy="958850"/>
          </a:xfrm>
          <a:prstGeom prst="downArrow">
            <a:avLst>
              <a:gd name="adj1" fmla="val 50000"/>
              <a:gd name="adj2" fmla="val 7864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22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8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8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8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8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8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8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8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8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8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8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5"/>
          <p:cNvSpPr>
            <a:spLocks noChangeArrowheads="1"/>
          </p:cNvSpPr>
          <p:nvPr/>
        </p:nvSpPr>
        <p:spPr bwMode="auto">
          <a:xfrm>
            <a:off x="0" y="6007100"/>
            <a:ext cx="9144000" cy="850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sz="3600" dirty="0"/>
              <a:t>Colorings: visualize any </a:t>
            </a:r>
            <a:br>
              <a:rPr lang="en-US" sz="3600" dirty="0"/>
            </a:br>
            <a:r>
              <a:rPr lang="en-US" sz="3600" dirty="0"/>
              <a:t>multidimensional function</a:t>
            </a:r>
            <a:endParaRPr lang="fr-FR" sz="36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2297113"/>
            <a:ext cx="3533775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ZoneTexte 15"/>
          <p:cNvSpPr txBox="1">
            <a:spLocks noChangeArrowheads="1"/>
          </p:cNvSpPr>
          <p:nvPr/>
        </p:nvSpPr>
        <p:spPr bwMode="auto">
          <a:xfrm>
            <a:off x="255588" y="1509713"/>
            <a:ext cx="23590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r>
              <a:rPr lang="en-US"/>
              <a:t>Four dimensional space</a:t>
            </a:r>
            <a:endParaRPr lang="fr-FR"/>
          </a:p>
        </p:txBody>
      </p:sp>
      <p:sp>
        <p:nvSpPr>
          <p:cNvPr id="13318" name="ZoneTexte 16"/>
          <p:cNvSpPr txBox="1">
            <a:spLocks noChangeArrowheads="1"/>
          </p:cNvSpPr>
          <p:nvPr/>
        </p:nvSpPr>
        <p:spPr bwMode="auto">
          <a:xfrm>
            <a:off x="1254125" y="2084388"/>
            <a:ext cx="15414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r>
              <a:rPr lang="en-US"/>
              <a:t>(</a:t>
            </a:r>
            <a:r>
              <a:rPr lang="en-US" i="1"/>
              <a:t>x</a:t>
            </a:r>
            <a:r>
              <a:rPr lang="en-US" i="1" baseline="30000"/>
              <a:t>1</a:t>
            </a:r>
            <a:r>
              <a:rPr lang="en-US" i="1" baseline="-25000"/>
              <a:t>i</a:t>
            </a:r>
            <a:r>
              <a:rPr lang="en-US"/>
              <a:t>,</a:t>
            </a:r>
            <a:r>
              <a:rPr lang="en-US" i="1"/>
              <a:t> x</a:t>
            </a:r>
            <a:r>
              <a:rPr lang="en-US" i="1" baseline="30000"/>
              <a:t>2</a:t>
            </a:r>
            <a:r>
              <a:rPr lang="en-US" i="1" baseline="-25000"/>
              <a:t>i</a:t>
            </a:r>
            <a:r>
              <a:rPr lang="en-US"/>
              <a:t>,</a:t>
            </a:r>
            <a:r>
              <a:rPr lang="en-US" i="1"/>
              <a:t> x</a:t>
            </a:r>
            <a:r>
              <a:rPr lang="en-US" i="1" baseline="30000"/>
              <a:t>3</a:t>
            </a:r>
            <a:r>
              <a:rPr lang="en-US" i="1" baseline="-25000"/>
              <a:t>i</a:t>
            </a:r>
            <a:r>
              <a:rPr lang="en-US"/>
              <a:t>,</a:t>
            </a:r>
            <a:r>
              <a:rPr lang="en-US" i="1"/>
              <a:t> x</a:t>
            </a:r>
            <a:r>
              <a:rPr lang="en-US" i="1" baseline="30000"/>
              <a:t>4</a:t>
            </a:r>
            <a:r>
              <a:rPr lang="en-US" i="1" baseline="-25000"/>
              <a:t>i</a:t>
            </a:r>
            <a:r>
              <a:rPr lang="en-US"/>
              <a:t>)</a:t>
            </a:r>
            <a:endParaRPr lang="fr-FR"/>
          </a:p>
        </p:txBody>
      </p:sp>
      <p:sp>
        <p:nvSpPr>
          <p:cNvPr id="13319" name="ZoneTexte 17"/>
          <p:cNvSpPr txBox="1">
            <a:spLocks noChangeArrowheads="1"/>
          </p:cNvSpPr>
          <p:nvPr/>
        </p:nvSpPr>
        <p:spPr bwMode="auto">
          <a:xfrm>
            <a:off x="1052513" y="5049838"/>
            <a:ext cx="18478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r>
              <a:rPr lang="en-US" i="1"/>
              <a:t>F = F(x1,x2,x3,x4)</a:t>
            </a:r>
            <a:endParaRPr lang="fr-FR" i="1"/>
          </a:p>
        </p:txBody>
      </p:sp>
      <p:sp>
        <p:nvSpPr>
          <p:cNvPr id="13320" name="ZoneTexte 18"/>
          <p:cNvSpPr txBox="1">
            <a:spLocks noChangeArrowheads="1"/>
          </p:cNvSpPr>
          <p:nvPr/>
        </p:nvSpPr>
        <p:spPr bwMode="auto">
          <a:xfrm>
            <a:off x="4657725" y="2582863"/>
            <a:ext cx="14986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r>
              <a:rPr lang="en-US" sz="1200" i="1"/>
              <a:t>F(x1,x2,x3,x4) = x1</a:t>
            </a:r>
            <a:endParaRPr lang="fr-FR" sz="1200" i="1"/>
          </a:p>
        </p:txBody>
      </p:sp>
      <p:sp>
        <p:nvSpPr>
          <p:cNvPr id="13321" name="ZoneTexte 19"/>
          <p:cNvSpPr txBox="1">
            <a:spLocks noChangeArrowheads="1"/>
          </p:cNvSpPr>
          <p:nvPr/>
        </p:nvSpPr>
        <p:spPr bwMode="auto">
          <a:xfrm>
            <a:off x="6165850" y="2571750"/>
            <a:ext cx="14986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r>
              <a:rPr lang="en-US" sz="1200" i="1"/>
              <a:t>F(x1,x2,x3,x4) = x2</a:t>
            </a:r>
            <a:endParaRPr lang="fr-FR" sz="1200" i="1"/>
          </a:p>
        </p:txBody>
      </p:sp>
      <p:sp>
        <p:nvSpPr>
          <p:cNvPr id="13322" name="Rectangle 22"/>
          <p:cNvSpPr>
            <a:spLocks noChangeArrowheads="1"/>
          </p:cNvSpPr>
          <p:nvPr/>
        </p:nvSpPr>
        <p:spPr bwMode="auto">
          <a:xfrm flipV="1">
            <a:off x="3881438" y="1339850"/>
            <a:ext cx="212725" cy="1647825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bg1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3" name="ZoneTexte 23"/>
          <p:cNvSpPr txBox="1">
            <a:spLocks noChangeArrowheads="1"/>
          </p:cNvSpPr>
          <p:nvPr/>
        </p:nvSpPr>
        <p:spPr bwMode="auto">
          <a:xfrm>
            <a:off x="3721100" y="2924175"/>
            <a:ext cx="515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r>
              <a:rPr lang="en-US"/>
              <a:t>min</a:t>
            </a:r>
            <a:endParaRPr lang="fr-FR"/>
          </a:p>
        </p:txBody>
      </p:sp>
      <p:sp>
        <p:nvSpPr>
          <p:cNvPr id="13324" name="ZoneTexte 24"/>
          <p:cNvSpPr txBox="1">
            <a:spLocks noChangeArrowheads="1"/>
          </p:cNvSpPr>
          <p:nvPr/>
        </p:nvSpPr>
        <p:spPr bwMode="auto">
          <a:xfrm>
            <a:off x="3689350" y="1063625"/>
            <a:ext cx="5730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r>
              <a:rPr lang="en-US"/>
              <a:t>max</a:t>
            </a:r>
            <a:endParaRPr lang="fr-FR"/>
          </a:p>
        </p:txBody>
      </p:sp>
      <p:sp>
        <p:nvSpPr>
          <p:cNvPr id="13325" name="ZoneTexte 26"/>
          <p:cNvSpPr txBox="1">
            <a:spLocks noChangeArrowheads="1"/>
          </p:cNvSpPr>
          <p:nvPr/>
        </p:nvSpPr>
        <p:spPr bwMode="auto">
          <a:xfrm>
            <a:off x="4572000" y="4295775"/>
            <a:ext cx="14970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r>
              <a:rPr lang="en-US" sz="1200" i="1"/>
              <a:t>F(x1,x2,x3,x4) = x3</a:t>
            </a:r>
            <a:endParaRPr lang="fr-FR" sz="1200" i="1"/>
          </a:p>
        </p:txBody>
      </p:sp>
      <p:sp>
        <p:nvSpPr>
          <p:cNvPr id="13326" name="ZoneTexte 27"/>
          <p:cNvSpPr txBox="1">
            <a:spLocks noChangeArrowheads="1"/>
          </p:cNvSpPr>
          <p:nvPr/>
        </p:nvSpPr>
        <p:spPr bwMode="auto">
          <a:xfrm>
            <a:off x="6219825" y="4295775"/>
            <a:ext cx="14970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r>
              <a:rPr lang="en-US" sz="1200" i="1"/>
              <a:t>F(x1,x2,x3,x4) = x4</a:t>
            </a:r>
            <a:endParaRPr lang="fr-FR" sz="1200" i="1"/>
          </a:p>
        </p:txBody>
      </p:sp>
      <p:pic>
        <p:nvPicPr>
          <p:cNvPr id="1332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175" y="4637088"/>
            <a:ext cx="1387475" cy="13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8" name="ZoneTexte 29"/>
          <p:cNvSpPr txBox="1">
            <a:spLocks noChangeArrowheads="1"/>
          </p:cNvSpPr>
          <p:nvPr/>
        </p:nvSpPr>
        <p:spPr bwMode="auto">
          <a:xfrm>
            <a:off x="6338888" y="6019800"/>
            <a:ext cx="15605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r>
              <a:rPr lang="en-US" sz="1200" i="1"/>
              <a:t>F= x1</a:t>
            </a:r>
            <a:r>
              <a:rPr lang="en-US" sz="1200" i="1" baseline="30000"/>
              <a:t>2</a:t>
            </a:r>
            <a:r>
              <a:rPr lang="en-US" sz="1200" i="1"/>
              <a:t>+x2</a:t>
            </a:r>
            <a:r>
              <a:rPr lang="en-US" sz="1200" i="1" baseline="30000"/>
              <a:t>2</a:t>
            </a:r>
            <a:r>
              <a:rPr lang="en-US" sz="1200" i="1"/>
              <a:t>+x3</a:t>
            </a:r>
            <a:r>
              <a:rPr lang="en-US" sz="1200" i="1" baseline="30000"/>
              <a:t>2</a:t>
            </a:r>
            <a:r>
              <a:rPr lang="en-US" sz="1200" i="1"/>
              <a:t>+x4</a:t>
            </a:r>
            <a:r>
              <a:rPr lang="en-US" sz="1200" i="1" baseline="30000"/>
              <a:t>2</a:t>
            </a:r>
            <a:endParaRPr lang="fr-FR" sz="1200" i="1"/>
          </a:p>
        </p:txBody>
      </p:sp>
      <p:pic>
        <p:nvPicPr>
          <p:cNvPr id="1332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1236663"/>
            <a:ext cx="1416050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1225550"/>
            <a:ext cx="141605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1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8" y="2944813"/>
            <a:ext cx="1428750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2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2949575"/>
            <a:ext cx="1412875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3" name="ZoneTexte 34"/>
          <p:cNvSpPr txBox="1">
            <a:spLocks noChangeArrowheads="1"/>
          </p:cNvSpPr>
          <p:nvPr/>
        </p:nvSpPr>
        <p:spPr bwMode="auto">
          <a:xfrm>
            <a:off x="4083050" y="6040438"/>
            <a:ext cx="2155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r>
              <a:rPr lang="en-US" sz="1200" i="1"/>
              <a:t>F= -0.4x1+0.3x2-0.5x3-0.5x4</a:t>
            </a:r>
            <a:endParaRPr lang="fr-FR" sz="1200" i="1"/>
          </a:p>
        </p:txBody>
      </p:sp>
      <p:pic>
        <p:nvPicPr>
          <p:cNvPr id="13334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5" y="4619625"/>
            <a:ext cx="1406525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15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1801813"/>
            <a:ext cx="3533775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Example of complex function: </a:t>
            </a:r>
            <a:br>
              <a:rPr lang="en-US" sz="3600"/>
            </a:br>
            <a:r>
              <a:rPr lang="en-US" sz="3600"/>
              <a:t>point density</a:t>
            </a:r>
            <a:endParaRPr lang="fr-FR" sz="3600"/>
          </a:p>
        </p:txBody>
      </p:sp>
      <p:grpSp>
        <p:nvGrpSpPr>
          <p:cNvPr id="14340" name="Group 11"/>
          <p:cNvGrpSpPr>
            <a:grpSpLocks/>
          </p:cNvGrpSpPr>
          <p:nvPr/>
        </p:nvGrpSpPr>
        <p:grpSpPr bwMode="auto">
          <a:xfrm>
            <a:off x="2603500" y="1689100"/>
            <a:ext cx="2312988" cy="3614738"/>
            <a:chOff x="4352" y="8080"/>
            <a:chExt cx="1954" cy="2554"/>
          </a:xfrm>
        </p:grpSpPr>
        <p:sp>
          <p:nvSpPr>
            <p:cNvPr id="14342" name="Line 12"/>
            <p:cNvSpPr>
              <a:spLocks noChangeShapeType="1"/>
            </p:cNvSpPr>
            <p:nvPr/>
          </p:nvSpPr>
          <p:spPr bwMode="auto">
            <a:xfrm flipV="1">
              <a:off x="4352" y="8080"/>
              <a:ext cx="1954" cy="3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43" name="Line 13"/>
            <p:cNvSpPr>
              <a:spLocks noChangeShapeType="1"/>
            </p:cNvSpPr>
            <p:nvPr/>
          </p:nvSpPr>
          <p:spPr bwMode="auto">
            <a:xfrm>
              <a:off x="5988" y="9121"/>
              <a:ext cx="309" cy="15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344" name="Line 14"/>
            <p:cNvSpPr>
              <a:spLocks noChangeShapeType="1"/>
            </p:cNvSpPr>
            <p:nvPr/>
          </p:nvSpPr>
          <p:spPr bwMode="auto">
            <a:xfrm flipH="1" flipV="1">
              <a:off x="5570" y="8962"/>
              <a:ext cx="418" cy="1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434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38" y="1516063"/>
            <a:ext cx="4064000" cy="402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404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1"/>
          <p:cNvSpPr>
            <a:spLocks noChangeArrowheads="1"/>
          </p:cNvSpPr>
          <p:nvPr/>
        </p:nvSpPr>
        <p:spPr bwMode="auto">
          <a:xfrm>
            <a:off x="0" y="4549775"/>
            <a:ext cx="9144000" cy="2308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3" name="Titre 1"/>
          <p:cNvSpPr>
            <a:spLocks noGrp="1"/>
          </p:cNvSpPr>
          <p:nvPr>
            <p:ph type="title"/>
          </p:nvPr>
        </p:nvSpPr>
        <p:spPr>
          <a:xfrm>
            <a:off x="-482749" y="117475"/>
            <a:ext cx="6638925" cy="914400"/>
          </a:xfrm>
        </p:spPr>
        <p:txBody>
          <a:bodyPr/>
          <a:lstStyle/>
          <a:p>
            <a:r>
              <a:rPr lang="en-US" sz="3600" dirty="0"/>
              <a:t>Visualization of </a:t>
            </a:r>
            <a:r>
              <a:rPr lang="en-US" sz="3600" i="1" dirty="0"/>
              <a:t>uncertainty</a:t>
            </a:r>
            <a:br>
              <a:rPr lang="en-US" sz="3600" i="1" dirty="0"/>
            </a:br>
            <a:r>
              <a:rPr lang="en-US" sz="3600" i="1" dirty="0" err="1"/>
              <a:t>kNN</a:t>
            </a:r>
            <a:r>
              <a:rPr lang="en-US" sz="3600" i="1" dirty="0"/>
              <a:t> methodology</a:t>
            </a:r>
            <a:endParaRPr lang="fr-FR" sz="3600" i="1" dirty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725" y="808038"/>
            <a:ext cx="1573213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292350"/>
            <a:ext cx="1565275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3" y="3863975"/>
            <a:ext cx="152717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5311775"/>
            <a:ext cx="152876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ZoneTexte 12"/>
          <p:cNvSpPr txBox="1">
            <a:spLocks noChangeArrowheads="1"/>
          </p:cNvSpPr>
          <p:nvPr/>
        </p:nvSpPr>
        <p:spPr bwMode="auto">
          <a:xfrm>
            <a:off x="3933825" y="1285875"/>
            <a:ext cx="14970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r>
              <a:rPr lang="en-US" sz="1200" i="1"/>
              <a:t>F(x1,x2,x3,x4) = x1</a:t>
            </a:r>
            <a:endParaRPr lang="fr-FR" sz="1200" i="1"/>
          </a:p>
        </p:txBody>
      </p:sp>
      <p:sp>
        <p:nvSpPr>
          <p:cNvPr id="15369" name="ZoneTexte 13"/>
          <p:cNvSpPr txBox="1">
            <a:spLocks noChangeArrowheads="1"/>
          </p:cNvSpPr>
          <p:nvPr/>
        </p:nvSpPr>
        <p:spPr bwMode="auto">
          <a:xfrm>
            <a:off x="3944938" y="2924175"/>
            <a:ext cx="1497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r>
              <a:rPr lang="en-US" sz="1200" i="1"/>
              <a:t>F(x1,x2,x3,x4) = x2</a:t>
            </a:r>
            <a:endParaRPr lang="fr-FR" sz="1200" i="1"/>
          </a:p>
        </p:txBody>
      </p:sp>
      <p:sp>
        <p:nvSpPr>
          <p:cNvPr id="15370" name="ZoneTexte 14"/>
          <p:cNvSpPr txBox="1">
            <a:spLocks noChangeArrowheads="1"/>
          </p:cNvSpPr>
          <p:nvPr/>
        </p:nvSpPr>
        <p:spPr bwMode="auto">
          <a:xfrm>
            <a:off x="3976688" y="4422775"/>
            <a:ext cx="14970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r>
              <a:rPr lang="en-US" sz="1200" i="1"/>
              <a:t>F(x1,x2,x3,x4) = x3</a:t>
            </a:r>
            <a:endParaRPr lang="fr-FR" sz="1200" i="1"/>
          </a:p>
        </p:txBody>
      </p:sp>
      <p:sp>
        <p:nvSpPr>
          <p:cNvPr id="15371" name="ZoneTexte 15"/>
          <p:cNvSpPr txBox="1">
            <a:spLocks noChangeArrowheads="1"/>
          </p:cNvSpPr>
          <p:nvPr/>
        </p:nvSpPr>
        <p:spPr bwMode="auto">
          <a:xfrm>
            <a:off x="3976688" y="5911850"/>
            <a:ext cx="1497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r>
              <a:rPr lang="en-US" sz="1200" i="1"/>
              <a:t>F(x1,x2,x3,x4) = x4</a:t>
            </a:r>
            <a:endParaRPr lang="fr-FR" sz="1200" i="1"/>
          </a:p>
        </p:txBody>
      </p:sp>
      <p:sp>
        <p:nvSpPr>
          <p:cNvPr id="15372" name="ZoneTexte 16"/>
          <p:cNvSpPr txBox="1">
            <a:spLocks noChangeArrowheads="1"/>
          </p:cNvSpPr>
          <p:nvPr/>
        </p:nvSpPr>
        <p:spPr bwMode="auto">
          <a:xfrm>
            <a:off x="5995988" y="488950"/>
            <a:ext cx="6746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r>
              <a:rPr lang="en-US"/>
              <a:t>value</a:t>
            </a:r>
            <a:endParaRPr lang="fr-FR"/>
          </a:p>
        </p:txBody>
      </p:sp>
      <p:sp>
        <p:nvSpPr>
          <p:cNvPr id="15373" name="ZoneTexte 17"/>
          <p:cNvSpPr txBox="1">
            <a:spLocks noChangeArrowheads="1"/>
          </p:cNvSpPr>
          <p:nvPr/>
        </p:nvSpPr>
        <p:spPr bwMode="auto">
          <a:xfrm>
            <a:off x="7445375" y="306388"/>
            <a:ext cx="11890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pPr algn="ctr"/>
            <a:r>
              <a:rPr lang="en-US"/>
              <a:t>uncertainty</a:t>
            </a:r>
          </a:p>
          <a:p>
            <a:pPr algn="ctr"/>
            <a:r>
              <a:rPr lang="en-US"/>
              <a:t>field</a:t>
            </a:r>
            <a:endParaRPr lang="fr-FR"/>
          </a:p>
        </p:txBody>
      </p:sp>
      <p:pic>
        <p:nvPicPr>
          <p:cNvPr id="15374" name="Picture 4" descr="Proj1"/>
          <p:cNvPicPr>
            <a:picLocks noChangeAspect="1" noChangeArrowheads="1"/>
          </p:cNvPicPr>
          <p:nvPr/>
        </p:nvPicPr>
        <p:blipFill>
          <a:blip r:embed="rId7">
            <a:lum bright="-88000" contras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"/>
          <a:stretch>
            <a:fillRect/>
          </a:stretch>
        </p:blipFill>
        <p:spPr bwMode="auto">
          <a:xfrm>
            <a:off x="261938" y="1244600"/>
            <a:ext cx="3119437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5" name="Ellipse 19"/>
          <p:cNvSpPr>
            <a:spLocks noChangeArrowheads="1"/>
          </p:cNvSpPr>
          <p:nvPr/>
        </p:nvSpPr>
        <p:spPr bwMode="auto">
          <a:xfrm>
            <a:off x="1089025" y="5345113"/>
            <a:ext cx="201613" cy="212725"/>
          </a:xfrm>
          <a:prstGeom prst="ellipse">
            <a:avLst/>
          </a:prstGeom>
          <a:solidFill>
            <a:srgbClr val="FF0000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76" name="Ellipse 20"/>
          <p:cNvSpPr>
            <a:spLocks noChangeArrowheads="1"/>
          </p:cNvSpPr>
          <p:nvPr/>
        </p:nvSpPr>
        <p:spPr bwMode="auto">
          <a:xfrm>
            <a:off x="2343150" y="4856163"/>
            <a:ext cx="203200" cy="212725"/>
          </a:xfrm>
          <a:prstGeom prst="ellipse">
            <a:avLst/>
          </a:prstGeom>
          <a:solidFill>
            <a:srgbClr val="FF0000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77" name="Ellipse 21"/>
          <p:cNvSpPr>
            <a:spLocks noChangeArrowheads="1"/>
          </p:cNvSpPr>
          <p:nvPr/>
        </p:nvSpPr>
        <p:spPr bwMode="auto">
          <a:xfrm>
            <a:off x="3640138" y="5292725"/>
            <a:ext cx="203200" cy="211138"/>
          </a:xfrm>
          <a:prstGeom prst="ellipse">
            <a:avLst/>
          </a:prstGeom>
          <a:solidFill>
            <a:srgbClr val="FF0000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5378" name="Connecteur droit 23"/>
          <p:cNvCxnSpPr>
            <a:cxnSpLocks noChangeShapeType="1"/>
            <a:stCxn id="15375" idx="7"/>
            <a:endCxn id="15376" idx="2"/>
          </p:cNvCxnSpPr>
          <p:nvPr/>
        </p:nvCxnSpPr>
        <p:spPr bwMode="auto">
          <a:xfrm rot="5400000" flipH="1" flipV="1">
            <a:off x="1595438" y="4629150"/>
            <a:ext cx="414338" cy="1081087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79" name="Connecteur droit 25"/>
          <p:cNvCxnSpPr>
            <a:cxnSpLocks noChangeShapeType="1"/>
            <a:stCxn id="15376" idx="6"/>
            <a:endCxn id="15377" idx="1"/>
          </p:cNvCxnSpPr>
          <p:nvPr/>
        </p:nvCxnSpPr>
        <p:spPr bwMode="auto">
          <a:xfrm>
            <a:off x="2546350" y="4962525"/>
            <a:ext cx="1123950" cy="360363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80" name="Ellipse 26"/>
          <p:cNvSpPr>
            <a:spLocks noChangeArrowheads="1"/>
          </p:cNvSpPr>
          <p:nvPr/>
        </p:nvSpPr>
        <p:spPr bwMode="auto">
          <a:xfrm>
            <a:off x="1003300" y="4835525"/>
            <a:ext cx="74613" cy="73025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1" name="Ellipse 27"/>
          <p:cNvSpPr>
            <a:spLocks noChangeArrowheads="1"/>
          </p:cNvSpPr>
          <p:nvPr/>
        </p:nvSpPr>
        <p:spPr bwMode="auto">
          <a:xfrm>
            <a:off x="1100138" y="5037138"/>
            <a:ext cx="74612" cy="74612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2" name="Ellipse 28"/>
          <p:cNvSpPr>
            <a:spLocks noChangeArrowheads="1"/>
          </p:cNvSpPr>
          <p:nvPr/>
        </p:nvSpPr>
        <p:spPr bwMode="auto">
          <a:xfrm>
            <a:off x="1281113" y="5137150"/>
            <a:ext cx="74612" cy="74613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3" name="Ellipse 29"/>
          <p:cNvSpPr>
            <a:spLocks noChangeArrowheads="1"/>
          </p:cNvSpPr>
          <p:nvPr/>
        </p:nvSpPr>
        <p:spPr bwMode="auto">
          <a:xfrm>
            <a:off x="1366838" y="4922838"/>
            <a:ext cx="74612" cy="74612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4" name="Ellipse 30"/>
          <p:cNvSpPr>
            <a:spLocks noChangeArrowheads="1"/>
          </p:cNvSpPr>
          <p:nvPr/>
        </p:nvSpPr>
        <p:spPr bwMode="auto">
          <a:xfrm>
            <a:off x="866775" y="5394325"/>
            <a:ext cx="74613" cy="74613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5" name="Ellipse 31"/>
          <p:cNvSpPr>
            <a:spLocks noChangeArrowheads="1"/>
          </p:cNvSpPr>
          <p:nvPr/>
        </p:nvSpPr>
        <p:spPr bwMode="auto">
          <a:xfrm>
            <a:off x="1166813" y="5689600"/>
            <a:ext cx="74612" cy="74613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6" name="Ellipse 32"/>
          <p:cNvSpPr>
            <a:spLocks noChangeArrowheads="1"/>
          </p:cNvSpPr>
          <p:nvPr/>
        </p:nvSpPr>
        <p:spPr bwMode="auto">
          <a:xfrm>
            <a:off x="1409700" y="5975350"/>
            <a:ext cx="74613" cy="74613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7" name="Ellipse 33"/>
          <p:cNvSpPr>
            <a:spLocks noChangeArrowheads="1"/>
          </p:cNvSpPr>
          <p:nvPr/>
        </p:nvSpPr>
        <p:spPr bwMode="auto">
          <a:xfrm>
            <a:off x="1462088" y="5641975"/>
            <a:ext cx="74612" cy="74613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8" name="Ellipse 34"/>
          <p:cNvSpPr>
            <a:spLocks noChangeArrowheads="1"/>
          </p:cNvSpPr>
          <p:nvPr/>
        </p:nvSpPr>
        <p:spPr bwMode="auto">
          <a:xfrm>
            <a:off x="1041400" y="5221288"/>
            <a:ext cx="74613" cy="74612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9" name="Ellipse 35"/>
          <p:cNvSpPr>
            <a:spLocks noChangeArrowheads="1"/>
          </p:cNvSpPr>
          <p:nvPr/>
        </p:nvSpPr>
        <p:spPr bwMode="auto">
          <a:xfrm>
            <a:off x="1373188" y="5408613"/>
            <a:ext cx="74612" cy="74612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90" name="Ellipse 36"/>
          <p:cNvSpPr>
            <a:spLocks noChangeArrowheads="1"/>
          </p:cNvSpPr>
          <p:nvPr/>
        </p:nvSpPr>
        <p:spPr bwMode="auto">
          <a:xfrm>
            <a:off x="1100138" y="4589463"/>
            <a:ext cx="74612" cy="74612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91" name="Ellipse 37"/>
          <p:cNvSpPr>
            <a:spLocks noChangeArrowheads="1"/>
          </p:cNvSpPr>
          <p:nvPr/>
        </p:nvSpPr>
        <p:spPr bwMode="auto">
          <a:xfrm>
            <a:off x="895350" y="4699000"/>
            <a:ext cx="74613" cy="74613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92" name="Ellipse 38"/>
          <p:cNvSpPr>
            <a:spLocks noChangeArrowheads="1"/>
          </p:cNvSpPr>
          <p:nvPr/>
        </p:nvSpPr>
        <p:spPr bwMode="auto">
          <a:xfrm>
            <a:off x="795338" y="4984750"/>
            <a:ext cx="74612" cy="74613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93" name="Ellipse 39"/>
          <p:cNvSpPr>
            <a:spLocks noChangeArrowheads="1"/>
          </p:cNvSpPr>
          <p:nvPr/>
        </p:nvSpPr>
        <p:spPr bwMode="auto">
          <a:xfrm>
            <a:off x="1798638" y="4351338"/>
            <a:ext cx="74612" cy="74612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94" name="Ellipse 40"/>
          <p:cNvSpPr>
            <a:spLocks noChangeArrowheads="1"/>
          </p:cNvSpPr>
          <p:nvPr/>
        </p:nvSpPr>
        <p:spPr bwMode="auto">
          <a:xfrm>
            <a:off x="1833563" y="4576763"/>
            <a:ext cx="74612" cy="74612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95" name="Ellipse 41"/>
          <p:cNvSpPr>
            <a:spLocks noChangeArrowheads="1"/>
          </p:cNvSpPr>
          <p:nvPr/>
        </p:nvSpPr>
        <p:spPr bwMode="auto">
          <a:xfrm>
            <a:off x="1196975" y="4741863"/>
            <a:ext cx="74613" cy="74612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96" name="Ellipse 42"/>
          <p:cNvSpPr>
            <a:spLocks noChangeArrowheads="1"/>
          </p:cNvSpPr>
          <p:nvPr/>
        </p:nvSpPr>
        <p:spPr bwMode="auto">
          <a:xfrm>
            <a:off x="1522413" y="5081588"/>
            <a:ext cx="74612" cy="74612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97" name="Ellipse 43"/>
          <p:cNvSpPr>
            <a:spLocks noChangeArrowheads="1"/>
          </p:cNvSpPr>
          <p:nvPr/>
        </p:nvSpPr>
        <p:spPr bwMode="auto">
          <a:xfrm>
            <a:off x="1592263" y="4727575"/>
            <a:ext cx="74612" cy="74613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98" name="Ellipse 44"/>
          <p:cNvSpPr>
            <a:spLocks noChangeArrowheads="1"/>
          </p:cNvSpPr>
          <p:nvPr/>
        </p:nvSpPr>
        <p:spPr bwMode="auto">
          <a:xfrm>
            <a:off x="1666875" y="4479925"/>
            <a:ext cx="74613" cy="74613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99" name="Ellipse 53"/>
          <p:cNvSpPr>
            <a:spLocks noChangeArrowheads="1"/>
          </p:cNvSpPr>
          <p:nvPr/>
        </p:nvSpPr>
        <p:spPr bwMode="auto">
          <a:xfrm>
            <a:off x="3108325" y="5246688"/>
            <a:ext cx="74613" cy="74612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00" name="Ellipse 54"/>
          <p:cNvSpPr>
            <a:spLocks noChangeArrowheads="1"/>
          </p:cNvSpPr>
          <p:nvPr/>
        </p:nvSpPr>
        <p:spPr bwMode="auto">
          <a:xfrm>
            <a:off x="3543300" y="5194300"/>
            <a:ext cx="74613" cy="74613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01" name="Ellipse 55"/>
          <p:cNvSpPr>
            <a:spLocks noChangeArrowheads="1"/>
          </p:cNvSpPr>
          <p:nvPr/>
        </p:nvSpPr>
        <p:spPr bwMode="auto">
          <a:xfrm>
            <a:off x="3195638" y="5213350"/>
            <a:ext cx="74612" cy="74613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02" name="Ellipse 56"/>
          <p:cNvSpPr>
            <a:spLocks noChangeArrowheads="1"/>
          </p:cNvSpPr>
          <p:nvPr/>
        </p:nvSpPr>
        <p:spPr bwMode="auto">
          <a:xfrm>
            <a:off x="3824288" y="5208588"/>
            <a:ext cx="74612" cy="74612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03" name="Ellipse 57"/>
          <p:cNvSpPr>
            <a:spLocks noChangeArrowheads="1"/>
          </p:cNvSpPr>
          <p:nvPr/>
        </p:nvSpPr>
        <p:spPr bwMode="auto">
          <a:xfrm>
            <a:off x="3867150" y="5332413"/>
            <a:ext cx="74613" cy="74612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04" name="Ellipse 58"/>
          <p:cNvSpPr>
            <a:spLocks noChangeArrowheads="1"/>
          </p:cNvSpPr>
          <p:nvPr/>
        </p:nvSpPr>
        <p:spPr bwMode="auto">
          <a:xfrm>
            <a:off x="3738563" y="5461000"/>
            <a:ext cx="74612" cy="74613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05" name="Ellipse 59"/>
          <p:cNvSpPr>
            <a:spLocks noChangeArrowheads="1"/>
          </p:cNvSpPr>
          <p:nvPr/>
        </p:nvSpPr>
        <p:spPr bwMode="auto">
          <a:xfrm>
            <a:off x="3433763" y="5275263"/>
            <a:ext cx="74612" cy="74612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06" name="Ellipse 60"/>
          <p:cNvSpPr>
            <a:spLocks noChangeArrowheads="1"/>
          </p:cNvSpPr>
          <p:nvPr/>
        </p:nvSpPr>
        <p:spPr bwMode="auto">
          <a:xfrm>
            <a:off x="3571875" y="5370513"/>
            <a:ext cx="74613" cy="74612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5407" name="Connecteur droit avec flèche 62"/>
          <p:cNvCxnSpPr>
            <a:cxnSpLocks noChangeShapeType="1"/>
          </p:cNvCxnSpPr>
          <p:nvPr/>
        </p:nvCxnSpPr>
        <p:spPr bwMode="auto">
          <a:xfrm rot="5400000" flipH="1" flipV="1">
            <a:off x="-211931" y="5296694"/>
            <a:ext cx="1730375" cy="206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408" name="ZoneTexte 63"/>
          <p:cNvSpPr txBox="1">
            <a:spLocks noChangeArrowheads="1"/>
          </p:cNvSpPr>
          <p:nvPr/>
        </p:nvSpPr>
        <p:spPr bwMode="auto">
          <a:xfrm rot="-5400000">
            <a:off x="-184943" y="5225256"/>
            <a:ext cx="14493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r>
              <a:rPr lang="en-US"/>
              <a:t>function value</a:t>
            </a:r>
            <a:endParaRPr lang="fr-FR"/>
          </a:p>
        </p:txBody>
      </p:sp>
      <p:sp>
        <p:nvSpPr>
          <p:cNvPr id="15409" name="Ellipse 64"/>
          <p:cNvSpPr>
            <a:spLocks noChangeArrowheads="1"/>
          </p:cNvSpPr>
          <p:nvPr/>
        </p:nvSpPr>
        <p:spPr bwMode="auto">
          <a:xfrm>
            <a:off x="906463" y="5826125"/>
            <a:ext cx="74612" cy="74613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10" name="ZoneTexte 65"/>
          <p:cNvSpPr txBox="1">
            <a:spLocks noChangeArrowheads="1"/>
          </p:cNvSpPr>
          <p:nvPr/>
        </p:nvSpPr>
        <p:spPr bwMode="auto">
          <a:xfrm>
            <a:off x="855663" y="5497513"/>
            <a:ext cx="935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pPr algn="ctr"/>
            <a:r>
              <a:rPr lang="en-US" sz="1200">
                <a:solidFill>
                  <a:srgbClr val="00B050"/>
                </a:solidFill>
              </a:rPr>
              <a:t>high </a:t>
            </a:r>
          </a:p>
          <a:p>
            <a:pPr algn="ctr"/>
            <a:r>
              <a:rPr lang="en-US" sz="1200">
                <a:solidFill>
                  <a:srgbClr val="00B050"/>
                </a:solidFill>
              </a:rPr>
              <a:t>uncertainty</a:t>
            </a:r>
            <a:endParaRPr lang="fr-FR" sz="1200">
              <a:solidFill>
                <a:srgbClr val="00B050"/>
              </a:solidFill>
            </a:endParaRPr>
          </a:p>
        </p:txBody>
      </p:sp>
      <p:sp>
        <p:nvSpPr>
          <p:cNvPr id="15411" name="ZoneTexte 66"/>
          <p:cNvSpPr txBox="1">
            <a:spLocks noChangeArrowheads="1"/>
          </p:cNvSpPr>
          <p:nvPr/>
        </p:nvSpPr>
        <p:spPr bwMode="auto">
          <a:xfrm>
            <a:off x="3228975" y="5497513"/>
            <a:ext cx="935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pPr algn="ctr"/>
            <a:r>
              <a:rPr lang="en-US" sz="1200">
                <a:solidFill>
                  <a:srgbClr val="00B050"/>
                </a:solidFill>
              </a:rPr>
              <a:t>low</a:t>
            </a:r>
          </a:p>
          <a:p>
            <a:pPr algn="ctr"/>
            <a:r>
              <a:rPr lang="en-US" sz="1200">
                <a:solidFill>
                  <a:srgbClr val="00B050"/>
                </a:solidFill>
              </a:rPr>
              <a:t>uncertainty</a:t>
            </a:r>
            <a:endParaRPr lang="fr-FR" sz="1200">
              <a:solidFill>
                <a:srgbClr val="00B050"/>
              </a:solidFill>
            </a:endParaRPr>
          </a:p>
        </p:txBody>
      </p:sp>
      <p:grpSp>
        <p:nvGrpSpPr>
          <p:cNvPr id="15412" name="Groupe 70"/>
          <p:cNvGrpSpPr>
            <a:grpSpLocks/>
          </p:cNvGrpSpPr>
          <p:nvPr/>
        </p:nvGrpSpPr>
        <p:grpSpPr bwMode="auto">
          <a:xfrm>
            <a:off x="3135313" y="1124744"/>
            <a:ext cx="895350" cy="2117725"/>
            <a:chOff x="3417352" y="671373"/>
            <a:chExt cx="570990" cy="2221022"/>
          </a:xfrm>
        </p:grpSpPr>
        <p:sp>
          <p:nvSpPr>
            <p:cNvPr id="15422" name="Rectangle 67"/>
            <p:cNvSpPr>
              <a:spLocks noChangeArrowheads="1"/>
            </p:cNvSpPr>
            <p:nvPr/>
          </p:nvSpPr>
          <p:spPr bwMode="auto">
            <a:xfrm flipV="1">
              <a:off x="3590735" y="947612"/>
              <a:ext cx="230657" cy="1670026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bg1"/>
                </a:gs>
              </a:gsLst>
              <a:lin ang="5400000"/>
            </a:gra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23" name="ZoneTexte 68"/>
            <p:cNvSpPr txBox="1">
              <a:spLocks noChangeArrowheads="1"/>
            </p:cNvSpPr>
            <p:nvPr/>
          </p:nvSpPr>
          <p:spPr bwMode="auto">
            <a:xfrm>
              <a:off x="3449254" y="2553841"/>
              <a:ext cx="49084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9pPr>
            </a:lstStyle>
            <a:p>
              <a:r>
                <a:rPr lang="en-US"/>
                <a:t>low</a:t>
              </a:r>
              <a:endParaRPr lang="fr-FR"/>
            </a:p>
          </p:txBody>
        </p:sp>
        <p:sp>
          <p:nvSpPr>
            <p:cNvPr id="15424" name="ZoneTexte 69"/>
            <p:cNvSpPr txBox="1">
              <a:spLocks noChangeArrowheads="1"/>
            </p:cNvSpPr>
            <p:nvPr/>
          </p:nvSpPr>
          <p:spPr bwMode="auto">
            <a:xfrm>
              <a:off x="3417352" y="671373"/>
              <a:ext cx="57099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9pPr>
            </a:lstStyle>
            <a:p>
              <a:r>
                <a:rPr lang="en-US"/>
                <a:t>high</a:t>
              </a:r>
              <a:endParaRPr lang="fr-FR"/>
            </a:p>
          </p:txBody>
        </p:sp>
      </p:grpSp>
      <p:pic>
        <p:nvPicPr>
          <p:cNvPr id="15413" name="Picture 6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063" y="5332413"/>
            <a:ext cx="153987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14" name="Picture 6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828675"/>
            <a:ext cx="1509712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15" name="ZoneTexte 65"/>
          <p:cNvSpPr txBox="1">
            <a:spLocks noChangeArrowheads="1"/>
          </p:cNvSpPr>
          <p:nvPr/>
        </p:nvSpPr>
        <p:spPr bwMode="auto">
          <a:xfrm>
            <a:off x="1963738" y="5013325"/>
            <a:ext cx="935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pPr algn="ctr"/>
            <a:r>
              <a:rPr lang="en-US" sz="1200">
                <a:solidFill>
                  <a:srgbClr val="00B050"/>
                </a:solidFill>
              </a:rPr>
              <a:t>high </a:t>
            </a:r>
          </a:p>
          <a:p>
            <a:pPr algn="ctr"/>
            <a:r>
              <a:rPr lang="en-US" sz="1200">
                <a:solidFill>
                  <a:srgbClr val="00B050"/>
                </a:solidFill>
              </a:rPr>
              <a:t>uncertainty</a:t>
            </a:r>
            <a:endParaRPr lang="fr-FR" sz="1200">
              <a:solidFill>
                <a:srgbClr val="00B050"/>
              </a:solidFill>
            </a:endParaRPr>
          </a:p>
        </p:txBody>
      </p:sp>
      <p:sp>
        <p:nvSpPr>
          <p:cNvPr id="15416" name="Ellipse 40"/>
          <p:cNvSpPr>
            <a:spLocks noChangeArrowheads="1"/>
          </p:cNvSpPr>
          <p:nvPr/>
        </p:nvSpPr>
        <p:spPr bwMode="auto">
          <a:xfrm>
            <a:off x="3727450" y="5148263"/>
            <a:ext cx="74613" cy="74612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17" name="Ellipse 40"/>
          <p:cNvSpPr>
            <a:spLocks noChangeArrowheads="1"/>
          </p:cNvSpPr>
          <p:nvPr/>
        </p:nvSpPr>
        <p:spPr bwMode="auto">
          <a:xfrm>
            <a:off x="3963988" y="5470525"/>
            <a:ext cx="74612" cy="74613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18" name="Ellipse 40"/>
          <p:cNvSpPr>
            <a:spLocks noChangeArrowheads="1"/>
          </p:cNvSpPr>
          <p:nvPr/>
        </p:nvSpPr>
        <p:spPr bwMode="auto">
          <a:xfrm>
            <a:off x="3328988" y="5211763"/>
            <a:ext cx="74612" cy="74612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19" name="Ellipse 40"/>
          <p:cNvSpPr>
            <a:spLocks noChangeArrowheads="1"/>
          </p:cNvSpPr>
          <p:nvPr/>
        </p:nvSpPr>
        <p:spPr bwMode="auto">
          <a:xfrm>
            <a:off x="3457575" y="5157788"/>
            <a:ext cx="74613" cy="74612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5420" name="Picture 7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2366963"/>
            <a:ext cx="1547813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21" name="Picture 7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3859213"/>
            <a:ext cx="1528763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210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/>
              <a:t>Microarray datasets, </a:t>
            </a:r>
            <a:br>
              <a:rPr lang="en-US" sz="3000"/>
            </a:br>
            <a:r>
              <a:rPr lang="en-US" sz="3000"/>
              <a:t>“Principal manifolds-2006”, Leicester</a:t>
            </a:r>
            <a:endParaRPr lang="fr-FR" sz="3000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pPr>
              <a:buFontTx/>
              <a:buNone/>
            </a:pPr>
            <a:endParaRPr lang="fr-FR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787400" y="3352800"/>
            <a:ext cx="6951663" cy="1428750"/>
            <a:chOff x="400" y="1962"/>
            <a:chExt cx="4379" cy="900"/>
          </a:xfrm>
        </p:grpSpPr>
        <p:graphicFrame>
          <p:nvGraphicFramePr>
            <p:cNvPr id="6146" name="Object 4"/>
            <p:cNvGraphicFramePr>
              <a:graphicFrameLocks noChangeAspect="1"/>
            </p:cNvGraphicFramePr>
            <p:nvPr/>
          </p:nvGraphicFramePr>
          <p:xfrm>
            <a:off x="400" y="1962"/>
            <a:ext cx="2702" cy="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028" name="Document" r:id="rId4" imgW="5754624" imgH="1917192" progId="Word.Document.8">
                    <p:embed/>
                  </p:oleObj>
                </mc:Choice>
                <mc:Fallback>
                  <p:oleObj name="Document" r:id="rId4" imgW="5754624" imgH="1917192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0" y="1962"/>
                          <a:ext cx="2702" cy="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63" name="Text Box 6"/>
            <p:cNvSpPr txBox="1">
              <a:spLocks noChangeArrowheads="1"/>
            </p:cNvSpPr>
            <p:nvPr/>
          </p:nvSpPr>
          <p:spPr bwMode="auto">
            <a:xfrm>
              <a:off x="3207" y="2109"/>
              <a:ext cx="1572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9pPr>
            </a:lstStyle>
            <a:p>
              <a:pPr algn="ctr"/>
              <a:r>
                <a:rPr lang="en-US" sz="1800">
                  <a:latin typeface="Helvetica"/>
                </a:rPr>
                <a:t>One spot corresponds </a:t>
              </a:r>
            </a:p>
            <a:p>
              <a:pPr algn="ctr"/>
              <a:r>
                <a:rPr lang="en-US" sz="1800">
                  <a:latin typeface="Helvetica"/>
                </a:rPr>
                <a:t>to a gene</a:t>
              </a:r>
            </a:p>
            <a:p>
              <a:pPr algn="ctr"/>
              <a:r>
                <a:rPr lang="en-US" sz="1800">
                  <a:latin typeface="Helvetica"/>
                </a:rPr>
                <a:t>(mRNA concentration)</a:t>
              </a:r>
              <a:endParaRPr lang="fr-FR" sz="1800">
                <a:latin typeface="Helvetica"/>
              </a:endParaRPr>
            </a:p>
          </p:txBody>
        </p:sp>
      </p:grpSp>
      <p:sp>
        <p:nvSpPr>
          <p:cNvPr id="6150" name="Rectangle 7"/>
          <p:cNvSpPr>
            <a:spLocks noChangeArrowheads="1"/>
          </p:cNvSpPr>
          <p:nvPr/>
        </p:nvSpPr>
        <p:spPr bwMode="auto">
          <a:xfrm>
            <a:off x="776288" y="2814638"/>
            <a:ext cx="7242175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latin typeface="Helvetica"/>
              </a:rPr>
              <a:t>DNA</a:t>
            </a:r>
            <a:endParaRPr lang="fr-FR" sz="1800">
              <a:latin typeface="Helvetica"/>
            </a:endParaRPr>
          </a:p>
        </p:txBody>
      </p:sp>
      <p:sp>
        <p:nvSpPr>
          <p:cNvPr id="6151" name="Rectangle 8"/>
          <p:cNvSpPr>
            <a:spLocks noChangeArrowheads="1"/>
          </p:cNvSpPr>
          <p:nvPr/>
        </p:nvSpPr>
        <p:spPr bwMode="auto">
          <a:xfrm>
            <a:off x="5072063" y="2814638"/>
            <a:ext cx="1568450" cy="304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latin typeface="Helvetica"/>
              </a:rPr>
              <a:t>Gene B</a:t>
            </a:r>
            <a:endParaRPr lang="fr-FR" sz="1800">
              <a:latin typeface="Helvetica"/>
            </a:endParaRPr>
          </a:p>
        </p:txBody>
      </p:sp>
      <p:sp>
        <p:nvSpPr>
          <p:cNvPr id="6152" name="Rectangle 9"/>
          <p:cNvSpPr>
            <a:spLocks noChangeArrowheads="1"/>
          </p:cNvSpPr>
          <p:nvPr/>
        </p:nvSpPr>
        <p:spPr bwMode="auto">
          <a:xfrm>
            <a:off x="1400175" y="2814638"/>
            <a:ext cx="2206625" cy="304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latin typeface="Helvetica"/>
              </a:rPr>
              <a:t>Gene A</a:t>
            </a:r>
            <a:endParaRPr lang="fr-FR" sz="1800">
              <a:latin typeface="Helvetica"/>
            </a:endParaRPr>
          </a:p>
        </p:txBody>
      </p:sp>
      <p:sp>
        <p:nvSpPr>
          <p:cNvPr id="6153" name="Rectangle 10"/>
          <p:cNvSpPr>
            <a:spLocks noChangeArrowheads="1"/>
          </p:cNvSpPr>
          <p:nvPr/>
        </p:nvSpPr>
        <p:spPr bwMode="auto">
          <a:xfrm>
            <a:off x="1443038" y="2174875"/>
            <a:ext cx="2192337" cy="2778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latin typeface="Helvetica"/>
              </a:rPr>
              <a:t>mRNA A</a:t>
            </a:r>
            <a:endParaRPr lang="fr-FR" sz="1800">
              <a:latin typeface="Helvetica"/>
            </a:endParaRPr>
          </a:p>
        </p:txBody>
      </p:sp>
      <p:sp>
        <p:nvSpPr>
          <p:cNvPr id="6154" name="Rectangle 11"/>
          <p:cNvSpPr>
            <a:spLocks noChangeArrowheads="1"/>
          </p:cNvSpPr>
          <p:nvPr/>
        </p:nvSpPr>
        <p:spPr bwMode="auto">
          <a:xfrm>
            <a:off x="5029200" y="2174875"/>
            <a:ext cx="1612900" cy="277813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latin typeface="Helvetica"/>
              </a:rPr>
              <a:t>mRNA B</a:t>
            </a:r>
            <a:endParaRPr lang="fr-FR" sz="1800">
              <a:latin typeface="Helvetica"/>
            </a:endParaRPr>
          </a:p>
        </p:txBody>
      </p:sp>
      <p:sp>
        <p:nvSpPr>
          <p:cNvPr id="6155" name="AutoShape 12"/>
          <p:cNvSpPr>
            <a:spLocks noChangeArrowheads="1"/>
          </p:cNvSpPr>
          <p:nvPr/>
        </p:nvSpPr>
        <p:spPr bwMode="auto">
          <a:xfrm>
            <a:off x="2257425" y="2498725"/>
            <a:ext cx="696913" cy="276225"/>
          </a:xfrm>
          <a:prstGeom prst="upArrow">
            <a:avLst>
              <a:gd name="adj1" fmla="val 50000"/>
              <a:gd name="adj2" fmla="val 25000"/>
            </a:avLst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Helvetica"/>
            </a:endParaRPr>
          </a:p>
        </p:txBody>
      </p:sp>
      <p:sp>
        <p:nvSpPr>
          <p:cNvPr id="6156" name="AutoShape 13"/>
          <p:cNvSpPr>
            <a:spLocks noChangeArrowheads="1"/>
          </p:cNvSpPr>
          <p:nvPr/>
        </p:nvSpPr>
        <p:spPr bwMode="auto">
          <a:xfrm>
            <a:off x="5538788" y="2484438"/>
            <a:ext cx="696912" cy="276225"/>
          </a:xfrm>
          <a:prstGeom prst="upArrow">
            <a:avLst>
              <a:gd name="adj1" fmla="val 50000"/>
              <a:gd name="adj2" fmla="val 25000"/>
            </a:avLst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Helvetica"/>
            </a:endParaRPr>
          </a:p>
        </p:txBody>
      </p:sp>
      <p:sp>
        <p:nvSpPr>
          <p:cNvPr id="6157" name="AutoShape 14"/>
          <p:cNvSpPr>
            <a:spLocks noChangeArrowheads="1"/>
          </p:cNvSpPr>
          <p:nvPr/>
        </p:nvSpPr>
        <p:spPr bwMode="auto">
          <a:xfrm>
            <a:off x="5538788" y="1830388"/>
            <a:ext cx="696912" cy="276225"/>
          </a:xfrm>
          <a:prstGeom prst="upArrow">
            <a:avLst>
              <a:gd name="adj1" fmla="val 50000"/>
              <a:gd name="adj2" fmla="val 25000"/>
            </a:avLst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Helvetica"/>
            </a:endParaRPr>
          </a:p>
        </p:txBody>
      </p:sp>
      <p:sp>
        <p:nvSpPr>
          <p:cNvPr id="6158" name="Oval 15"/>
          <p:cNvSpPr>
            <a:spLocks noChangeArrowheads="1"/>
          </p:cNvSpPr>
          <p:nvPr/>
        </p:nvSpPr>
        <p:spPr bwMode="auto">
          <a:xfrm>
            <a:off x="4856163" y="1454150"/>
            <a:ext cx="1900237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latin typeface="Helvetica"/>
              </a:rPr>
              <a:t>Protein B</a:t>
            </a:r>
            <a:endParaRPr lang="fr-FR" sz="1800">
              <a:latin typeface="Helvetica"/>
            </a:endParaRPr>
          </a:p>
        </p:txBody>
      </p:sp>
      <p:sp>
        <p:nvSpPr>
          <p:cNvPr id="6159" name="Oval 16"/>
          <p:cNvSpPr>
            <a:spLocks noChangeArrowheads="1"/>
          </p:cNvSpPr>
          <p:nvPr/>
        </p:nvSpPr>
        <p:spPr bwMode="auto">
          <a:xfrm>
            <a:off x="1604963" y="1439863"/>
            <a:ext cx="1900237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latin typeface="Helvetica"/>
              </a:rPr>
              <a:t>Protein A</a:t>
            </a:r>
            <a:endParaRPr lang="fr-FR" sz="1800">
              <a:latin typeface="Helvetica"/>
            </a:endParaRPr>
          </a:p>
        </p:txBody>
      </p:sp>
      <p:sp>
        <p:nvSpPr>
          <p:cNvPr id="6160" name="AutoShape 17"/>
          <p:cNvSpPr>
            <a:spLocks noChangeArrowheads="1"/>
          </p:cNvSpPr>
          <p:nvPr/>
        </p:nvSpPr>
        <p:spPr bwMode="auto">
          <a:xfrm>
            <a:off x="2257425" y="1816100"/>
            <a:ext cx="696913" cy="276225"/>
          </a:xfrm>
          <a:prstGeom prst="upArrow">
            <a:avLst>
              <a:gd name="adj1" fmla="val 50000"/>
              <a:gd name="adj2" fmla="val 25000"/>
            </a:avLst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Helvetica"/>
            </a:endParaRPr>
          </a:p>
        </p:txBody>
      </p:sp>
      <p:sp>
        <p:nvSpPr>
          <p:cNvPr id="292883" name="Text Box 19"/>
          <p:cNvSpPr txBox="1">
            <a:spLocks noChangeArrowheads="1"/>
          </p:cNvSpPr>
          <p:nvPr/>
        </p:nvSpPr>
        <p:spPr bwMode="auto">
          <a:xfrm>
            <a:off x="785813" y="5065713"/>
            <a:ext cx="699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r>
              <a:rPr lang="en-US" sz="1800">
                <a:latin typeface="Helvetica"/>
              </a:rPr>
              <a:t>Table of numbers, characteristic size is 10000 genes x100 samples</a:t>
            </a:r>
            <a:endParaRPr lang="fr-FR" sz="1800">
              <a:latin typeface="Helvetica"/>
            </a:endParaRPr>
          </a:p>
        </p:txBody>
      </p:sp>
      <p:sp>
        <p:nvSpPr>
          <p:cNvPr id="6162" name="Text Box 19"/>
          <p:cNvSpPr txBox="1">
            <a:spLocks noChangeArrowheads="1"/>
          </p:cNvSpPr>
          <p:nvPr/>
        </p:nvSpPr>
        <p:spPr bwMode="auto">
          <a:xfrm>
            <a:off x="1428750" y="3817938"/>
            <a:ext cx="12874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DNA CHIPS</a:t>
            </a:r>
            <a:endParaRPr lang="fr-F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92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9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8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Large p (~10000), small n (~100)</a:t>
            </a:r>
            <a:endParaRPr lang="fr-FR" sz="40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022350" y="1603375"/>
            <a:ext cx="1139825" cy="387191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2" name="ZoneTexte 4"/>
          <p:cNvSpPr txBox="1">
            <a:spLocks noChangeArrowheads="1"/>
          </p:cNvSpPr>
          <p:nvPr/>
        </p:nvSpPr>
        <p:spPr bwMode="auto">
          <a:xfrm rot="-5400000">
            <a:off x="314326" y="3432175"/>
            <a:ext cx="9318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r>
              <a:rPr lang="en-US"/>
              <a:t>p genes</a:t>
            </a:r>
            <a:endParaRPr lang="fr-FR"/>
          </a:p>
        </p:txBody>
      </p:sp>
      <p:sp>
        <p:nvSpPr>
          <p:cNvPr id="17413" name="ZoneTexte 5"/>
          <p:cNvSpPr txBox="1">
            <a:spLocks noChangeArrowheads="1"/>
          </p:cNvSpPr>
          <p:nvPr/>
        </p:nvSpPr>
        <p:spPr bwMode="auto">
          <a:xfrm>
            <a:off x="1042988" y="1258888"/>
            <a:ext cx="11541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r>
              <a:rPr lang="en-US"/>
              <a:t>n samples</a:t>
            </a:r>
            <a:endParaRPr lang="fr-FR"/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 rot="5400000">
            <a:off x="6163468" y="246857"/>
            <a:ext cx="1141413" cy="38735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5" name="ZoneTexte 7"/>
          <p:cNvSpPr txBox="1">
            <a:spLocks noChangeArrowheads="1"/>
          </p:cNvSpPr>
          <p:nvPr/>
        </p:nvSpPr>
        <p:spPr bwMode="auto">
          <a:xfrm rot="-5400000">
            <a:off x="4098132" y="2021681"/>
            <a:ext cx="11541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r>
              <a:rPr lang="en-US"/>
              <a:t>n samples</a:t>
            </a:r>
            <a:endParaRPr lang="fr-FR"/>
          </a:p>
        </p:txBody>
      </p:sp>
      <p:sp>
        <p:nvSpPr>
          <p:cNvPr id="17416" name="ZoneTexte 8"/>
          <p:cNvSpPr txBox="1">
            <a:spLocks noChangeArrowheads="1"/>
          </p:cNvSpPr>
          <p:nvPr/>
        </p:nvSpPr>
        <p:spPr bwMode="auto">
          <a:xfrm>
            <a:off x="6188075" y="1312863"/>
            <a:ext cx="9318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r>
              <a:rPr lang="en-US"/>
              <a:t>p genes</a:t>
            </a:r>
            <a:endParaRPr lang="fr-FR"/>
          </a:p>
        </p:txBody>
      </p:sp>
      <p:sp>
        <p:nvSpPr>
          <p:cNvPr id="17417" name="Flèche droite 9"/>
          <p:cNvSpPr>
            <a:spLocks noChangeArrowheads="1"/>
          </p:cNvSpPr>
          <p:nvPr/>
        </p:nvSpPr>
        <p:spPr bwMode="auto">
          <a:xfrm>
            <a:off x="2344738" y="3205163"/>
            <a:ext cx="312737" cy="40957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8" name="ZoneTexte 10"/>
          <p:cNvSpPr txBox="1">
            <a:spLocks noChangeArrowheads="1"/>
          </p:cNvSpPr>
          <p:nvPr/>
        </p:nvSpPr>
        <p:spPr bwMode="auto">
          <a:xfrm>
            <a:off x="2754313" y="3313113"/>
            <a:ext cx="406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r>
              <a:rPr lang="en-US"/>
              <a:t>R</a:t>
            </a:r>
            <a:r>
              <a:rPr lang="en-US" baseline="30000"/>
              <a:t>n</a:t>
            </a:r>
            <a:endParaRPr lang="fr-FR" baseline="30000"/>
          </a:p>
        </p:txBody>
      </p:sp>
      <p:sp>
        <p:nvSpPr>
          <p:cNvPr id="17419" name="ZoneTexte 11"/>
          <p:cNvSpPr txBox="1">
            <a:spLocks noChangeArrowheads="1"/>
          </p:cNvSpPr>
          <p:nvPr/>
        </p:nvSpPr>
        <p:spPr bwMode="auto">
          <a:xfrm>
            <a:off x="2301875" y="3657600"/>
            <a:ext cx="19097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r>
              <a:rPr lang="en-US"/>
              <a:t>Studying relations</a:t>
            </a:r>
          </a:p>
          <a:p>
            <a:r>
              <a:rPr lang="en-US"/>
              <a:t>between genes,</a:t>
            </a:r>
          </a:p>
          <a:p>
            <a:r>
              <a:rPr lang="en-US"/>
              <a:t>their functions, etc.</a:t>
            </a:r>
            <a:endParaRPr lang="fr-FR"/>
          </a:p>
        </p:txBody>
      </p:sp>
      <p:sp>
        <p:nvSpPr>
          <p:cNvPr id="17420" name="Flèche vers le bas 12"/>
          <p:cNvSpPr>
            <a:spLocks noChangeArrowheads="1"/>
          </p:cNvSpPr>
          <p:nvPr/>
        </p:nvSpPr>
        <p:spPr bwMode="auto">
          <a:xfrm>
            <a:off x="6637338" y="2894013"/>
            <a:ext cx="515937" cy="4191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1" name="ZoneTexte 13"/>
          <p:cNvSpPr txBox="1">
            <a:spLocks noChangeArrowheads="1"/>
          </p:cNvSpPr>
          <p:nvPr/>
        </p:nvSpPr>
        <p:spPr bwMode="auto">
          <a:xfrm>
            <a:off x="6249988" y="3227388"/>
            <a:ext cx="4079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r>
              <a:rPr lang="en-US"/>
              <a:t>R</a:t>
            </a:r>
            <a:r>
              <a:rPr lang="en-US" baseline="30000"/>
              <a:t>p</a:t>
            </a:r>
            <a:endParaRPr lang="fr-FR" baseline="30000"/>
          </a:p>
        </p:txBody>
      </p:sp>
      <p:sp>
        <p:nvSpPr>
          <p:cNvPr id="17422" name="ZoneTexte 14"/>
          <p:cNvSpPr txBox="1">
            <a:spLocks noChangeArrowheads="1"/>
          </p:cNvSpPr>
          <p:nvPr/>
        </p:nvSpPr>
        <p:spPr bwMode="auto">
          <a:xfrm>
            <a:off x="5799138" y="3571875"/>
            <a:ext cx="23479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r>
              <a:rPr lang="en-US"/>
              <a:t>Classification problems,</a:t>
            </a:r>
          </a:p>
          <a:p>
            <a:r>
              <a:rPr lang="en-US"/>
              <a:t>diagnosis, prognosis</a:t>
            </a:r>
          </a:p>
          <a:p>
            <a:r>
              <a:rPr lang="en-US"/>
              <a:t>improvement</a:t>
            </a:r>
            <a:endParaRPr lang="fr-FR"/>
          </a:p>
        </p:txBody>
      </p:sp>
      <p:grpSp>
        <p:nvGrpSpPr>
          <p:cNvPr id="2" name="Groupe 17"/>
          <p:cNvGrpSpPr>
            <a:grpSpLocks/>
          </p:cNvGrpSpPr>
          <p:nvPr/>
        </p:nvGrpSpPr>
        <p:grpSpPr bwMode="auto">
          <a:xfrm>
            <a:off x="5086350" y="4529138"/>
            <a:ext cx="3170238" cy="623887"/>
            <a:chOff x="5086983" y="4528971"/>
            <a:chExt cx="3168900" cy="623942"/>
          </a:xfrm>
        </p:grpSpPr>
        <p:sp>
          <p:nvSpPr>
            <p:cNvPr id="17424" name="ZoneTexte 15"/>
            <p:cNvSpPr txBox="1">
              <a:spLocks noChangeArrowheads="1"/>
            </p:cNvSpPr>
            <p:nvPr/>
          </p:nvSpPr>
          <p:spPr bwMode="auto">
            <a:xfrm>
              <a:off x="5766099" y="4550483"/>
              <a:ext cx="248978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9pPr>
            </a:lstStyle>
            <a:p>
              <a:r>
                <a:rPr lang="en-US" b="1">
                  <a:solidFill>
                    <a:srgbClr val="FF0000"/>
                  </a:solidFill>
                </a:rPr>
                <a:t>Overfitting danger! </a:t>
              </a:r>
            </a:p>
            <a:p>
              <a:r>
                <a:rPr lang="en-US" b="1">
                  <a:solidFill>
                    <a:srgbClr val="FF0000"/>
                  </a:solidFill>
                </a:rPr>
                <a:t>Need for regularization!</a:t>
              </a:r>
              <a:endParaRPr lang="fr-FR" b="1">
                <a:solidFill>
                  <a:srgbClr val="FF0000"/>
                </a:solidFill>
              </a:endParaRPr>
            </a:p>
          </p:txBody>
        </p:sp>
        <p:pic>
          <p:nvPicPr>
            <p:cNvPr id="17425" name="Picture 2" descr="http://www.ravica.com/blog/wp-content/uploads/2009/12/Warning-sign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6983" y="4528971"/>
              <a:ext cx="748731" cy="623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1327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1649413"/>
            <a:ext cx="3252787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0"/>
            <a:ext cx="2957513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34951"/>
            <a:ext cx="3251200" cy="300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851" y="3284984"/>
            <a:ext cx="3068637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Rectangle 9"/>
          <p:cNvSpPr>
            <a:spLocks noGrp="1" noChangeArrowheads="1"/>
          </p:cNvSpPr>
          <p:nvPr>
            <p:ph type="title"/>
          </p:nvPr>
        </p:nvSpPr>
        <p:spPr>
          <a:xfrm>
            <a:off x="-915988" y="174625"/>
            <a:ext cx="7696201" cy="914400"/>
          </a:xfrm>
          <a:noFill/>
        </p:spPr>
        <p:txBody>
          <a:bodyPr/>
          <a:lstStyle/>
          <a:p>
            <a:r>
              <a:rPr lang="en-US" sz="3000"/>
              <a:t>Are 2D non-linear projections </a:t>
            </a:r>
            <a:br>
              <a:rPr lang="en-US" sz="3000"/>
            </a:br>
            <a:r>
              <a:rPr lang="en-US" sz="3000"/>
              <a:t>better than 2D linear projections?</a:t>
            </a:r>
            <a:endParaRPr lang="fr-FR" sz="3000"/>
          </a:p>
        </p:txBody>
      </p:sp>
      <p:sp>
        <p:nvSpPr>
          <p:cNvPr id="18440" name="Text Box 10"/>
          <p:cNvSpPr txBox="1">
            <a:spLocks noChangeArrowheads="1"/>
          </p:cNvSpPr>
          <p:nvPr/>
        </p:nvSpPr>
        <p:spPr bwMode="auto">
          <a:xfrm>
            <a:off x="598488" y="5008563"/>
            <a:ext cx="1778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r>
              <a:rPr lang="en-US"/>
              <a:t>Breast cancer</a:t>
            </a:r>
          </a:p>
          <a:p>
            <a:r>
              <a:rPr lang="en-US"/>
              <a:t>Wang et al., 2005</a:t>
            </a:r>
            <a:endParaRPr lang="fr-FR"/>
          </a:p>
        </p:txBody>
      </p:sp>
      <p:sp>
        <p:nvSpPr>
          <p:cNvPr id="18441" name="Text Box 11"/>
          <p:cNvSpPr txBox="1">
            <a:spLocks noChangeArrowheads="1"/>
          </p:cNvSpPr>
          <p:nvPr/>
        </p:nvSpPr>
        <p:spPr bwMode="auto">
          <a:xfrm>
            <a:off x="3294063" y="4852988"/>
            <a:ext cx="1981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r>
              <a:rPr lang="en-US"/>
              <a:t>Bladder cancer</a:t>
            </a:r>
          </a:p>
          <a:p>
            <a:r>
              <a:rPr lang="en-US"/>
              <a:t>Dyrskjot et al., 2003</a:t>
            </a:r>
            <a:endParaRPr lang="fr-FR"/>
          </a:p>
        </p:txBody>
      </p:sp>
      <p:sp>
        <p:nvSpPr>
          <p:cNvPr id="18442" name="Text Box 12"/>
          <p:cNvSpPr txBox="1">
            <a:spLocks noChangeArrowheads="1"/>
          </p:cNvSpPr>
          <p:nvPr/>
        </p:nvSpPr>
        <p:spPr bwMode="auto">
          <a:xfrm>
            <a:off x="5203825" y="6381328"/>
            <a:ext cx="39576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r>
              <a:rPr lang="en-US" dirty="0"/>
              <a:t>Human tissues, </a:t>
            </a:r>
            <a:r>
              <a:rPr lang="en-US" dirty="0" err="1"/>
              <a:t>Shyamsundar</a:t>
            </a:r>
            <a:r>
              <a:rPr lang="en-US" dirty="0"/>
              <a:t> et al., 2005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8989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/>
              <a:t>Yes: better approximation, </a:t>
            </a:r>
            <a:br>
              <a:rPr lang="en-US" sz="3000"/>
            </a:br>
            <a:r>
              <a:rPr lang="en-US" sz="3000"/>
              <a:t>smaller MSE (</a:t>
            </a:r>
            <a:r>
              <a:rPr lang="en-US" sz="3000" i="1"/>
              <a:t>as expected</a:t>
            </a:r>
            <a:r>
              <a:rPr lang="en-US" sz="3000"/>
              <a:t>)</a:t>
            </a:r>
            <a:endParaRPr lang="fr-FR" sz="3000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5067300" y="5805488"/>
            <a:ext cx="3413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en-GB">
                <a:solidFill>
                  <a:srgbClr val="000000"/>
                </a:solidFill>
              </a:rPr>
              <a:t>(Gorban &amp; Zinovyev, </a:t>
            </a:r>
            <a:r>
              <a:rPr lang="en-GB" i="1">
                <a:solidFill>
                  <a:srgbClr val="000000"/>
                </a:solidFill>
              </a:rPr>
              <a:t>LNCSE</a:t>
            </a:r>
            <a:r>
              <a:rPr lang="en-GB">
                <a:solidFill>
                  <a:srgbClr val="000000"/>
                </a:solidFill>
              </a:rPr>
              <a:t>, 2007)</a:t>
            </a:r>
            <a:r>
              <a:rPr lang="ar-SA">
                <a:solidFill>
                  <a:srgbClr val="000000"/>
                </a:solidFill>
              </a:rPr>
              <a:t>‏</a:t>
            </a:r>
            <a:endParaRPr lang="en-GB">
              <a:solidFill>
                <a:srgbClr val="000000"/>
              </a:solidFill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4057650"/>
            <a:ext cx="7853363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Line 72"/>
          <p:cNvSpPr>
            <a:spLocks noChangeShapeType="1"/>
          </p:cNvSpPr>
          <p:nvPr/>
        </p:nvSpPr>
        <p:spPr bwMode="auto">
          <a:xfrm>
            <a:off x="1054100" y="2586038"/>
            <a:ext cx="7543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5" name="Line 77"/>
          <p:cNvSpPr>
            <a:spLocks noChangeShapeType="1"/>
          </p:cNvSpPr>
          <p:nvPr/>
        </p:nvSpPr>
        <p:spPr bwMode="auto">
          <a:xfrm flipH="1" flipV="1">
            <a:off x="2527300" y="3346450"/>
            <a:ext cx="225425" cy="1460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6" name="Line 78"/>
          <p:cNvSpPr>
            <a:spLocks noChangeShapeType="1"/>
          </p:cNvSpPr>
          <p:nvPr/>
        </p:nvSpPr>
        <p:spPr bwMode="auto">
          <a:xfrm flipH="1" flipV="1">
            <a:off x="2430463" y="3395663"/>
            <a:ext cx="58737" cy="381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7" name="Line 79"/>
          <p:cNvSpPr>
            <a:spLocks noChangeShapeType="1"/>
          </p:cNvSpPr>
          <p:nvPr/>
        </p:nvSpPr>
        <p:spPr bwMode="auto">
          <a:xfrm flipH="1" flipV="1">
            <a:off x="2362200" y="3132138"/>
            <a:ext cx="225425" cy="1460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8" name="Line 80"/>
          <p:cNvSpPr>
            <a:spLocks noChangeShapeType="1"/>
          </p:cNvSpPr>
          <p:nvPr/>
        </p:nvSpPr>
        <p:spPr bwMode="auto">
          <a:xfrm flipH="1" flipV="1">
            <a:off x="2616200" y="3230563"/>
            <a:ext cx="58738" cy="381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9" name="Line 81"/>
          <p:cNvSpPr>
            <a:spLocks noChangeShapeType="1"/>
          </p:cNvSpPr>
          <p:nvPr/>
        </p:nvSpPr>
        <p:spPr bwMode="auto">
          <a:xfrm flipH="1" flipV="1">
            <a:off x="2617788" y="3074988"/>
            <a:ext cx="58737" cy="381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80" name="Line 82"/>
          <p:cNvSpPr>
            <a:spLocks noChangeShapeType="1"/>
          </p:cNvSpPr>
          <p:nvPr/>
        </p:nvSpPr>
        <p:spPr bwMode="auto">
          <a:xfrm flipH="1" flipV="1">
            <a:off x="2470150" y="2809875"/>
            <a:ext cx="265113" cy="1651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81" name="Line 83"/>
          <p:cNvSpPr>
            <a:spLocks noChangeShapeType="1"/>
          </p:cNvSpPr>
          <p:nvPr/>
        </p:nvSpPr>
        <p:spPr bwMode="auto">
          <a:xfrm flipH="1" flipV="1">
            <a:off x="2763838" y="2898775"/>
            <a:ext cx="58737" cy="381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82" name="Line 84"/>
          <p:cNvSpPr>
            <a:spLocks noChangeShapeType="1"/>
          </p:cNvSpPr>
          <p:nvPr/>
        </p:nvSpPr>
        <p:spPr bwMode="auto">
          <a:xfrm flipH="1" flipV="1">
            <a:off x="2792413" y="2984500"/>
            <a:ext cx="58737" cy="381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83" name="Line 85"/>
          <p:cNvSpPr>
            <a:spLocks noChangeShapeType="1"/>
          </p:cNvSpPr>
          <p:nvPr/>
        </p:nvSpPr>
        <p:spPr bwMode="auto">
          <a:xfrm flipH="1" flipV="1">
            <a:off x="2760663" y="2971800"/>
            <a:ext cx="330200" cy="2238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84" name="Line 86"/>
          <p:cNvSpPr>
            <a:spLocks noChangeShapeType="1"/>
          </p:cNvSpPr>
          <p:nvPr/>
        </p:nvSpPr>
        <p:spPr bwMode="auto">
          <a:xfrm flipH="1" flipV="1">
            <a:off x="2827338" y="2667000"/>
            <a:ext cx="96837" cy="682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85" name="Line 87"/>
          <p:cNvSpPr>
            <a:spLocks noChangeShapeType="1"/>
          </p:cNvSpPr>
          <p:nvPr/>
        </p:nvSpPr>
        <p:spPr bwMode="auto">
          <a:xfrm flipH="1" flipV="1">
            <a:off x="2960688" y="2800350"/>
            <a:ext cx="96837" cy="682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86" name="Line 88"/>
          <p:cNvSpPr>
            <a:spLocks noChangeShapeType="1"/>
          </p:cNvSpPr>
          <p:nvPr/>
        </p:nvSpPr>
        <p:spPr bwMode="auto">
          <a:xfrm flipH="1" flipV="1">
            <a:off x="2873375" y="2382838"/>
            <a:ext cx="193675" cy="1365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87" name="Line 89"/>
          <p:cNvSpPr>
            <a:spLocks noChangeShapeType="1"/>
          </p:cNvSpPr>
          <p:nvPr/>
        </p:nvSpPr>
        <p:spPr bwMode="auto">
          <a:xfrm flipH="1" flipV="1">
            <a:off x="3008313" y="2681288"/>
            <a:ext cx="146050" cy="1079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88" name="Line 90"/>
          <p:cNvSpPr>
            <a:spLocks noChangeShapeType="1"/>
          </p:cNvSpPr>
          <p:nvPr/>
        </p:nvSpPr>
        <p:spPr bwMode="auto">
          <a:xfrm flipH="1" flipV="1">
            <a:off x="3028950" y="2635250"/>
            <a:ext cx="146050" cy="968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89" name="Line 91"/>
          <p:cNvSpPr>
            <a:spLocks noChangeShapeType="1"/>
          </p:cNvSpPr>
          <p:nvPr/>
        </p:nvSpPr>
        <p:spPr bwMode="auto">
          <a:xfrm flipH="1" flipV="1">
            <a:off x="3165475" y="2478088"/>
            <a:ext cx="165100" cy="1174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90" name="Line 92"/>
          <p:cNvSpPr>
            <a:spLocks noChangeShapeType="1"/>
          </p:cNvSpPr>
          <p:nvPr/>
        </p:nvSpPr>
        <p:spPr bwMode="auto">
          <a:xfrm flipH="1" flipV="1">
            <a:off x="3095625" y="2566988"/>
            <a:ext cx="330200" cy="2143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91" name="Line 93"/>
          <p:cNvSpPr>
            <a:spLocks noChangeShapeType="1"/>
          </p:cNvSpPr>
          <p:nvPr/>
        </p:nvSpPr>
        <p:spPr bwMode="auto">
          <a:xfrm flipH="1" flipV="1">
            <a:off x="3049588" y="2225675"/>
            <a:ext cx="155575" cy="1190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92" name="Line 94"/>
          <p:cNvSpPr>
            <a:spLocks noChangeShapeType="1"/>
          </p:cNvSpPr>
          <p:nvPr/>
        </p:nvSpPr>
        <p:spPr bwMode="auto">
          <a:xfrm flipH="1" flipV="1">
            <a:off x="3340100" y="1768475"/>
            <a:ext cx="222250" cy="2254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93" name="Line 95"/>
          <p:cNvSpPr>
            <a:spLocks noChangeShapeType="1"/>
          </p:cNvSpPr>
          <p:nvPr/>
        </p:nvSpPr>
        <p:spPr bwMode="auto">
          <a:xfrm flipH="1" flipV="1">
            <a:off x="3359150" y="2020888"/>
            <a:ext cx="95250" cy="1000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94" name="Line 96"/>
          <p:cNvSpPr>
            <a:spLocks noChangeShapeType="1"/>
          </p:cNvSpPr>
          <p:nvPr/>
        </p:nvSpPr>
        <p:spPr bwMode="auto">
          <a:xfrm flipH="1" flipV="1">
            <a:off x="3387725" y="2176463"/>
            <a:ext cx="95250" cy="1000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95" name="Line 97"/>
          <p:cNvSpPr>
            <a:spLocks noChangeShapeType="1"/>
          </p:cNvSpPr>
          <p:nvPr/>
        </p:nvSpPr>
        <p:spPr bwMode="auto">
          <a:xfrm flipH="1" flipV="1">
            <a:off x="3417888" y="2185988"/>
            <a:ext cx="260350" cy="2270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96" name="Line 98"/>
          <p:cNvSpPr>
            <a:spLocks noChangeShapeType="1"/>
          </p:cNvSpPr>
          <p:nvPr/>
        </p:nvSpPr>
        <p:spPr bwMode="auto">
          <a:xfrm flipH="1" flipV="1">
            <a:off x="3370263" y="2233613"/>
            <a:ext cx="357187" cy="314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97" name="Line 99"/>
          <p:cNvSpPr>
            <a:spLocks noChangeShapeType="1"/>
          </p:cNvSpPr>
          <p:nvPr/>
        </p:nvSpPr>
        <p:spPr bwMode="auto">
          <a:xfrm flipH="1" flipV="1">
            <a:off x="3602038" y="1651000"/>
            <a:ext cx="184150" cy="187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98" name="Line 100"/>
          <p:cNvSpPr>
            <a:spLocks noChangeShapeType="1"/>
          </p:cNvSpPr>
          <p:nvPr/>
        </p:nvSpPr>
        <p:spPr bwMode="auto">
          <a:xfrm flipH="1" flipV="1">
            <a:off x="3679825" y="1933575"/>
            <a:ext cx="184150" cy="187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99" name="Line 101"/>
          <p:cNvSpPr>
            <a:spLocks noChangeShapeType="1"/>
          </p:cNvSpPr>
          <p:nvPr/>
        </p:nvSpPr>
        <p:spPr bwMode="auto">
          <a:xfrm flipH="1" flipV="1">
            <a:off x="3629025" y="2022475"/>
            <a:ext cx="282575" cy="3222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00" name="Line 102"/>
          <p:cNvSpPr>
            <a:spLocks noChangeShapeType="1"/>
          </p:cNvSpPr>
          <p:nvPr/>
        </p:nvSpPr>
        <p:spPr bwMode="auto">
          <a:xfrm flipH="1" flipV="1">
            <a:off x="4059238" y="1768475"/>
            <a:ext cx="38100" cy="2365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01" name="Line 103"/>
          <p:cNvSpPr>
            <a:spLocks noChangeShapeType="1"/>
          </p:cNvSpPr>
          <p:nvPr/>
        </p:nvSpPr>
        <p:spPr bwMode="auto">
          <a:xfrm flipH="1" flipV="1">
            <a:off x="4254500" y="1738313"/>
            <a:ext cx="9525" cy="2857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02" name="Line 104"/>
          <p:cNvSpPr>
            <a:spLocks noChangeShapeType="1"/>
          </p:cNvSpPr>
          <p:nvPr/>
        </p:nvSpPr>
        <p:spPr bwMode="auto">
          <a:xfrm flipH="1" flipV="1">
            <a:off x="3902075" y="1417638"/>
            <a:ext cx="66675" cy="3238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03" name="Line 105"/>
          <p:cNvSpPr>
            <a:spLocks noChangeShapeType="1"/>
          </p:cNvSpPr>
          <p:nvPr/>
        </p:nvSpPr>
        <p:spPr bwMode="auto">
          <a:xfrm flipH="1" flipV="1">
            <a:off x="4184650" y="1387475"/>
            <a:ext cx="7938" cy="3238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04" name="Line 106"/>
          <p:cNvSpPr>
            <a:spLocks noChangeShapeType="1"/>
          </p:cNvSpPr>
          <p:nvPr/>
        </p:nvSpPr>
        <p:spPr bwMode="auto">
          <a:xfrm flipV="1">
            <a:off x="4475163" y="1406525"/>
            <a:ext cx="90487" cy="314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05" name="Line 107"/>
          <p:cNvSpPr>
            <a:spLocks noChangeShapeType="1"/>
          </p:cNvSpPr>
          <p:nvPr/>
        </p:nvSpPr>
        <p:spPr bwMode="auto">
          <a:xfrm flipV="1">
            <a:off x="4514850" y="1738313"/>
            <a:ext cx="52388" cy="3238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06" name="Line 108"/>
          <p:cNvSpPr>
            <a:spLocks noChangeShapeType="1"/>
          </p:cNvSpPr>
          <p:nvPr/>
        </p:nvSpPr>
        <p:spPr bwMode="auto">
          <a:xfrm flipV="1">
            <a:off x="4660900" y="1817688"/>
            <a:ext cx="92075" cy="2063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07" name="Line 109"/>
          <p:cNvSpPr>
            <a:spLocks noChangeShapeType="1"/>
          </p:cNvSpPr>
          <p:nvPr/>
        </p:nvSpPr>
        <p:spPr bwMode="auto">
          <a:xfrm flipV="1">
            <a:off x="4729163" y="1409700"/>
            <a:ext cx="111125" cy="3333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08" name="Line 110"/>
          <p:cNvSpPr>
            <a:spLocks noChangeShapeType="1"/>
          </p:cNvSpPr>
          <p:nvPr/>
        </p:nvSpPr>
        <p:spPr bwMode="auto">
          <a:xfrm flipV="1">
            <a:off x="4903788" y="1925638"/>
            <a:ext cx="141287" cy="1857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09" name="Line 111"/>
          <p:cNvSpPr>
            <a:spLocks noChangeShapeType="1"/>
          </p:cNvSpPr>
          <p:nvPr/>
        </p:nvSpPr>
        <p:spPr bwMode="auto">
          <a:xfrm flipV="1">
            <a:off x="4865688" y="2043113"/>
            <a:ext cx="228600" cy="2921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10" name="Line 112"/>
          <p:cNvSpPr>
            <a:spLocks noChangeShapeType="1"/>
          </p:cNvSpPr>
          <p:nvPr/>
        </p:nvSpPr>
        <p:spPr bwMode="auto">
          <a:xfrm flipV="1">
            <a:off x="5002213" y="1652588"/>
            <a:ext cx="141287" cy="2238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11" name="Line 113"/>
          <p:cNvSpPr>
            <a:spLocks noChangeShapeType="1"/>
          </p:cNvSpPr>
          <p:nvPr/>
        </p:nvSpPr>
        <p:spPr bwMode="auto">
          <a:xfrm flipV="1">
            <a:off x="5178425" y="1749425"/>
            <a:ext cx="238125" cy="2730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12" name="Line 114"/>
          <p:cNvSpPr>
            <a:spLocks noChangeShapeType="1"/>
          </p:cNvSpPr>
          <p:nvPr/>
        </p:nvSpPr>
        <p:spPr bwMode="auto">
          <a:xfrm flipV="1">
            <a:off x="5040313" y="2197100"/>
            <a:ext cx="238125" cy="2428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13" name="Line 115"/>
          <p:cNvSpPr>
            <a:spLocks noChangeShapeType="1"/>
          </p:cNvSpPr>
          <p:nvPr/>
        </p:nvSpPr>
        <p:spPr bwMode="auto">
          <a:xfrm flipV="1">
            <a:off x="4991100" y="2246313"/>
            <a:ext cx="315913" cy="3397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14" name="Line 116"/>
          <p:cNvSpPr>
            <a:spLocks noChangeShapeType="1"/>
          </p:cNvSpPr>
          <p:nvPr/>
        </p:nvSpPr>
        <p:spPr bwMode="auto">
          <a:xfrm flipV="1">
            <a:off x="5529263" y="2206625"/>
            <a:ext cx="188912" cy="1746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15" name="Line 117"/>
          <p:cNvSpPr>
            <a:spLocks noChangeShapeType="1"/>
          </p:cNvSpPr>
          <p:nvPr/>
        </p:nvSpPr>
        <p:spPr bwMode="auto">
          <a:xfrm flipV="1">
            <a:off x="5257800" y="2022475"/>
            <a:ext cx="111125" cy="1158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16" name="Line 118"/>
          <p:cNvSpPr>
            <a:spLocks noChangeShapeType="1"/>
          </p:cNvSpPr>
          <p:nvPr/>
        </p:nvSpPr>
        <p:spPr bwMode="auto">
          <a:xfrm flipV="1">
            <a:off x="5656263" y="2371725"/>
            <a:ext cx="238125" cy="1841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17" name="Line 119"/>
          <p:cNvSpPr>
            <a:spLocks noChangeShapeType="1"/>
          </p:cNvSpPr>
          <p:nvPr/>
        </p:nvSpPr>
        <p:spPr bwMode="auto">
          <a:xfrm flipV="1">
            <a:off x="5375275" y="2479675"/>
            <a:ext cx="179388" cy="1254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18" name="Line 120"/>
          <p:cNvSpPr>
            <a:spLocks noChangeShapeType="1"/>
          </p:cNvSpPr>
          <p:nvPr/>
        </p:nvSpPr>
        <p:spPr bwMode="auto">
          <a:xfrm flipV="1">
            <a:off x="5307013" y="2587625"/>
            <a:ext cx="257175" cy="203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19" name="Line 121"/>
          <p:cNvSpPr>
            <a:spLocks noChangeShapeType="1"/>
          </p:cNvSpPr>
          <p:nvPr/>
        </p:nvSpPr>
        <p:spPr bwMode="auto">
          <a:xfrm flipV="1">
            <a:off x="5519738" y="2636838"/>
            <a:ext cx="188912" cy="1349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20" name="Line 122"/>
          <p:cNvSpPr>
            <a:spLocks noChangeShapeType="1"/>
          </p:cNvSpPr>
          <p:nvPr/>
        </p:nvSpPr>
        <p:spPr bwMode="auto">
          <a:xfrm flipV="1">
            <a:off x="5568950" y="2686050"/>
            <a:ext cx="188913" cy="1349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21" name="Line 123"/>
          <p:cNvSpPr>
            <a:spLocks noChangeShapeType="1"/>
          </p:cNvSpPr>
          <p:nvPr/>
        </p:nvSpPr>
        <p:spPr bwMode="auto">
          <a:xfrm flipV="1">
            <a:off x="5637213" y="3006725"/>
            <a:ext cx="306387" cy="2222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22" name="Line 124"/>
          <p:cNvSpPr>
            <a:spLocks noChangeShapeType="1"/>
          </p:cNvSpPr>
          <p:nvPr/>
        </p:nvSpPr>
        <p:spPr bwMode="auto">
          <a:xfrm flipV="1">
            <a:off x="5978525" y="3346450"/>
            <a:ext cx="198438" cy="1444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23" name="Line 125"/>
          <p:cNvSpPr>
            <a:spLocks noChangeShapeType="1"/>
          </p:cNvSpPr>
          <p:nvPr/>
        </p:nvSpPr>
        <p:spPr bwMode="auto">
          <a:xfrm flipV="1">
            <a:off x="6192838" y="3151188"/>
            <a:ext cx="198437" cy="1444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24" name="Line 126"/>
          <p:cNvSpPr>
            <a:spLocks noChangeShapeType="1"/>
          </p:cNvSpPr>
          <p:nvPr/>
        </p:nvSpPr>
        <p:spPr bwMode="auto">
          <a:xfrm flipV="1">
            <a:off x="6203950" y="3375025"/>
            <a:ext cx="149225" cy="857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25" name="Line 127"/>
          <p:cNvSpPr>
            <a:spLocks noChangeShapeType="1"/>
          </p:cNvSpPr>
          <p:nvPr/>
        </p:nvSpPr>
        <p:spPr bwMode="auto">
          <a:xfrm flipV="1">
            <a:off x="5786438" y="2635250"/>
            <a:ext cx="158750" cy="857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26" name="Line 128"/>
          <p:cNvSpPr>
            <a:spLocks noChangeShapeType="1"/>
          </p:cNvSpPr>
          <p:nvPr/>
        </p:nvSpPr>
        <p:spPr bwMode="auto">
          <a:xfrm flipV="1">
            <a:off x="6000750" y="2840038"/>
            <a:ext cx="227013" cy="1635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27" name="Line 129"/>
          <p:cNvSpPr>
            <a:spLocks noChangeShapeType="1"/>
          </p:cNvSpPr>
          <p:nvPr/>
        </p:nvSpPr>
        <p:spPr bwMode="auto">
          <a:xfrm flipV="1">
            <a:off x="5888038" y="2870200"/>
            <a:ext cx="122237" cy="76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28" name="Line 130"/>
          <p:cNvSpPr>
            <a:spLocks noChangeShapeType="1"/>
          </p:cNvSpPr>
          <p:nvPr/>
        </p:nvSpPr>
        <p:spPr bwMode="auto">
          <a:xfrm flipV="1">
            <a:off x="6030913" y="3041650"/>
            <a:ext cx="122237" cy="76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29" name="Freeform 73"/>
          <p:cNvSpPr>
            <a:spLocks/>
          </p:cNvSpPr>
          <p:nvPr/>
        </p:nvSpPr>
        <p:spPr bwMode="auto">
          <a:xfrm>
            <a:off x="2305050" y="1719263"/>
            <a:ext cx="4159250" cy="2112962"/>
          </a:xfrm>
          <a:custGeom>
            <a:avLst/>
            <a:gdLst>
              <a:gd name="T0" fmla="*/ 0 w 3888"/>
              <a:gd name="T1" fmla="*/ 2147483647 h 2064"/>
              <a:gd name="T2" fmla="*/ 2147483647 w 3888"/>
              <a:gd name="T3" fmla="*/ 2147483647 h 2064"/>
              <a:gd name="T4" fmla="*/ 2147483647 w 3888"/>
              <a:gd name="T5" fmla="*/ 2147483647 h 2064"/>
              <a:gd name="T6" fmla="*/ 2147483647 w 3888"/>
              <a:gd name="T7" fmla="*/ 0 h 2064"/>
              <a:gd name="T8" fmla="*/ 2147483647 w 3888"/>
              <a:gd name="T9" fmla="*/ 2147483647 h 2064"/>
              <a:gd name="T10" fmla="*/ 2147483647 w 3888"/>
              <a:gd name="T11" fmla="*/ 2147483647 h 2064"/>
              <a:gd name="T12" fmla="*/ 2147483647 w 3888"/>
              <a:gd name="T13" fmla="*/ 2147483647 h 2064"/>
              <a:gd name="T14" fmla="*/ 2147483647 w 3888"/>
              <a:gd name="T15" fmla="*/ 2147483647 h 206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888"/>
              <a:gd name="T25" fmla="*/ 0 h 2064"/>
              <a:gd name="T26" fmla="*/ 3888 w 3888"/>
              <a:gd name="T27" fmla="*/ 2064 h 206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888" h="2064">
                <a:moveTo>
                  <a:pt x="0" y="1968"/>
                </a:moveTo>
                <a:cubicBezTo>
                  <a:pt x="204" y="1612"/>
                  <a:pt x="408" y="1256"/>
                  <a:pt x="624" y="960"/>
                </a:cubicBezTo>
                <a:cubicBezTo>
                  <a:pt x="840" y="664"/>
                  <a:pt x="1080" y="352"/>
                  <a:pt x="1296" y="192"/>
                </a:cubicBezTo>
                <a:cubicBezTo>
                  <a:pt x="1512" y="32"/>
                  <a:pt x="1720" y="0"/>
                  <a:pt x="1920" y="0"/>
                </a:cubicBezTo>
                <a:cubicBezTo>
                  <a:pt x="2120" y="0"/>
                  <a:pt x="2320" y="80"/>
                  <a:pt x="2496" y="192"/>
                </a:cubicBezTo>
                <a:cubicBezTo>
                  <a:pt x="2672" y="304"/>
                  <a:pt x="2824" y="496"/>
                  <a:pt x="2976" y="672"/>
                </a:cubicBezTo>
                <a:cubicBezTo>
                  <a:pt x="3128" y="848"/>
                  <a:pt x="3256" y="1016"/>
                  <a:pt x="3408" y="1248"/>
                </a:cubicBezTo>
                <a:cubicBezTo>
                  <a:pt x="3560" y="1480"/>
                  <a:pt x="3808" y="1928"/>
                  <a:pt x="3888" y="2064"/>
                </a:cubicBezTo>
              </a:path>
            </a:pathLst>
          </a:custGeom>
          <a:noFill/>
          <a:ln w="76200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7230" name="Group 38"/>
          <p:cNvGrpSpPr>
            <a:grpSpLocks/>
          </p:cNvGrpSpPr>
          <p:nvPr/>
        </p:nvGrpSpPr>
        <p:grpSpPr bwMode="auto">
          <a:xfrm flipH="1">
            <a:off x="4462463" y="1374775"/>
            <a:ext cx="1990725" cy="2324100"/>
            <a:chOff x="1247" y="1253"/>
            <a:chExt cx="1861" cy="2269"/>
          </a:xfrm>
        </p:grpSpPr>
        <p:sp>
          <p:nvSpPr>
            <p:cNvPr id="7269" name="Oval 39"/>
            <p:cNvSpPr>
              <a:spLocks noChangeArrowheads="1"/>
            </p:cNvSpPr>
            <p:nvPr/>
          </p:nvSpPr>
          <p:spPr bwMode="auto">
            <a:xfrm>
              <a:off x="2517" y="1706"/>
              <a:ext cx="91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70" name="Oval 40"/>
            <p:cNvSpPr>
              <a:spLocks noChangeArrowheads="1"/>
            </p:cNvSpPr>
            <p:nvPr/>
          </p:nvSpPr>
          <p:spPr bwMode="auto">
            <a:xfrm>
              <a:off x="2154" y="1570"/>
              <a:ext cx="91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71" name="Oval 41"/>
            <p:cNvSpPr>
              <a:spLocks noChangeArrowheads="1"/>
            </p:cNvSpPr>
            <p:nvPr/>
          </p:nvSpPr>
          <p:spPr bwMode="auto">
            <a:xfrm>
              <a:off x="2200" y="1842"/>
              <a:ext cx="91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72" name="Oval 42"/>
            <p:cNvSpPr>
              <a:spLocks noChangeArrowheads="1"/>
            </p:cNvSpPr>
            <p:nvPr/>
          </p:nvSpPr>
          <p:spPr bwMode="auto">
            <a:xfrm>
              <a:off x="2018" y="2205"/>
              <a:ext cx="91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73" name="Oval 43"/>
            <p:cNvSpPr>
              <a:spLocks noChangeArrowheads="1"/>
            </p:cNvSpPr>
            <p:nvPr/>
          </p:nvSpPr>
          <p:spPr bwMode="auto">
            <a:xfrm>
              <a:off x="1882" y="2024"/>
              <a:ext cx="91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74" name="Oval 44"/>
            <p:cNvSpPr>
              <a:spLocks noChangeArrowheads="1"/>
            </p:cNvSpPr>
            <p:nvPr/>
          </p:nvSpPr>
          <p:spPr bwMode="auto">
            <a:xfrm>
              <a:off x="2290" y="2069"/>
              <a:ext cx="91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75" name="Oval 45"/>
            <p:cNvSpPr>
              <a:spLocks noChangeArrowheads="1"/>
            </p:cNvSpPr>
            <p:nvPr/>
          </p:nvSpPr>
          <p:spPr bwMode="auto">
            <a:xfrm>
              <a:off x="2653" y="1933"/>
              <a:ext cx="91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76" name="Oval 46"/>
            <p:cNvSpPr>
              <a:spLocks noChangeArrowheads="1"/>
            </p:cNvSpPr>
            <p:nvPr/>
          </p:nvSpPr>
          <p:spPr bwMode="auto">
            <a:xfrm>
              <a:off x="2517" y="2251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77" name="Oval 47"/>
            <p:cNvSpPr>
              <a:spLocks noChangeArrowheads="1"/>
            </p:cNvSpPr>
            <p:nvPr/>
          </p:nvSpPr>
          <p:spPr bwMode="auto">
            <a:xfrm>
              <a:off x="2200" y="2432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78" name="Oval 48"/>
            <p:cNvSpPr>
              <a:spLocks noChangeArrowheads="1"/>
            </p:cNvSpPr>
            <p:nvPr/>
          </p:nvSpPr>
          <p:spPr bwMode="auto">
            <a:xfrm>
              <a:off x="2018" y="2614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79" name="Oval 49"/>
            <p:cNvSpPr>
              <a:spLocks noChangeArrowheads="1"/>
            </p:cNvSpPr>
            <p:nvPr/>
          </p:nvSpPr>
          <p:spPr bwMode="auto">
            <a:xfrm>
              <a:off x="1655" y="2432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80" name="Oval 50"/>
            <p:cNvSpPr>
              <a:spLocks noChangeArrowheads="1"/>
            </p:cNvSpPr>
            <p:nvPr/>
          </p:nvSpPr>
          <p:spPr bwMode="auto">
            <a:xfrm>
              <a:off x="1701" y="2160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81" name="Oval 51"/>
            <p:cNvSpPr>
              <a:spLocks noChangeArrowheads="1"/>
            </p:cNvSpPr>
            <p:nvPr/>
          </p:nvSpPr>
          <p:spPr bwMode="auto">
            <a:xfrm>
              <a:off x="1610" y="2659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82" name="Oval 52"/>
            <p:cNvSpPr>
              <a:spLocks noChangeArrowheads="1"/>
            </p:cNvSpPr>
            <p:nvPr/>
          </p:nvSpPr>
          <p:spPr bwMode="auto">
            <a:xfrm>
              <a:off x="2880" y="1842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83" name="Oval 53"/>
            <p:cNvSpPr>
              <a:spLocks noChangeArrowheads="1"/>
            </p:cNvSpPr>
            <p:nvPr/>
          </p:nvSpPr>
          <p:spPr bwMode="auto">
            <a:xfrm>
              <a:off x="2744" y="1525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84" name="Oval 54"/>
            <p:cNvSpPr>
              <a:spLocks noChangeArrowheads="1"/>
            </p:cNvSpPr>
            <p:nvPr/>
          </p:nvSpPr>
          <p:spPr bwMode="auto">
            <a:xfrm>
              <a:off x="2426" y="1480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85" name="Oval 55"/>
            <p:cNvSpPr>
              <a:spLocks noChangeArrowheads="1"/>
            </p:cNvSpPr>
            <p:nvPr/>
          </p:nvSpPr>
          <p:spPr bwMode="auto">
            <a:xfrm>
              <a:off x="3016" y="1480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86" name="Oval 56"/>
            <p:cNvSpPr>
              <a:spLocks noChangeArrowheads="1"/>
            </p:cNvSpPr>
            <p:nvPr/>
          </p:nvSpPr>
          <p:spPr bwMode="auto">
            <a:xfrm>
              <a:off x="2699" y="1253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87" name="Oval 57"/>
            <p:cNvSpPr>
              <a:spLocks noChangeArrowheads="1"/>
            </p:cNvSpPr>
            <p:nvPr/>
          </p:nvSpPr>
          <p:spPr bwMode="auto">
            <a:xfrm>
              <a:off x="2971" y="1253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88" name="Oval 58"/>
            <p:cNvSpPr>
              <a:spLocks noChangeArrowheads="1"/>
            </p:cNvSpPr>
            <p:nvPr/>
          </p:nvSpPr>
          <p:spPr bwMode="auto">
            <a:xfrm>
              <a:off x="2290" y="2614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89" name="Oval 59"/>
            <p:cNvSpPr>
              <a:spLocks noChangeArrowheads="1"/>
            </p:cNvSpPr>
            <p:nvPr/>
          </p:nvSpPr>
          <p:spPr bwMode="auto">
            <a:xfrm>
              <a:off x="2561" y="2386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90" name="Oval 60"/>
            <p:cNvSpPr>
              <a:spLocks noChangeArrowheads="1"/>
            </p:cNvSpPr>
            <p:nvPr/>
          </p:nvSpPr>
          <p:spPr bwMode="auto">
            <a:xfrm>
              <a:off x="2699" y="2160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91" name="Oval 61"/>
            <p:cNvSpPr>
              <a:spLocks noChangeArrowheads="1"/>
            </p:cNvSpPr>
            <p:nvPr/>
          </p:nvSpPr>
          <p:spPr bwMode="auto">
            <a:xfrm>
              <a:off x="3016" y="1888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92" name="Oval 62"/>
            <p:cNvSpPr>
              <a:spLocks noChangeArrowheads="1"/>
            </p:cNvSpPr>
            <p:nvPr/>
          </p:nvSpPr>
          <p:spPr bwMode="auto">
            <a:xfrm>
              <a:off x="1746" y="2840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93" name="Oval 63"/>
            <p:cNvSpPr>
              <a:spLocks noChangeArrowheads="1"/>
            </p:cNvSpPr>
            <p:nvPr/>
          </p:nvSpPr>
          <p:spPr bwMode="auto">
            <a:xfrm>
              <a:off x="2063" y="2568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94" name="Oval 64"/>
            <p:cNvSpPr>
              <a:spLocks noChangeArrowheads="1"/>
            </p:cNvSpPr>
            <p:nvPr/>
          </p:nvSpPr>
          <p:spPr bwMode="auto">
            <a:xfrm>
              <a:off x="1655" y="3294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95" name="Oval 65"/>
            <p:cNvSpPr>
              <a:spLocks noChangeArrowheads="1"/>
            </p:cNvSpPr>
            <p:nvPr/>
          </p:nvSpPr>
          <p:spPr bwMode="auto">
            <a:xfrm>
              <a:off x="1972" y="3022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96" name="Oval 66"/>
            <p:cNvSpPr>
              <a:spLocks noChangeArrowheads="1"/>
            </p:cNvSpPr>
            <p:nvPr/>
          </p:nvSpPr>
          <p:spPr bwMode="auto">
            <a:xfrm>
              <a:off x="1565" y="3067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97" name="Oval 67"/>
            <p:cNvSpPr>
              <a:spLocks noChangeArrowheads="1"/>
            </p:cNvSpPr>
            <p:nvPr/>
          </p:nvSpPr>
          <p:spPr bwMode="auto">
            <a:xfrm>
              <a:off x="1474" y="2840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98" name="Oval 68"/>
            <p:cNvSpPr>
              <a:spLocks noChangeArrowheads="1"/>
            </p:cNvSpPr>
            <p:nvPr/>
          </p:nvSpPr>
          <p:spPr bwMode="auto">
            <a:xfrm>
              <a:off x="1247" y="2931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99" name="Oval 69"/>
            <p:cNvSpPr>
              <a:spLocks noChangeArrowheads="1"/>
            </p:cNvSpPr>
            <p:nvPr/>
          </p:nvSpPr>
          <p:spPr bwMode="auto">
            <a:xfrm>
              <a:off x="1383" y="2614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300" name="Oval 70"/>
            <p:cNvSpPr>
              <a:spLocks noChangeArrowheads="1"/>
            </p:cNvSpPr>
            <p:nvPr/>
          </p:nvSpPr>
          <p:spPr bwMode="auto">
            <a:xfrm>
              <a:off x="1292" y="3158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301" name="Oval 71"/>
            <p:cNvSpPr>
              <a:spLocks noChangeArrowheads="1"/>
            </p:cNvSpPr>
            <p:nvPr/>
          </p:nvSpPr>
          <p:spPr bwMode="auto">
            <a:xfrm>
              <a:off x="1292" y="3430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</p:grpSp>
      <p:grpSp>
        <p:nvGrpSpPr>
          <p:cNvPr id="7231" name="Group 4"/>
          <p:cNvGrpSpPr>
            <a:grpSpLocks/>
          </p:cNvGrpSpPr>
          <p:nvPr/>
        </p:nvGrpSpPr>
        <p:grpSpPr bwMode="auto">
          <a:xfrm>
            <a:off x="2305050" y="1374775"/>
            <a:ext cx="1990725" cy="2324100"/>
            <a:chOff x="1247" y="1253"/>
            <a:chExt cx="1861" cy="2269"/>
          </a:xfrm>
        </p:grpSpPr>
        <p:sp>
          <p:nvSpPr>
            <p:cNvPr id="7236" name="Oval 5"/>
            <p:cNvSpPr>
              <a:spLocks noChangeArrowheads="1"/>
            </p:cNvSpPr>
            <p:nvPr/>
          </p:nvSpPr>
          <p:spPr bwMode="auto">
            <a:xfrm>
              <a:off x="2517" y="1706"/>
              <a:ext cx="91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37" name="Oval 6"/>
            <p:cNvSpPr>
              <a:spLocks noChangeArrowheads="1"/>
            </p:cNvSpPr>
            <p:nvPr/>
          </p:nvSpPr>
          <p:spPr bwMode="auto">
            <a:xfrm>
              <a:off x="2154" y="1570"/>
              <a:ext cx="91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38" name="Oval 7"/>
            <p:cNvSpPr>
              <a:spLocks noChangeArrowheads="1"/>
            </p:cNvSpPr>
            <p:nvPr/>
          </p:nvSpPr>
          <p:spPr bwMode="auto">
            <a:xfrm>
              <a:off x="2200" y="1842"/>
              <a:ext cx="91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39" name="Oval 8"/>
            <p:cNvSpPr>
              <a:spLocks noChangeArrowheads="1"/>
            </p:cNvSpPr>
            <p:nvPr/>
          </p:nvSpPr>
          <p:spPr bwMode="auto">
            <a:xfrm>
              <a:off x="2018" y="2205"/>
              <a:ext cx="91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40" name="Oval 9"/>
            <p:cNvSpPr>
              <a:spLocks noChangeArrowheads="1"/>
            </p:cNvSpPr>
            <p:nvPr/>
          </p:nvSpPr>
          <p:spPr bwMode="auto">
            <a:xfrm>
              <a:off x="1882" y="2024"/>
              <a:ext cx="91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41" name="Oval 10"/>
            <p:cNvSpPr>
              <a:spLocks noChangeArrowheads="1"/>
            </p:cNvSpPr>
            <p:nvPr/>
          </p:nvSpPr>
          <p:spPr bwMode="auto">
            <a:xfrm>
              <a:off x="2290" y="2069"/>
              <a:ext cx="91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42" name="Oval 11"/>
            <p:cNvSpPr>
              <a:spLocks noChangeArrowheads="1"/>
            </p:cNvSpPr>
            <p:nvPr/>
          </p:nvSpPr>
          <p:spPr bwMode="auto">
            <a:xfrm>
              <a:off x="2653" y="1933"/>
              <a:ext cx="91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43" name="Oval 12"/>
            <p:cNvSpPr>
              <a:spLocks noChangeArrowheads="1"/>
            </p:cNvSpPr>
            <p:nvPr/>
          </p:nvSpPr>
          <p:spPr bwMode="auto">
            <a:xfrm>
              <a:off x="2517" y="2251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44" name="Oval 13"/>
            <p:cNvSpPr>
              <a:spLocks noChangeArrowheads="1"/>
            </p:cNvSpPr>
            <p:nvPr/>
          </p:nvSpPr>
          <p:spPr bwMode="auto">
            <a:xfrm>
              <a:off x="2200" y="2432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45" name="Oval 14"/>
            <p:cNvSpPr>
              <a:spLocks noChangeArrowheads="1"/>
            </p:cNvSpPr>
            <p:nvPr/>
          </p:nvSpPr>
          <p:spPr bwMode="auto">
            <a:xfrm>
              <a:off x="2018" y="2614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46" name="Oval 15"/>
            <p:cNvSpPr>
              <a:spLocks noChangeArrowheads="1"/>
            </p:cNvSpPr>
            <p:nvPr/>
          </p:nvSpPr>
          <p:spPr bwMode="auto">
            <a:xfrm>
              <a:off x="1655" y="2432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47" name="Oval 16"/>
            <p:cNvSpPr>
              <a:spLocks noChangeArrowheads="1"/>
            </p:cNvSpPr>
            <p:nvPr/>
          </p:nvSpPr>
          <p:spPr bwMode="auto">
            <a:xfrm>
              <a:off x="1701" y="2160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48" name="Oval 17"/>
            <p:cNvSpPr>
              <a:spLocks noChangeArrowheads="1"/>
            </p:cNvSpPr>
            <p:nvPr/>
          </p:nvSpPr>
          <p:spPr bwMode="auto">
            <a:xfrm>
              <a:off x="1610" y="2659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49" name="Oval 18"/>
            <p:cNvSpPr>
              <a:spLocks noChangeArrowheads="1"/>
            </p:cNvSpPr>
            <p:nvPr/>
          </p:nvSpPr>
          <p:spPr bwMode="auto">
            <a:xfrm>
              <a:off x="2880" y="1842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50" name="Oval 19"/>
            <p:cNvSpPr>
              <a:spLocks noChangeArrowheads="1"/>
            </p:cNvSpPr>
            <p:nvPr/>
          </p:nvSpPr>
          <p:spPr bwMode="auto">
            <a:xfrm>
              <a:off x="2744" y="1525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51" name="Oval 20"/>
            <p:cNvSpPr>
              <a:spLocks noChangeArrowheads="1"/>
            </p:cNvSpPr>
            <p:nvPr/>
          </p:nvSpPr>
          <p:spPr bwMode="auto">
            <a:xfrm>
              <a:off x="2426" y="1480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52" name="Oval 21"/>
            <p:cNvSpPr>
              <a:spLocks noChangeArrowheads="1"/>
            </p:cNvSpPr>
            <p:nvPr/>
          </p:nvSpPr>
          <p:spPr bwMode="auto">
            <a:xfrm>
              <a:off x="3016" y="1480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53" name="Oval 22"/>
            <p:cNvSpPr>
              <a:spLocks noChangeArrowheads="1"/>
            </p:cNvSpPr>
            <p:nvPr/>
          </p:nvSpPr>
          <p:spPr bwMode="auto">
            <a:xfrm>
              <a:off x="2699" y="1253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54" name="Oval 23"/>
            <p:cNvSpPr>
              <a:spLocks noChangeArrowheads="1"/>
            </p:cNvSpPr>
            <p:nvPr/>
          </p:nvSpPr>
          <p:spPr bwMode="auto">
            <a:xfrm>
              <a:off x="2971" y="1253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55" name="Oval 24"/>
            <p:cNvSpPr>
              <a:spLocks noChangeArrowheads="1"/>
            </p:cNvSpPr>
            <p:nvPr/>
          </p:nvSpPr>
          <p:spPr bwMode="auto">
            <a:xfrm>
              <a:off x="2290" y="2614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56" name="Oval 25"/>
            <p:cNvSpPr>
              <a:spLocks noChangeArrowheads="1"/>
            </p:cNvSpPr>
            <p:nvPr/>
          </p:nvSpPr>
          <p:spPr bwMode="auto">
            <a:xfrm>
              <a:off x="2561" y="2386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57" name="Oval 26"/>
            <p:cNvSpPr>
              <a:spLocks noChangeArrowheads="1"/>
            </p:cNvSpPr>
            <p:nvPr/>
          </p:nvSpPr>
          <p:spPr bwMode="auto">
            <a:xfrm>
              <a:off x="2699" y="2160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58" name="Oval 27"/>
            <p:cNvSpPr>
              <a:spLocks noChangeArrowheads="1"/>
            </p:cNvSpPr>
            <p:nvPr/>
          </p:nvSpPr>
          <p:spPr bwMode="auto">
            <a:xfrm>
              <a:off x="3016" y="1888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59" name="Oval 28"/>
            <p:cNvSpPr>
              <a:spLocks noChangeArrowheads="1"/>
            </p:cNvSpPr>
            <p:nvPr/>
          </p:nvSpPr>
          <p:spPr bwMode="auto">
            <a:xfrm>
              <a:off x="1746" y="2840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60" name="Oval 29"/>
            <p:cNvSpPr>
              <a:spLocks noChangeArrowheads="1"/>
            </p:cNvSpPr>
            <p:nvPr/>
          </p:nvSpPr>
          <p:spPr bwMode="auto">
            <a:xfrm>
              <a:off x="2063" y="2568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61" name="Oval 30"/>
            <p:cNvSpPr>
              <a:spLocks noChangeArrowheads="1"/>
            </p:cNvSpPr>
            <p:nvPr/>
          </p:nvSpPr>
          <p:spPr bwMode="auto">
            <a:xfrm>
              <a:off x="1655" y="3294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62" name="Oval 31"/>
            <p:cNvSpPr>
              <a:spLocks noChangeArrowheads="1"/>
            </p:cNvSpPr>
            <p:nvPr/>
          </p:nvSpPr>
          <p:spPr bwMode="auto">
            <a:xfrm>
              <a:off x="1972" y="3022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63" name="Oval 32"/>
            <p:cNvSpPr>
              <a:spLocks noChangeArrowheads="1"/>
            </p:cNvSpPr>
            <p:nvPr/>
          </p:nvSpPr>
          <p:spPr bwMode="auto">
            <a:xfrm>
              <a:off x="1565" y="3067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64" name="Oval 33"/>
            <p:cNvSpPr>
              <a:spLocks noChangeArrowheads="1"/>
            </p:cNvSpPr>
            <p:nvPr/>
          </p:nvSpPr>
          <p:spPr bwMode="auto">
            <a:xfrm>
              <a:off x="1474" y="2840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65" name="Oval 34"/>
            <p:cNvSpPr>
              <a:spLocks noChangeArrowheads="1"/>
            </p:cNvSpPr>
            <p:nvPr/>
          </p:nvSpPr>
          <p:spPr bwMode="auto">
            <a:xfrm>
              <a:off x="1247" y="2931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66" name="Oval 35"/>
            <p:cNvSpPr>
              <a:spLocks noChangeArrowheads="1"/>
            </p:cNvSpPr>
            <p:nvPr/>
          </p:nvSpPr>
          <p:spPr bwMode="auto">
            <a:xfrm>
              <a:off x="1383" y="2614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67" name="Oval 36"/>
            <p:cNvSpPr>
              <a:spLocks noChangeArrowheads="1"/>
            </p:cNvSpPr>
            <p:nvPr/>
          </p:nvSpPr>
          <p:spPr bwMode="auto">
            <a:xfrm>
              <a:off x="1292" y="3158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7268" name="Oval 37"/>
            <p:cNvSpPr>
              <a:spLocks noChangeArrowheads="1"/>
            </p:cNvSpPr>
            <p:nvPr/>
          </p:nvSpPr>
          <p:spPr bwMode="auto">
            <a:xfrm>
              <a:off x="1292" y="3430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</p:grpSp>
      <p:graphicFrame>
        <p:nvGraphicFramePr>
          <p:cNvPr id="7170" name="Object 128"/>
          <p:cNvGraphicFramePr>
            <a:graphicFrameLocks noGrp="1" noChangeAspect="1"/>
          </p:cNvGraphicFramePr>
          <p:nvPr>
            <p:ph idx="1"/>
          </p:nvPr>
        </p:nvGraphicFramePr>
        <p:xfrm>
          <a:off x="6408738" y="1300163"/>
          <a:ext cx="2174875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2" name="Equation" r:id="rId5" imgW="1396800" imgH="431640" progId="Equation.3">
                  <p:embed/>
                </p:oleObj>
              </mc:Choice>
              <mc:Fallback>
                <p:oleObj name="Equation" r:id="rId5" imgW="1396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8738" y="1300163"/>
                        <a:ext cx="2174875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32" name="Line 129"/>
          <p:cNvSpPr>
            <a:spLocks noChangeShapeType="1"/>
          </p:cNvSpPr>
          <p:nvPr/>
        </p:nvSpPr>
        <p:spPr bwMode="auto">
          <a:xfrm flipV="1">
            <a:off x="7572375" y="1600200"/>
            <a:ext cx="77152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33" name="Rectangle 134"/>
          <p:cNvSpPr>
            <a:spLocks noChangeArrowheads="1"/>
          </p:cNvSpPr>
          <p:nvPr/>
        </p:nvSpPr>
        <p:spPr bwMode="auto">
          <a:xfrm>
            <a:off x="6356350" y="4359275"/>
            <a:ext cx="658813" cy="550863"/>
          </a:xfrm>
          <a:prstGeom prst="rect">
            <a:avLst/>
          </a:prstGeom>
          <a:solidFill>
            <a:srgbClr val="FF0000">
              <a:alpha val="3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34" name="Rectangle 135"/>
          <p:cNvSpPr>
            <a:spLocks noChangeArrowheads="1"/>
          </p:cNvSpPr>
          <p:nvPr/>
        </p:nvSpPr>
        <p:spPr bwMode="auto">
          <a:xfrm>
            <a:off x="6367463" y="4902200"/>
            <a:ext cx="658812" cy="550863"/>
          </a:xfrm>
          <a:prstGeom prst="rect">
            <a:avLst/>
          </a:prstGeom>
          <a:solidFill>
            <a:srgbClr val="FF0000">
              <a:alpha val="3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35" name="Rectangle 136"/>
          <p:cNvSpPr>
            <a:spLocks noChangeArrowheads="1"/>
          </p:cNvSpPr>
          <p:nvPr/>
        </p:nvSpPr>
        <p:spPr bwMode="auto">
          <a:xfrm>
            <a:off x="6881813" y="5443538"/>
            <a:ext cx="658812" cy="550862"/>
          </a:xfrm>
          <a:prstGeom prst="rect">
            <a:avLst/>
          </a:prstGeom>
          <a:solidFill>
            <a:srgbClr val="FF0000">
              <a:alpha val="3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96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ChangeArrowheads="1"/>
          </p:cNvSpPr>
          <p:nvPr/>
        </p:nvSpPr>
        <p:spPr bwMode="auto">
          <a:xfrm>
            <a:off x="0" y="5778500"/>
            <a:ext cx="9144000" cy="1079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914400"/>
          </a:xfrm>
        </p:spPr>
        <p:txBody>
          <a:bodyPr/>
          <a:lstStyle/>
          <a:p>
            <a:r>
              <a:rPr lang="en-US" sz="3200" dirty="0"/>
              <a:t>Yes: better representation of large distances</a:t>
            </a:r>
            <a:br>
              <a:rPr lang="en-US" sz="3200" dirty="0"/>
            </a:br>
            <a:r>
              <a:rPr lang="en-US" sz="3000" dirty="0"/>
              <a:t>(</a:t>
            </a:r>
            <a:r>
              <a:rPr lang="en-US" sz="3000" i="1" dirty="0"/>
              <a:t>already less trivial</a:t>
            </a:r>
            <a:r>
              <a:rPr lang="en-US" sz="3000" dirty="0"/>
              <a:t>)</a:t>
            </a:r>
            <a:endParaRPr lang="fr-FR" sz="3000" dirty="0"/>
          </a:p>
        </p:txBody>
      </p:sp>
      <p:sp>
        <p:nvSpPr>
          <p:cNvPr id="19460" name="Rectangle 3"/>
          <p:cNvSpPr>
            <a:spLocks noChangeArrowheads="1"/>
          </p:cNvSpPr>
          <p:nvPr/>
        </p:nvSpPr>
        <p:spPr bwMode="auto">
          <a:xfrm>
            <a:off x="5584825" y="6521450"/>
            <a:ext cx="31924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en-GB">
                <a:solidFill>
                  <a:srgbClr val="000000"/>
                </a:solidFill>
              </a:rPr>
              <a:t>(Gorban &amp; Zinovyev, </a:t>
            </a:r>
            <a:r>
              <a:rPr lang="en-GB" i="1">
                <a:solidFill>
                  <a:srgbClr val="000000"/>
                </a:solidFill>
              </a:rPr>
              <a:t>IJNS</a:t>
            </a:r>
            <a:r>
              <a:rPr lang="en-GB">
                <a:solidFill>
                  <a:srgbClr val="000000"/>
                </a:solidFill>
              </a:rPr>
              <a:t>, 2010)</a:t>
            </a:r>
            <a:r>
              <a:rPr lang="ar-SA">
                <a:solidFill>
                  <a:srgbClr val="000000"/>
                </a:solidFill>
              </a:rPr>
              <a:t>‏</a:t>
            </a:r>
            <a:endParaRPr lang="en-GB">
              <a:solidFill>
                <a:srgbClr val="000000"/>
              </a:solidFill>
            </a:endParaRPr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1975"/>
            <a:ext cx="7181056" cy="198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4"/>
          <a:stretch>
            <a:fillRect/>
          </a:stretch>
        </p:blipFill>
        <p:spPr bwMode="auto">
          <a:xfrm>
            <a:off x="636588" y="1331913"/>
            <a:ext cx="362267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9"/>
          <p:cNvSpPr txBox="1">
            <a:spLocks noChangeArrowheads="1"/>
          </p:cNvSpPr>
          <p:nvPr/>
        </p:nvSpPr>
        <p:spPr bwMode="auto">
          <a:xfrm>
            <a:off x="1755775" y="1077913"/>
            <a:ext cx="15255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r>
              <a:rPr lang="en-US"/>
              <a:t>Sheppad’s plot</a:t>
            </a:r>
            <a:endParaRPr lang="fr-FR"/>
          </a:p>
        </p:txBody>
      </p:sp>
      <p:sp>
        <p:nvSpPr>
          <p:cNvPr id="19464" name="Text Box 10"/>
          <p:cNvSpPr txBox="1">
            <a:spLocks noChangeArrowheads="1"/>
          </p:cNvSpPr>
          <p:nvPr/>
        </p:nvSpPr>
        <p:spPr bwMode="auto">
          <a:xfrm>
            <a:off x="1871663" y="4054475"/>
            <a:ext cx="1470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r>
              <a:rPr lang="en-US"/>
              <a:t>Initial distance</a:t>
            </a:r>
            <a:endParaRPr lang="fr-FR"/>
          </a:p>
        </p:txBody>
      </p:sp>
      <p:sp>
        <p:nvSpPr>
          <p:cNvPr id="19465" name="Text Box 11"/>
          <p:cNvSpPr txBox="1">
            <a:spLocks noChangeArrowheads="1"/>
          </p:cNvSpPr>
          <p:nvPr/>
        </p:nvSpPr>
        <p:spPr bwMode="auto">
          <a:xfrm rot="-5400000">
            <a:off x="-473075" y="2433638"/>
            <a:ext cx="2374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r>
              <a:rPr lang="en-US"/>
              <a:t>Distance after projection</a:t>
            </a:r>
            <a:endParaRPr lang="fr-FR"/>
          </a:p>
        </p:txBody>
      </p:sp>
      <p:grpSp>
        <p:nvGrpSpPr>
          <p:cNvPr id="19466" name="Group 38"/>
          <p:cNvGrpSpPr>
            <a:grpSpLocks/>
          </p:cNvGrpSpPr>
          <p:nvPr/>
        </p:nvGrpSpPr>
        <p:grpSpPr bwMode="auto">
          <a:xfrm>
            <a:off x="5021263" y="1574800"/>
            <a:ext cx="1898650" cy="2551113"/>
            <a:chOff x="3163" y="992"/>
            <a:chExt cx="1196" cy="1607"/>
          </a:xfrm>
        </p:grpSpPr>
        <p:grpSp>
          <p:nvGrpSpPr>
            <p:cNvPr id="19474" name="Group 33"/>
            <p:cNvGrpSpPr>
              <a:grpSpLocks/>
            </p:cNvGrpSpPr>
            <p:nvPr/>
          </p:nvGrpSpPr>
          <p:grpSpPr bwMode="auto">
            <a:xfrm>
              <a:off x="3163" y="1085"/>
              <a:ext cx="969" cy="1514"/>
              <a:chOff x="3523" y="1085"/>
              <a:chExt cx="969" cy="1514"/>
            </a:xfrm>
          </p:grpSpPr>
          <p:sp>
            <p:nvSpPr>
              <p:cNvPr id="19476" name="Oval 12"/>
              <p:cNvSpPr>
                <a:spLocks noChangeArrowheads="1"/>
              </p:cNvSpPr>
              <p:nvPr/>
            </p:nvSpPr>
            <p:spPr bwMode="auto">
              <a:xfrm>
                <a:off x="3805" y="1532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77" name="Oval 13"/>
              <p:cNvSpPr>
                <a:spLocks noChangeArrowheads="1"/>
              </p:cNvSpPr>
              <p:nvPr/>
            </p:nvSpPr>
            <p:spPr bwMode="auto">
              <a:xfrm>
                <a:off x="3903" y="1667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78" name="Oval 14"/>
              <p:cNvSpPr>
                <a:spLocks noChangeArrowheads="1"/>
              </p:cNvSpPr>
              <p:nvPr/>
            </p:nvSpPr>
            <p:spPr bwMode="auto">
              <a:xfrm>
                <a:off x="4007" y="1318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79" name="Oval 15"/>
              <p:cNvSpPr>
                <a:spLocks noChangeArrowheads="1"/>
              </p:cNvSpPr>
              <p:nvPr/>
            </p:nvSpPr>
            <p:spPr bwMode="auto">
              <a:xfrm>
                <a:off x="4436" y="1453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80" name="Oval 16"/>
              <p:cNvSpPr>
                <a:spLocks noChangeArrowheads="1"/>
              </p:cNvSpPr>
              <p:nvPr/>
            </p:nvSpPr>
            <p:spPr bwMode="auto">
              <a:xfrm>
                <a:off x="4191" y="1508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81" name="Oval 17"/>
              <p:cNvSpPr>
                <a:spLocks noChangeArrowheads="1"/>
              </p:cNvSpPr>
              <p:nvPr/>
            </p:nvSpPr>
            <p:spPr bwMode="auto">
              <a:xfrm>
                <a:off x="4179" y="174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82" name="Oval 18"/>
              <p:cNvSpPr>
                <a:spLocks noChangeArrowheads="1"/>
              </p:cNvSpPr>
              <p:nvPr/>
            </p:nvSpPr>
            <p:spPr bwMode="auto">
              <a:xfrm>
                <a:off x="4007" y="2059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83" name="Oval 19"/>
              <p:cNvSpPr>
                <a:spLocks noChangeArrowheads="1"/>
              </p:cNvSpPr>
              <p:nvPr/>
            </p:nvSpPr>
            <p:spPr bwMode="auto">
              <a:xfrm>
                <a:off x="3774" y="1876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84" name="Oval 20"/>
              <p:cNvSpPr>
                <a:spLocks noChangeArrowheads="1"/>
              </p:cNvSpPr>
              <p:nvPr/>
            </p:nvSpPr>
            <p:spPr bwMode="auto">
              <a:xfrm>
                <a:off x="3633" y="1557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85" name="Oval 21"/>
              <p:cNvSpPr>
                <a:spLocks noChangeArrowheads="1"/>
              </p:cNvSpPr>
              <p:nvPr/>
            </p:nvSpPr>
            <p:spPr bwMode="auto">
              <a:xfrm>
                <a:off x="3762" y="1226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86" name="Oval 22"/>
              <p:cNvSpPr>
                <a:spLocks noChangeArrowheads="1"/>
              </p:cNvSpPr>
              <p:nvPr/>
            </p:nvSpPr>
            <p:spPr bwMode="auto">
              <a:xfrm>
                <a:off x="3976" y="1116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87" name="Oval 23"/>
              <p:cNvSpPr>
                <a:spLocks noChangeArrowheads="1"/>
              </p:cNvSpPr>
              <p:nvPr/>
            </p:nvSpPr>
            <p:spPr bwMode="auto">
              <a:xfrm>
                <a:off x="4369" y="1085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88" name="Oval 24"/>
              <p:cNvSpPr>
                <a:spLocks noChangeArrowheads="1"/>
              </p:cNvSpPr>
              <p:nvPr/>
            </p:nvSpPr>
            <p:spPr bwMode="auto">
              <a:xfrm>
                <a:off x="4185" y="1165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89" name="Oval 25"/>
              <p:cNvSpPr>
                <a:spLocks noChangeArrowheads="1"/>
              </p:cNvSpPr>
              <p:nvPr/>
            </p:nvSpPr>
            <p:spPr bwMode="auto">
              <a:xfrm>
                <a:off x="4338" y="1612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90" name="Oval 26"/>
              <p:cNvSpPr>
                <a:spLocks noChangeArrowheads="1"/>
              </p:cNvSpPr>
              <p:nvPr/>
            </p:nvSpPr>
            <p:spPr bwMode="auto">
              <a:xfrm>
                <a:off x="4301" y="1974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91" name="Oval 27"/>
              <p:cNvSpPr>
                <a:spLocks noChangeArrowheads="1"/>
              </p:cNvSpPr>
              <p:nvPr/>
            </p:nvSpPr>
            <p:spPr bwMode="auto">
              <a:xfrm>
                <a:off x="4240" y="2225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92" name="Oval 28"/>
              <p:cNvSpPr>
                <a:spLocks noChangeArrowheads="1"/>
              </p:cNvSpPr>
              <p:nvPr/>
            </p:nvSpPr>
            <p:spPr bwMode="auto">
              <a:xfrm>
                <a:off x="4026" y="2543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93" name="Oval 29"/>
              <p:cNvSpPr>
                <a:spLocks noChangeArrowheads="1"/>
              </p:cNvSpPr>
              <p:nvPr/>
            </p:nvSpPr>
            <p:spPr bwMode="auto">
              <a:xfrm>
                <a:off x="3964" y="2292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94" name="Oval 30"/>
              <p:cNvSpPr>
                <a:spLocks noChangeArrowheads="1"/>
              </p:cNvSpPr>
              <p:nvPr/>
            </p:nvSpPr>
            <p:spPr bwMode="auto">
              <a:xfrm>
                <a:off x="3774" y="2139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95" name="Oval 31"/>
              <p:cNvSpPr>
                <a:spLocks noChangeArrowheads="1"/>
              </p:cNvSpPr>
              <p:nvPr/>
            </p:nvSpPr>
            <p:spPr bwMode="auto">
              <a:xfrm>
                <a:off x="3523" y="1949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96" name="Oval 32"/>
              <p:cNvSpPr>
                <a:spLocks noChangeArrowheads="1"/>
              </p:cNvSpPr>
              <p:nvPr/>
            </p:nvSpPr>
            <p:spPr bwMode="auto">
              <a:xfrm>
                <a:off x="3523" y="1735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9475" name="Text Box 34"/>
            <p:cNvSpPr txBox="1">
              <a:spLocks noChangeArrowheads="1"/>
            </p:cNvSpPr>
            <p:nvPr/>
          </p:nvSpPr>
          <p:spPr bwMode="auto">
            <a:xfrm>
              <a:off x="4087" y="992"/>
              <a:ext cx="27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  <a:ea typeface="ヒラギノ角ゴ Pro W3" pitchFamily="1" charset="-128"/>
                </a:defRPr>
              </a:lvl9pPr>
            </a:lstStyle>
            <a:p>
              <a:r>
                <a:rPr lang="en-US" i="1"/>
                <a:t>R</a:t>
              </a:r>
              <a:r>
                <a:rPr lang="en-US" i="1" baseline="30000"/>
                <a:t>N</a:t>
              </a:r>
              <a:endParaRPr lang="fr-FR" i="1" baseline="30000"/>
            </a:p>
          </p:txBody>
        </p:sp>
      </p:grpSp>
      <p:sp>
        <p:nvSpPr>
          <p:cNvPr id="191523" name="Line 35"/>
          <p:cNvSpPr>
            <a:spLocks noChangeShapeType="1"/>
          </p:cNvSpPr>
          <p:nvPr/>
        </p:nvSpPr>
        <p:spPr bwMode="auto">
          <a:xfrm flipV="1">
            <a:off x="5868988" y="1800225"/>
            <a:ext cx="523875" cy="2236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1524" name="Line 36"/>
          <p:cNvSpPr>
            <a:spLocks noChangeShapeType="1"/>
          </p:cNvSpPr>
          <p:nvPr/>
        </p:nvSpPr>
        <p:spPr bwMode="auto">
          <a:xfrm flipH="1" flipV="1">
            <a:off x="5235575" y="2519363"/>
            <a:ext cx="603250" cy="153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69" name="Text Box 37"/>
          <p:cNvSpPr txBox="1">
            <a:spLocks noChangeArrowheads="1"/>
          </p:cNvSpPr>
          <p:nvPr/>
        </p:nvSpPr>
        <p:spPr bwMode="auto">
          <a:xfrm>
            <a:off x="6970713" y="1963738"/>
            <a:ext cx="1858962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r>
              <a:rPr lang="en-US" dirty="0"/>
              <a:t>K points,</a:t>
            </a:r>
          </a:p>
          <a:p>
            <a:r>
              <a:rPr lang="en-US" dirty="0"/>
              <a:t>K(K-1)/2 pairwise</a:t>
            </a:r>
          </a:p>
          <a:p>
            <a:r>
              <a:rPr lang="en-US" dirty="0"/>
              <a:t>distances.</a:t>
            </a:r>
          </a:p>
          <a:p>
            <a:endParaRPr lang="en-US" dirty="0"/>
          </a:p>
          <a:p>
            <a:r>
              <a:rPr lang="en-US" dirty="0"/>
              <a:t>Natural PCA:</a:t>
            </a:r>
          </a:p>
          <a:p>
            <a:r>
              <a:rPr lang="en-US" dirty="0"/>
              <a:t>Select K most</a:t>
            </a:r>
          </a:p>
          <a:p>
            <a:r>
              <a:rPr lang="en-US" dirty="0"/>
              <a:t>representative</a:t>
            </a:r>
          </a:p>
          <a:p>
            <a:r>
              <a:rPr lang="en-US" dirty="0"/>
              <a:t>pairwise distances</a:t>
            </a:r>
            <a:endParaRPr lang="fr-FR" dirty="0"/>
          </a:p>
        </p:txBody>
      </p:sp>
      <p:sp>
        <p:nvSpPr>
          <p:cNvPr id="191527" name="Line 39"/>
          <p:cNvSpPr>
            <a:spLocks noChangeShapeType="1"/>
          </p:cNvSpPr>
          <p:nvPr/>
        </p:nvSpPr>
        <p:spPr bwMode="auto">
          <a:xfrm flipH="1" flipV="1">
            <a:off x="5273675" y="2528888"/>
            <a:ext cx="795338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71" name="Rectangle 40"/>
          <p:cNvSpPr>
            <a:spLocks noChangeArrowheads="1"/>
          </p:cNvSpPr>
          <p:nvPr/>
        </p:nvSpPr>
        <p:spPr bwMode="auto">
          <a:xfrm>
            <a:off x="5940425" y="4848225"/>
            <a:ext cx="511175" cy="511175"/>
          </a:xfrm>
          <a:prstGeom prst="rect">
            <a:avLst/>
          </a:prstGeom>
          <a:solidFill>
            <a:srgbClr val="FF0000">
              <a:alpha val="3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2" name="Rectangle 41"/>
          <p:cNvSpPr>
            <a:spLocks noChangeArrowheads="1"/>
          </p:cNvSpPr>
          <p:nvPr/>
        </p:nvSpPr>
        <p:spPr bwMode="auto">
          <a:xfrm>
            <a:off x="5942013" y="5400675"/>
            <a:ext cx="511175" cy="511175"/>
          </a:xfrm>
          <a:prstGeom prst="rect">
            <a:avLst/>
          </a:prstGeom>
          <a:solidFill>
            <a:srgbClr val="FF0000">
              <a:alpha val="3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3" name="Rectangle 42"/>
          <p:cNvSpPr>
            <a:spLocks noChangeArrowheads="1"/>
          </p:cNvSpPr>
          <p:nvPr/>
        </p:nvSpPr>
        <p:spPr bwMode="auto">
          <a:xfrm>
            <a:off x="5751513" y="5932488"/>
            <a:ext cx="511175" cy="511175"/>
          </a:xfrm>
          <a:prstGeom prst="rect">
            <a:avLst/>
          </a:prstGeom>
          <a:solidFill>
            <a:srgbClr val="FF0000">
              <a:alpha val="3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964090" y="4277414"/>
            <a:ext cx="21444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dirty="0"/>
              <a:t>Quality of distance mapping (QDM)</a:t>
            </a:r>
            <a:r>
              <a:rPr lang="en-GB" sz="1600" dirty="0"/>
              <a:t> is a correlation coefficient between the pair-wise distances before and after projection onto the manifold:</a:t>
            </a:r>
          </a:p>
        </p:txBody>
      </p:sp>
    </p:spTree>
    <p:extLst>
      <p:ext uri="{BB962C8B-B14F-4D97-AF65-F5344CB8AC3E}">
        <p14:creationId xmlns:p14="http://schemas.microsoft.com/office/powerpoint/2010/main" val="238138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523" grpId="0" animBg="1"/>
      <p:bldP spid="191524" grpId="0" animBg="1"/>
      <p:bldP spid="1915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/>
              <a:t>Plan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5257800"/>
          </a:xfrm>
        </p:spPr>
        <p:txBody>
          <a:bodyPr/>
          <a:lstStyle/>
          <a:p>
            <a:pPr eaLnBrk="1" hangingPunct="1"/>
            <a:r>
              <a:rPr lang="en-GB" dirty="0"/>
              <a:t>The problem</a:t>
            </a:r>
          </a:p>
          <a:p>
            <a:pPr eaLnBrk="1" hangingPunct="1"/>
            <a:r>
              <a:rPr lang="en-GB" dirty="0"/>
              <a:t>Approximation of  multidimensional data by low-dimensional objects</a:t>
            </a:r>
          </a:p>
          <a:p>
            <a:pPr eaLnBrk="1" hangingPunct="1"/>
            <a:r>
              <a:rPr lang="en-GB" dirty="0"/>
              <a:t>Elastic Manifolds</a:t>
            </a:r>
          </a:p>
          <a:p>
            <a:pPr eaLnBrk="1" hangingPunct="1"/>
            <a:r>
              <a:rPr lang="en-GB" dirty="0"/>
              <a:t>Comparison with PCA</a:t>
            </a:r>
          </a:p>
          <a:p>
            <a:pPr eaLnBrk="1" hangingPunct="1"/>
            <a:r>
              <a:rPr lang="en-US" dirty="0" err="1"/>
              <a:t>Pluriharmonic</a:t>
            </a:r>
            <a:r>
              <a:rPr lang="en-US" dirty="0"/>
              <a:t> graph embedment</a:t>
            </a:r>
          </a:p>
          <a:p>
            <a:pPr eaLnBrk="1" hangingPunct="1"/>
            <a:r>
              <a:rPr lang="en-US" dirty="0"/>
              <a:t>Topological grammars</a:t>
            </a:r>
          </a:p>
          <a:p>
            <a:pPr eaLnBrk="1" hangingPunct="1"/>
            <a:r>
              <a:rPr lang="en-US" dirty="0"/>
              <a:t>Examples</a:t>
            </a:r>
          </a:p>
          <a:p>
            <a:pPr eaLnBrk="1" hangingPunct="1"/>
            <a:r>
              <a:rPr lang="en-US" dirty="0"/>
              <a:t>Dynamic phenotypes</a:t>
            </a:r>
            <a:endParaRPr lang="en-GB" dirty="0"/>
          </a:p>
          <a:p>
            <a:pPr eaLnBrk="1" hangingPunct="1"/>
            <a:endParaRPr lang="en-GB" dirty="0"/>
          </a:p>
          <a:p>
            <a:pPr eaLnBrk="1" hangingPunct="1"/>
            <a:endParaRPr lang="en-GB" dirty="0"/>
          </a:p>
        </p:txBody>
      </p:sp>
      <p:pic>
        <p:nvPicPr>
          <p:cNvPr id="6148" name="Picture 15" descr="NEuroInf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0113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5778500"/>
            <a:ext cx="9144000" cy="1079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>
          <a:xfrm>
            <a:off x="246063" y="152400"/>
            <a:ext cx="8699500" cy="914400"/>
          </a:xfrm>
        </p:spPr>
        <p:txBody>
          <a:bodyPr/>
          <a:lstStyle/>
          <a:p>
            <a:r>
              <a:rPr lang="en-US" sz="3000"/>
              <a:t>Yes: better point </a:t>
            </a:r>
            <a:r>
              <a:rPr lang="en-US" sz="3000" i="1"/>
              <a:t>entourage</a:t>
            </a:r>
            <a:r>
              <a:rPr lang="en-US" sz="3000"/>
              <a:t> preservation</a:t>
            </a:r>
            <a:br>
              <a:rPr lang="en-US" sz="3000"/>
            </a:br>
            <a:r>
              <a:rPr lang="en-US" sz="3000"/>
              <a:t>(</a:t>
            </a:r>
            <a:r>
              <a:rPr lang="en-US" sz="3000" i="1"/>
              <a:t>not necessarily expected</a:t>
            </a:r>
            <a:r>
              <a:rPr lang="en-US" sz="3000"/>
              <a:t>)</a:t>
            </a:r>
            <a:endParaRPr lang="fr-FR" sz="30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5494338" y="6057900"/>
            <a:ext cx="31924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en-GB">
                <a:solidFill>
                  <a:srgbClr val="000000"/>
                </a:solidFill>
              </a:rPr>
              <a:t>(Gorban &amp; Zinovyev, </a:t>
            </a:r>
            <a:r>
              <a:rPr lang="en-GB" i="1">
                <a:solidFill>
                  <a:srgbClr val="000000"/>
                </a:solidFill>
              </a:rPr>
              <a:t>IJNS</a:t>
            </a:r>
            <a:r>
              <a:rPr lang="en-GB">
                <a:solidFill>
                  <a:srgbClr val="000000"/>
                </a:solidFill>
              </a:rPr>
              <a:t>, 2010)</a:t>
            </a:r>
            <a:r>
              <a:rPr lang="ar-SA">
                <a:solidFill>
                  <a:srgbClr val="000000"/>
                </a:solidFill>
              </a:rPr>
              <a:t>‏</a:t>
            </a:r>
            <a:endParaRPr lang="en-GB">
              <a:solidFill>
                <a:srgbClr val="000000"/>
              </a:solidFill>
            </a:endParaRPr>
          </a:p>
        </p:txBody>
      </p:sp>
      <p:pic>
        <p:nvPicPr>
          <p:cNvPr id="2048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4230688"/>
            <a:ext cx="8431212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Oval 154"/>
          <p:cNvSpPr>
            <a:spLocks noChangeArrowheads="1"/>
          </p:cNvSpPr>
          <p:nvPr/>
        </p:nvSpPr>
        <p:spPr bwMode="auto">
          <a:xfrm>
            <a:off x="2014538" y="2335213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7" name="Oval 155"/>
          <p:cNvSpPr>
            <a:spLocks noChangeArrowheads="1"/>
          </p:cNvSpPr>
          <p:nvPr/>
        </p:nvSpPr>
        <p:spPr bwMode="auto">
          <a:xfrm>
            <a:off x="2306638" y="2754313"/>
            <a:ext cx="88900" cy="889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8" name="Oval 156"/>
          <p:cNvSpPr>
            <a:spLocks noChangeArrowheads="1"/>
          </p:cNvSpPr>
          <p:nvPr/>
        </p:nvSpPr>
        <p:spPr bwMode="auto">
          <a:xfrm>
            <a:off x="2335213" y="1995488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9" name="Oval 157"/>
          <p:cNvSpPr>
            <a:spLocks noChangeArrowheads="1"/>
          </p:cNvSpPr>
          <p:nvPr/>
        </p:nvSpPr>
        <p:spPr bwMode="auto">
          <a:xfrm>
            <a:off x="3016250" y="2209800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0" name="Oval 158"/>
          <p:cNvSpPr>
            <a:spLocks noChangeArrowheads="1"/>
          </p:cNvSpPr>
          <p:nvPr/>
        </p:nvSpPr>
        <p:spPr bwMode="auto">
          <a:xfrm>
            <a:off x="2627313" y="2297113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1" name="Oval 159"/>
          <p:cNvSpPr>
            <a:spLocks noChangeArrowheads="1"/>
          </p:cNvSpPr>
          <p:nvPr/>
        </p:nvSpPr>
        <p:spPr bwMode="auto">
          <a:xfrm>
            <a:off x="2608263" y="2667000"/>
            <a:ext cx="88900" cy="889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2" name="Oval 160"/>
          <p:cNvSpPr>
            <a:spLocks noChangeArrowheads="1"/>
          </p:cNvSpPr>
          <p:nvPr/>
        </p:nvSpPr>
        <p:spPr bwMode="auto">
          <a:xfrm>
            <a:off x="2413000" y="3094038"/>
            <a:ext cx="88900" cy="889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3" name="Oval 161"/>
          <p:cNvSpPr>
            <a:spLocks noChangeArrowheads="1"/>
          </p:cNvSpPr>
          <p:nvPr/>
        </p:nvSpPr>
        <p:spPr bwMode="auto">
          <a:xfrm>
            <a:off x="1965325" y="2881313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Oval 162"/>
          <p:cNvSpPr>
            <a:spLocks noChangeArrowheads="1"/>
          </p:cNvSpPr>
          <p:nvPr/>
        </p:nvSpPr>
        <p:spPr bwMode="auto">
          <a:xfrm>
            <a:off x="1741488" y="2374900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5" name="Oval 163"/>
          <p:cNvSpPr>
            <a:spLocks noChangeArrowheads="1"/>
          </p:cNvSpPr>
          <p:nvPr/>
        </p:nvSpPr>
        <p:spPr bwMode="auto">
          <a:xfrm>
            <a:off x="1946275" y="1849438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6" name="Oval 164"/>
          <p:cNvSpPr>
            <a:spLocks noChangeArrowheads="1"/>
          </p:cNvSpPr>
          <p:nvPr/>
        </p:nvSpPr>
        <p:spPr bwMode="auto">
          <a:xfrm>
            <a:off x="2286000" y="1674813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7" name="Oval 165"/>
          <p:cNvSpPr>
            <a:spLocks noChangeArrowheads="1"/>
          </p:cNvSpPr>
          <p:nvPr/>
        </p:nvSpPr>
        <p:spPr bwMode="auto">
          <a:xfrm>
            <a:off x="2909888" y="1625600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8" name="Oval 166"/>
          <p:cNvSpPr>
            <a:spLocks noChangeArrowheads="1"/>
          </p:cNvSpPr>
          <p:nvPr/>
        </p:nvSpPr>
        <p:spPr bwMode="auto">
          <a:xfrm>
            <a:off x="2617788" y="1752600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9" name="Oval 167"/>
          <p:cNvSpPr>
            <a:spLocks noChangeArrowheads="1"/>
          </p:cNvSpPr>
          <p:nvPr/>
        </p:nvSpPr>
        <p:spPr bwMode="auto">
          <a:xfrm>
            <a:off x="2860675" y="2462213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0" name="Oval 168"/>
          <p:cNvSpPr>
            <a:spLocks noChangeArrowheads="1"/>
          </p:cNvSpPr>
          <p:nvPr/>
        </p:nvSpPr>
        <p:spPr bwMode="auto">
          <a:xfrm>
            <a:off x="2509838" y="2881313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1" name="Oval 169"/>
          <p:cNvSpPr>
            <a:spLocks noChangeArrowheads="1"/>
          </p:cNvSpPr>
          <p:nvPr/>
        </p:nvSpPr>
        <p:spPr bwMode="auto">
          <a:xfrm>
            <a:off x="2705100" y="3435350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2" name="Oval 170"/>
          <p:cNvSpPr>
            <a:spLocks noChangeArrowheads="1"/>
          </p:cNvSpPr>
          <p:nvPr/>
        </p:nvSpPr>
        <p:spPr bwMode="auto">
          <a:xfrm>
            <a:off x="2365375" y="3940175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3" name="Oval 171"/>
          <p:cNvSpPr>
            <a:spLocks noChangeArrowheads="1"/>
          </p:cNvSpPr>
          <p:nvPr/>
        </p:nvSpPr>
        <p:spPr bwMode="auto">
          <a:xfrm>
            <a:off x="2266950" y="3541713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4" name="Oval 172"/>
          <p:cNvSpPr>
            <a:spLocks noChangeArrowheads="1"/>
          </p:cNvSpPr>
          <p:nvPr/>
        </p:nvSpPr>
        <p:spPr bwMode="auto">
          <a:xfrm>
            <a:off x="1965325" y="3298825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5" name="Oval 173"/>
          <p:cNvSpPr>
            <a:spLocks noChangeArrowheads="1"/>
          </p:cNvSpPr>
          <p:nvPr/>
        </p:nvSpPr>
        <p:spPr bwMode="auto">
          <a:xfrm>
            <a:off x="1566863" y="2997200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6" name="Oval 174"/>
          <p:cNvSpPr>
            <a:spLocks noChangeArrowheads="1"/>
          </p:cNvSpPr>
          <p:nvPr/>
        </p:nvSpPr>
        <p:spPr bwMode="auto">
          <a:xfrm>
            <a:off x="1566863" y="2657475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7" name="Text Box 175"/>
          <p:cNvSpPr txBox="1">
            <a:spLocks noChangeArrowheads="1"/>
          </p:cNvSpPr>
          <p:nvPr/>
        </p:nvSpPr>
        <p:spPr bwMode="auto">
          <a:xfrm>
            <a:off x="3033713" y="1489075"/>
            <a:ext cx="431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r>
              <a:rPr lang="en-US" i="1"/>
              <a:t>R</a:t>
            </a:r>
            <a:r>
              <a:rPr lang="en-US" i="1" baseline="30000"/>
              <a:t>N</a:t>
            </a:r>
            <a:endParaRPr lang="fr-FR" i="1" baseline="30000"/>
          </a:p>
        </p:txBody>
      </p:sp>
      <p:sp>
        <p:nvSpPr>
          <p:cNvPr id="20508" name="AutoShape 176"/>
          <p:cNvSpPr>
            <a:spLocks noChangeArrowheads="1"/>
          </p:cNvSpPr>
          <p:nvPr/>
        </p:nvSpPr>
        <p:spPr bwMode="auto">
          <a:xfrm>
            <a:off x="3492500" y="2314575"/>
            <a:ext cx="1274763" cy="603250"/>
          </a:xfrm>
          <a:prstGeom prst="rightArrow">
            <a:avLst>
              <a:gd name="adj1" fmla="val 50000"/>
              <a:gd name="adj2" fmla="val 5282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9" name="Oval 179"/>
          <p:cNvSpPr>
            <a:spLocks noChangeArrowheads="1"/>
          </p:cNvSpPr>
          <p:nvPr/>
        </p:nvSpPr>
        <p:spPr bwMode="auto">
          <a:xfrm>
            <a:off x="5672138" y="2373313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10" name="Oval 180"/>
          <p:cNvSpPr>
            <a:spLocks noChangeArrowheads="1"/>
          </p:cNvSpPr>
          <p:nvPr/>
        </p:nvSpPr>
        <p:spPr bwMode="auto">
          <a:xfrm>
            <a:off x="5827713" y="2801938"/>
            <a:ext cx="88900" cy="889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11" name="Oval 181"/>
          <p:cNvSpPr>
            <a:spLocks noChangeArrowheads="1"/>
          </p:cNvSpPr>
          <p:nvPr/>
        </p:nvSpPr>
        <p:spPr bwMode="auto">
          <a:xfrm>
            <a:off x="5992813" y="2247900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12" name="Oval 182"/>
          <p:cNvSpPr>
            <a:spLocks noChangeArrowheads="1"/>
          </p:cNvSpPr>
          <p:nvPr/>
        </p:nvSpPr>
        <p:spPr bwMode="auto">
          <a:xfrm>
            <a:off x="6673850" y="2462213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13" name="Oval 183"/>
          <p:cNvSpPr>
            <a:spLocks noChangeArrowheads="1"/>
          </p:cNvSpPr>
          <p:nvPr/>
        </p:nvSpPr>
        <p:spPr bwMode="auto">
          <a:xfrm>
            <a:off x="6284913" y="2549525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14" name="Oval 184"/>
          <p:cNvSpPr>
            <a:spLocks noChangeArrowheads="1"/>
          </p:cNvSpPr>
          <p:nvPr/>
        </p:nvSpPr>
        <p:spPr bwMode="auto">
          <a:xfrm>
            <a:off x="6265863" y="2919413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15" name="Oval 185"/>
          <p:cNvSpPr>
            <a:spLocks noChangeArrowheads="1"/>
          </p:cNvSpPr>
          <p:nvPr/>
        </p:nvSpPr>
        <p:spPr bwMode="auto">
          <a:xfrm>
            <a:off x="5973763" y="3160713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16" name="Oval 186"/>
          <p:cNvSpPr>
            <a:spLocks noChangeArrowheads="1"/>
          </p:cNvSpPr>
          <p:nvPr/>
        </p:nvSpPr>
        <p:spPr bwMode="auto">
          <a:xfrm>
            <a:off x="5622925" y="3133725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17" name="Oval 187"/>
          <p:cNvSpPr>
            <a:spLocks noChangeArrowheads="1"/>
          </p:cNvSpPr>
          <p:nvPr/>
        </p:nvSpPr>
        <p:spPr bwMode="auto">
          <a:xfrm>
            <a:off x="5380038" y="2443163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18" name="Oval 188"/>
          <p:cNvSpPr>
            <a:spLocks noChangeArrowheads="1"/>
          </p:cNvSpPr>
          <p:nvPr/>
        </p:nvSpPr>
        <p:spPr bwMode="auto">
          <a:xfrm>
            <a:off x="5603875" y="2101850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19" name="Oval 189"/>
          <p:cNvSpPr>
            <a:spLocks noChangeArrowheads="1"/>
          </p:cNvSpPr>
          <p:nvPr/>
        </p:nvSpPr>
        <p:spPr bwMode="auto">
          <a:xfrm>
            <a:off x="5943600" y="1927225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0" name="Oval 190"/>
          <p:cNvSpPr>
            <a:spLocks noChangeArrowheads="1"/>
          </p:cNvSpPr>
          <p:nvPr/>
        </p:nvSpPr>
        <p:spPr bwMode="auto">
          <a:xfrm>
            <a:off x="6567488" y="1878013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1" name="Oval 191"/>
          <p:cNvSpPr>
            <a:spLocks noChangeArrowheads="1"/>
          </p:cNvSpPr>
          <p:nvPr/>
        </p:nvSpPr>
        <p:spPr bwMode="auto">
          <a:xfrm>
            <a:off x="6275388" y="2005013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2" name="Oval 192"/>
          <p:cNvSpPr>
            <a:spLocks noChangeArrowheads="1"/>
          </p:cNvSpPr>
          <p:nvPr/>
        </p:nvSpPr>
        <p:spPr bwMode="auto">
          <a:xfrm>
            <a:off x="6518275" y="2714625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3" name="Oval 193"/>
          <p:cNvSpPr>
            <a:spLocks noChangeArrowheads="1"/>
          </p:cNvSpPr>
          <p:nvPr/>
        </p:nvSpPr>
        <p:spPr bwMode="auto">
          <a:xfrm>
            <a:off x="6732588" y="3074988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4" name="Oval 194"/>
          <p:cNvSpPr>
            <a:spLocks noChangeArrowheads="1"/>
          </p:cNvSpPr>
          <p:nvPr/>
        </p:nvSpPr>
        <p:spPr bwMode="auto">
          <a:xfrm>
            <a:off x="6799263" y="3484563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5" name="Oval 195"/>
          <p:cNvSpPr>
            <a:spLocks noChangeArrowheads="1"/>
          </p:cNvSpPr>
          <p:nvPr/>
        </p:nvSpPr>
        <p:spPr bwMode="auto">
          <a:xfrm>
            <a:off x="6051550" y="3560763"/>
            <a:ext cx="88900" cy="889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6" name="Oval 196"/>
          <p:cNvSpPr>
            <a:spLocks noChangeArrowheads="1"/>
          </p:cNvSpPr>
          <p:nvPr/>
        </p:nvSpPr>
        <p:spPr bwMode="auto">
          <a:xfrm>
            <a:off x="5332413" y="3784600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7" name="Oval 197"/>
          <p:cNvSpPr>
            <a:spLocks noChangeArrowheads="1"/>
          </p:cNvSpPr>
          <p:nvPr/>
        </p:nvSpPr>
        <p:spPr bwMode="auto">
          <a:xfrm>
            <a:off x="5419725" y="3405188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8" name="Oval 198"/>
          <p:cNvSpPr>
            <a:spLocks noChangeArrowheads="1"/>
          </p:cNvSpPr>
          <p:nvPr/>
        </p:nvSpPr>
        <p:spPr bwMode="auto">
          <a:xfrm>
            <a:off x="5253038" y="2871788"/>
            <a:ext cx="88900" cy="889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9" name="Oval 199"/>
          <p:cNvSpPr>
            <a:spLocks noChangeArrowheads="1"/>
          </p:cNvSpPr>
          <p:nvPr/>
        </p:nvSpPr>
        <p:spPr bwMode="auto">
          <a:xfrm>
            <a:off x="5497513" y="2890838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30" name="Text Box 200"/>
          <p:cNvSpPr txBox="1">
            <a:spLocks noChangeArrowheads="1"/>
          </p:cNvSpPr>
          <p:nvPr/>
        </p:nvSpPr>
        <p:spPr bwMode="auto">
          <a:xfrm>
            <a:off x="6681788" y="1701800"/>
            <a:ext cx="7096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r>
              <a:rPr lang="en-US" i="1"/>
              <a:t>R</a:t>
            </a:r>
            <a:r>
              <a:rPr lang="fr-FR" i="1" baseline="30000"/>
              <a:t>M&lt;&lt;N</a:t>
            </a:r>
          </a:p>
        </p:txBody>
      </p:sp>
      <p:sp>
        <p:nvSpPr>
          <p:cNvPr id="20531" name="Freeform 201"/>
          <p:cNvSpPr>
            <a:spLocks/>
          </p:cNvSpPr>
          <p:nvPr/>
        </p:nvSpPr>
        <p:spPr bwMode="auto">
          <a:xfrm>
            <a:off x="2589213" y="2947988"/>
            <a:ext cx="2927350" cy="520700"/>
          </a:xfrm>
          <a:custGeom>
            <a:avLst/>
            <a:gdLst>
              <a:gd name="T0" fmla="*/ 0 w 1844"/>
              <a:gd name="T1" fmla="*/ 0 h 328"/>
              <a:gd name="T2" fmla="*/ 2147483647 w 1844"/>
              <a:gd name="T3" fmla="*/ 2147483647 h 328"/>
              <a:gd name="T4" fmla="*/ 2147483647 w 1844"/>
              <a:gd name="T5" fmla="*/ 2147483647 h 328"/>
              <a:gd name="T6" fmla="*/ 0 60000 65536"/>
              <a:gd name="T7" fmla="*/ 0 60000 65536"/>
              <a:gd name="T8" fmla="*/ 0 60000 65536"/>
              <a:gd name="T9" fmla="*/ 0 w 1844"/>
              <a:gd name="T10" fmla="*/ 0 h 328"/>
              <a:gd name="T11" fmla="*/ 1844 w 1844"/>
              <a:gd name="T12" fmla="*/ 328 h 3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44" h="328">
                <a:moveTo>
                  <a:pt x="0" y="0"/>
                </a:moveTo>
                <a:cubicBezTo>
                  <a:pt x="145" y="55"/>
                  <a:pt x="563" y="320"/>
                  <a:pt x="870" y="324"/>
                </a:cubicBezTo>
                <a:cubicBezTo>
                  <a:pt x="1177" y="328"/>
                  <a:pt x="1641" y="87"/>
                  <a:pt x="1844" y="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532" name="Freeform 202"/>
          <p:cNvSpPr>
            <a:spLocks/>
          </p:cNvSpPr>
          <p:nvPr/>
        </p:nvSpPr>
        <p:spPr bwMode="auto">
          <a:xfrm>
            <a:off x="1633538" y="2754313"/>
            <a:ext cx="3998912" cy="947737"/>
          </a:xfrm>
          <a:custGeom>
            <a:avLst/>
            <a:gdLst>
              <a:gd name="T0" fmla="*/ 0 w 2519"/>
              <a:gd name="T1" fmla="*/ 0 h 597"/>
              <a:gd name="T2" fmla="*/ 2147483647 w 2519"/>
              <a:gd name="T3" fmla="*/ 2147483647 h 597"/>
              <a:gd name="T4" fmla="*/ 2147483647 w 2519"/>
              <a:gd name="T5" fmla="*/ 2147483647 h 597"/>
              <a:gd name="T6" fmla="*/ 0 60000 65536"/>
              <a:gd name="T7" fmla="*/ 0 60000 65536"/>
              <a:gd name="T8" fmla="*/ 0 60000 65536"/>
              <a:gd name="T9" fmla="*/ 0 w 2519"/>
              <a:gd name="T10" fmla="*/ 0 h 597"/>
              <a:gd name="T11" fmla="*/ 2519 w 2519"/>
              <a:gd name="T12" fmla="*/ 597 h 5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19" h="597">
                <a:moveTo>
                  <a:pt x="0" y="0"/>
                </a:moveTo>
                <a:cubicBezTo>
                  <a:pt x="349" y="275"/>
                  <a:pt x="683" y="501"/>
                  <a:pt x="1103" y="549"/>
                </a:cubicBezTo>
                <a:cubicBezTo>
                  <a:pt x="1523" y="597"/>
                  <a:pt x="2224" y="342"/>
                  <a:pt x="2519" y="28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533" name="Freeform 203"/>
          <p:cNvSpPr>
            <a:spLocks/>
          </p:cNvSpPr>
          <p:nvPr/>
        </p:nvSpPr>
        <p:spPr bwMode="auto">
          <a:xfrm>
            <a:off x="2674938" y="2762250"/>
            <a:ext cx="2578100" cy="409575"/>
          </a:xfrm>
          <a:custGeom>
            <a:avLst/>
            <a:gdLst>
              <a:gd name="T0" fmla="*/ 0 w 1624"/>
              <a:gd name="T1" fmla="*/ 0 h 258"/>
              <a:gd name="T2" fmla="*/ 2147483647 w 1624"/>
              <a:gd name="T3" fmla="*/ 2147483647 h 258"/>
              <a:gd name="T4" fmla="*/ 2147483647 w 1624"/>
              <a:gd name="T5" fmla="*/ 2147483647 h 258"/>
              <a:gd name="T6" fmla="*/ 0 60000 65536"/>
              <a:gd name="T7" fmla="*/ 0 60000 65536"/>
              <a:gd name="T8" fmla="*/ 0 60000 65536"/>
              <a:gd name="T9" fmla="*/ 0 w 1624"/>
              <a:gd name="T10" fmla="*/ 0 h 258"/>
              <a:gd name="T11" fmla="*/ 1624 w 1624"/>
              <a:gd name="T12" fmla="*/ 258 h 2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24" h="258">
                <a:moveTo>
                  <a:pt x="0" y="0"/>
                </a:moveTo>
                <a:cubicBezTo>
                  <a:pt x="269" y="110"/>
                  <a:pt x="538" y="220"/>
                  <a:pt x="809" y="239"/>
                </a:cubicBezTo>
                <a:cubicBezTo>
                  <a:pt x="1080" y="258"/>
                  <a:pt x="1352" y="187"/>
                  <a:pt x="1624" y="11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534" name="Freeform 204"/>
          <p:cNvSpPr>
            <a:spLocks/>
          </p:cNvSpPr>
          <p:nvPr/>
        </p:nvSpPr>
        <p:spPr bwMode="auto">
          <a:xfrm>
            <a:off x="2382838" y="2046288"/>
            <a:ext cx="3463925" cy="793750"/>
          </a:xfrm>
          <a:custGeom>
            <a:avLst/>
            <a:gdLst>
              <a:gd name="T0" fmla="*/ 0 w 2182"/>
              <a:gd name="T1" fmla="*/ 2147483647 h 500"/>
              <a:gd name="T2" fmla="*/ 2147483647 w 2182"/>
              <a:gd name="T3" fmla="*/ 2147483647 h 500"/>
              <a:gd name="T4" fmla="*/ 2147483647 w 2182"/>
              <a:gd name="T5" fmla="*/ 2147483647 h 500"/>
              <a:gd name="T6" fmla="*/ 0 60000 65536"/>
              <a:gd name="T7" fmla="*/ 0 60000 65536"/>
              <a:gd name="T8" fmla="*/ 0 60000 65536"/>
              <a:gd name="T9" fmla="*/ 0 w 2182"/>
              <a:gd name="T10" fmla="*/ 0 h 500"/>
              <a:gd name="T11" fmla="*/ 2182 w 2182"/>
              <a:gd name="T12" fmla="*/ 500 h 5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82" h="500">
                <a:moveTo>
                  <a:pt x="0" y="476"/>
                </a:moveTo>
                <a:cubicBezTo>
                  <a:pt x="158" y="397"/>
                  <a:pt x="586" y="0"/>
                  <a:pt x="950" y="4"/>
                </a:cubicBezTo>
                <a:cubicBezTo>
                  <a:pt x="1314" y="8"/>
                  <a:pt x="1925" y="397"/>
                  <a:pt x="2182" y="50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535" name="Freeform 205"/>
          <p:cNvSpPr>
            <a:spLocks/>
          </p:cNvSpPr>
          <p:nvPr/>
        </p:nvSpPr>
        <p:spPr bwMode="auto">
          <a:xfrm>
            <a:off x="2492375" y="3151188"/>
            <a:ext cx="3548063" cy="592137"/>
          </a:xfrm>
          <a:custGeom>
            <a:avLst/>
            <a:gdLst>
              <a:gd name="T0" fmla="*/ 0 w 2235"/>
              <a:gd name="T1" fmla="*/ 0 h 373"/>
              <a:gd name="T2" fmla="*/ 2147483647 w 2235"/>
              <a:gd name="T3" fmla="*/ 2147483647 h 373"/>
              <a:gd name="T4" fmla="*/ 2147483647 w 2235"/>
              <a:gd name="T5" fmla="*/ 2147483647 h 373"/>
              <a:gd name="T6" fmla="*/ 0 60000 65536"/>
              <a:gd name="T7" fmla="*/ 0 60000 65536"/>
              <a:gd name="T8" fmla="*/ 0 60000 65536"/>
              <a:gd name="T9" fmla="*/ 0 w 2235"/>
              <a:gd name="T10" fmla="*/ 0 h 373"/>
              <a:gd name="T11" fmla="*/ 2235 w 2235"/>
              <a:gd name="T12" fmla="*/ 373 h 3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5" h="373">
                <a:moveTo>
                  <a:pt x="0" y="0"/>
                </a:moveTo>
                <a:cubicBezTo>
                  <a:pt x="145" y="55"/>
                  <a:pt x="498" y="275"/>
                  <a:pt x="870" y="324"/>
                </a:cubicBezTo>
                <a:cubicBezTo>
                  <a:pt x="1242" y="373"/>
                  <a:pt x="1951" y="300"/>
                  <a:pt x="2235" y="29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536" name="Rectangle 206"/>
          <p:cNvSpPr>
            <a:spLocks noChangeArrowheads="1"/>
          </p:cNvSpPr>
          <p:nvPr/>
        </p:nvSpPr>
        <p:spPr bwMode="auto">
          <a:xfrm>
            <a:off x="5162550" y="4560888"/>
            <a:ext cx="531813" cy="276225"/>
          </a:xfrm>
          <a:prstGeom prst="rect">
            <a:avLst/>
          </a:prstGeom>
          <a:solidFill>
            <a:srgbClr val="FF0000">
              <a:alpha val="3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7" name="Rectangle 207"/>
          <p:cNvSpPr>
            <a:spLocks noChangeArrowheads="1"/>
          </p:cNvSpPr>
          <p:nvPr/>
        </p:nvSpPr>
        <p:spPr bwMode="auto">
          <a:xfrm>
            <a:off x="4741863" y="4848225"/>
            <a:ext cx="531812" cy="276225"/>
          </a:xfrm>
          <a:prstGeom prst="rect">
            <a:avLst/>
          </a:prstGeom>
          <a:solidFill>
            <a:srgbClr val="FF0000">
              <a:alpha val="3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8" name="Rectangle 208"/>
          <p:cNvSpPr>
            <a:spLocks noChangeArrowheads="1"/>
          </p:cNvSpPr>
          <p:nvPr/>
        </p:nvSpPr>
        <p:spPr bwMode="auto">
          <a:xfrm>
            <a:off x="5727700" y="5113338"/>
            <a:ext cx="531813" cy="276225"/>
          </a:xfrm>
          <a:prstGeom prst="rect">
            <a:avLst/>
          </a:prstGeom>
          <a:solidFill>
            <a:srgbClr val="FF0000">
              <a:alpha val="3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00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Quality of point </a:t>
            </a:r>
            <a:r>
              <a:rPr lang="en-GB" dirty="0" err="1"/>
              <a:t>neighborhood</a:t>
            </a:r>
            <a:r>
              <a:rPr lang="en-GB" dirty="0"/>
              <a:t> preservation(QNP).</a:t>
            </a:r>
          </a:p>
        </p:txBody>
      </p:sp>
      <p:sp>
        <p:nvSpPr>
          <p:cNvPr id="4" name="Rectangle 3"/>
          <p:cNvSpPr/>
          <p:nvPr/>
        </p:nvSpPr>
        <p:spPr>
          <a:xfrm>
            <a:off x="1331640" y="2136339"/>
            <a:ext cx="73448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For every data point </a:t>
            </a:r>
            <a:r>
              <a:rPr lang="en-GB" sz="2800" i="1" dirty="0"/>
              <a:t>I </a:t>
            </a:r>
            <a:r>
              <a:rPr lang="en-GB" sz="2800" dirty="0"/>
              <a:t>we calculate the size of the intersection of the set of </a:t>
            </a:r>
            <a:r>
              <a:rPr lang="en-GB" sz="2800" i="1" dirty="0"/>
              <a:t>k </a:t>
            </a:r>
            <a:r>
              <a:rPr lang="en-GB" sz="2800" dirty="0"/>
              <a:t>neighbours calculated for embedding  in the multi-dimensional space </a:t>
            </a:r>
            <a:r>
              <a:rPr lang="en-GB" sz="2800" i="1" dirty="0"/>
              <a:t>S</a:t>
            </a:r>
            <a:r>
              <a:rPr lang="en-GB" sz="2800" dirty="0"/>
              <a:t>(</a:t>
            </a:r>
            <a:r>
              <a:rPr lang="en-GB" sz="2800" i="1" dirty="0"/>
              <a:t>i</a:t>
            </a:r>
            <a:r>
              <a:rPr lang="en-GB" sz="2800" dirty="0"/>
              <a:t>; </a:t>
            </a:r>
            <a:r>
              <a:rPr lang="en-GB" sz="2800" i="1" dirty="0"/>
              <a:t>k</a:t>
            </a:r>
            <a:r>
              <a:rPr lang="en-GB" sz="2800" dirty="0"/>
              <a:t>) and in the low-dimensional space </a:t>
            </a:r>
            <a:r>
              <a:rPr lang="en-GB" sz="2800" i="1" dirty="0"/>
              <a:t>Ṥ</a:t>
            </a:r>
            <a:r>
              <a:rPr lang="en-GB" sz="2800" dirty="0"/>
              <a:t>(</a:t>
            </a:r>
            <a:r>
              <a:rPr lang="en-GB" sz="2800" i="1" dirty="0"/>
              <a:t>i</a:t>
            </a:r>
            <a:r>
              <a:rPr lang="en-GB" sz="2800" dirty="0"/>
              <a:t>; </a:t>
            </a:r>
            <a:r>
              <a:rPr lang="en-GB" sz="2800" i="1" dirty="0"/>
              <a:t>k</a:t>
            </a:r>
            <a:r>
              <a:rPr lang="en-GB" sz="2800" dirty="0"/>
              <a:t>).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477866"/>
            <a:ext cx="6396312" cy="1111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273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5778500"/>
            <a:ext cx="9144000" cy="1079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246063" y="100013"/>
            <a:ext cx="8699500" cy="914400"/>
          </a:xfrm>
        </p:spPr>
        <p:txBody>
          <a:bodyPr/>
          <a:lstStyle/>
          <a:p>
            <a:pPr algn="l"/>
            <a:r>
              <a:rPr lang="en-US" sz="2600"/>
              <a:t>Yes: better class </a:t>
            </a:r>
            <a:br>
              <a:rPr lang="en-US" sz="2600"/>
            </a:br>
            <a:r>
              <a:rPr lang="en-US" sz="2600"/>
              <a:t>compactness </a:t>
            </a:r>
            <a:br>
              <a:rPr lang="en-US" sz="2600"/>
            </a:br>
            <a:r>
              <a:rPr lang="en-US" sz="2600"/>
              <a:t>(</a:t>
            </a:r>
            <a:r>
              <a:rPr lang="en-US" sz="2600" i="1"/>
              <a:t>not a trivial property</a:t>
            </a:r>
            <a:r>
              <a:rPr lang="en-US" sz="2600"/>
              <a:t>)</a:t>
            </a:r>
            <a:endParaRPr lang="fr-FR" sz="2600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5584825" y="6521450"/>
            <a:ext cx="31924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en-GB">
                <a:solidFill>
                  <a:srgbClr val="000000"/>
                </a:solidFill>
              </a:rPr>
              <a:t>(Gorban &amp; Zinovyev, </a:t>
            </a:r>
            <a:r>
              <a:rPr lang="en-GB" i="1">
                <a:solidFill>
                  <a:srgbClr val="000000"/>
                </a:solidFill>
              </a:rPr>
              <a:t>IJNS</a:t>
            </a:r>
            <a:r>
              <a:rPr lang="en-GB">
                <a:solidFill>
                  <a:srgbClr val="000000"/>
                </a:solidFill>
              </a:rPr>
              <a:t>, 2010)</a:t>
            </a:r>
            <a:r>
              <a:rPr lang="ar-SA">
                <a:solidFill>
                  <a:srgbClr val="000000"/>
                </a:solidFill>
              </a:rPr>
              <a:t>‏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21509" name="Text Box 100"/>
          <p:cNvSpPr txBox="1">
            <a:spLocks noChangeArrowheads="1"/>
          </p:cNvSpPr>
          <p:nvPr/>
        </p:nvSpPr>
        <p:spPr bwMode="auto">
          <a:xfrm>
            <a:off x="5154613" y="5187950"/>
            <a:ext cx="374173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r>
              <a:rPr lang="en-US"/>
              <a:t>“-” – non-linear is worse</a:t>
            </a:r>
          </a:p>
          <a:p>
            <a:r>
              <a:rPr lang="en-US"/>
              <a:t>“+” – non-linear is better</a:t>
            </a:r>
          </a:p>
          <a:p>
            <a:r>
              <a:rPr lang="en-US"/>
              <a:t>“++”, “+++” – non-linear is MUCH better</a:t>
            </a:r>
            <a:endParaRPr lang="fr-FR"/>
          </a:p>
        </p:txBody>
      </p:sp>
      <p:pic>
        <p:nvPicPr>
          <p:cNvPr id="21510" name="Picture 101" descr="Clipboard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4587875"/>
            <a:ext cx="4976812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02" descr="Clipboard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863" y="0"/>
            <a:ext cx="5037137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320800"/>
            <a:ext cx="329406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910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Quality of group compactness (QGC)</a:t>
            </a:r>
          </a:p>
        </p:txBody>
      </p:sp>
      <p:sp>
        <p:nvSpPr>
          <p:cNvPr id="4" name="Rectangle 3"/>
          <p:cNvSpPr/>
          <p:nvPr/>
        </p:nvSpPr>
        <p:spPr>
          <a:xfrm>
            <a:off x="683568" y="1628800"/>
            <a:ext cx="799288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We assume that there is a label </a:t>
            </a:r>
            <a:r>
              <a:rPr lang="en-GB" sz="2800" i="1" dirty="0"/>
              <a:t>C</a:t>
            </a:r>
            <a:r>
              <a:rPr lang="en-GB" sz="2800" dirty="0"/>
              <a:t>(</a:t>
            </a:r>
            <a:r>
              <a:rPr lang="en-GB" sz="2800" i="1" dirty="0"/>
              <a:t>i</a:t>
            </a:r>
            <a:r>
              <a:rPr lang="en-GB" sz="2800" dirty="0"/>
              <a:t>) associated with every point </a:t>
            </a:r>
            <a:r>
              <a:rPr lang="en-GB" sz="2800" i="1" dirty="0"/>
              <a:t>i</a:t>
            </a:r>
            <a:r>
              <a:rPr lang="en-GB" sz="2800" dirty="0"/>
              <a:t>. </a:t>
            </a:r>
            <a:r>
              <a:rPr lang="en-GB" sz="2800" i="1" dirty="0"/>
              <a:t>N</a:t>
            </a:r>
            <a:r>
              <a:rPr lang="en-GB" sz="2800" dirty="0"/>
              <a:t>(</a:t>
            </a:r>
            <a:r>
              <a:rPr lang="en-GB" sz="2800" i="1" dirty="0"/>
              <a:t>B</a:t>
            </a:r>
            <a:r>
              <a:rPr lang="en-GB" sz="2800" dirty="0"/>
              <a:t>) is the number of points having the label </a:t>
            </a:r>
            <a:r>
              <a:rPr lang="en-GB" sz="2800" i="1" dirty="0"/>
              <a:t>B</a:t>
            </a:r>
            <a:r>
              <a:rPr lang="en-GB" sz="2800" dirty="0"/>
              <a:t>. For each label </a:t>
            </a:r>
            <a:r>
              <a:rPr lang="en-GB" sz="2800" i="1" dirty="0"/>
              <a:t>B</a:t>
            </a:r>
            <a:r>
              <a:rPr lang="en-GB" sz="2800" dirty="0"/>
              <a:t>, we  calculate the average number of points with the same label in the </a:t>
            </a:r>
            <a:r>
              <a:rPr lang="en-GB" sz="2800" i="1" dirty="0"/>
              <a:t>k</a:t>
            </a:r>
            <a:r>
              <a:rPr lang="en-GB" sz="2800" dirty="0"/>
              <a:t>-</a:t>
            </a:r>
            <a:r>
              <a:rPr lang="en-GB" sz="2800" dirty="0" err="1"/>
              <a:t>neighborhood</a:t>
            </a:r>
            <a:r>
              <a:rPr lang="en-GB" sz="2800" dirty="0"/>
              <a:t> of the points before and after projection. Let us define </a:t>
            </a:r>
            <a:r>
              <a:rPr lang="en-GB" sz="2800" i="1" dirty="0"/>
              <a:t>c</a:t>
            </a:r>
            <a:r>
              <a:rPr lang="en-GB" sz="2800" dirty="0"/>
              <a:t>(</a:t>
            </a:r>
            <a:r>
              <a:rPr lang="en-GB" sz="2800" i="1" dirty="0"/>
              <a:t>i</a:t>
            </a:r>
            <a:r>
              <a:rPr lang="en-GB" sz="2800" dirty="0"/>
              <a:t>; </a:t>
            </a:r>
            <a:r>
              <a:rPr lang="en-GB" sz="2800" i="1" dirty="0"/>
              <a:t>k</a:t>
            </a:r>
            <a:r>
              <a:rPr lang="en-GB" sz="2800" dirty="0"/>
              <a:t>) as the number of points in the </a:t>
            </a:r>
            <a:r>
              <a:rPr lang="en-GB" sz="2800" i="1" dirty="0"/>
              <a:t>k</a:t>
            </a:r>
            <a:r>
              <a:rPr lang="en-GB" sz="2800" dirty="0"/>
              <a:t>-neighbourhood of the point </a:t>
            </a:r>
            <a:r>
              <a:rPr lang="en-GB" sz="2800" i="1" dirty="0"/>
              <a:t>i </a:t>
            </a:r>
            <a:r>
              <a:rPr lang="en-GB" sz="2800" dirty="0"/>
              <a:t>having the label </a:t>
            </a:r>
            <a:r>
              <a:rPr lang="en-GB" sz="2800" i="1" dirty="0"/>
              <a:t>C</a:t>
            </a:r>
            <a:r>
              <a:rPr lang="en-GB" sz="2800" dirty="0"/>
              <a:t>(</a:t>
            </a:r>
            <a:r>
              <a:rPr lang="en-GB" sz="2800" i="1" dirty="0"/>
              <a:t>i</a:t>
            </a:r>
            <a:r>
              <a:rPr lang="en-GB" sz="2800" dirty="0"/>
              <a:t>). For a label </a:t>
            </a:r>
            <a:r>
              <a:rPr lang="en-GB" sz="2800" i="1" dirty="0"/>
              <a:t>B,</a:t>
            </a:r>
          </a:p>
          <a:p>
            <a:endParaRPr lang="en-GB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301208"/>
            <a:ext cx="6311645" cy="135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6744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836613"/>
            <a:ext cx="7696200" cy="914400"/>
          </a:xfrm>
        </p:spPr>
        <p:txBody>
          <a:bodyPr/>
          <a:lstStyle/>
          <a:p>
            <a:pPr eaLnBrk="1" hangingPunct="1"/>
            <a:r>
              <a:rPr lang="en-US"/>
              <a:t>Principal graphs?</a:t>
            </a:r>
            <a:endParaRPr lang="fr-FR"/>
          </a:p>
        </p:txBody>
      </p:sp>
      <p:pic>
        <p:nvPicPr>
          <p:cNvPr id="12291" name="Picture 4" descr="Clusters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88" y="1689100"/>
            <a:ext cx="2403475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9"/>
          <p:cNvGrpSpPr>
            <a:grpSpLocks/>
          </p:cNvGrpSpPr>
          <p:nvPr/>
        </p:nvGrpSpPr>
        <p:grpSpPr bwMode="auto">
          <a:xfrm>
            <a:off x="1831975" y="2212975"/>
            <a:ext cx="1527175" cy="1547813"/>
            <a:chOff x="3194" y="1517"/>
            <a:chExt cx="1930" cy="1913"/>
          </a:xfrm>
        </p:grpSpPr>
        <p:pic>
          <p:nvPicPr>
            <p:cNvPr id="12406" name="Picture 10" descr="Image2"/>
            <p:cNvPicPr>
              <a:picLocks noChangeAspect="1" noChangeArrowheads="1"/>
            </p:cNvPicPr>
            <p:nvPr/>
          </p:nvPicPr>
          <p:blipFill>
            <a:blip r:embed="rId3" cstate="print">
              <a:lum bright="-60000" contrast="42000"/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4" y="1517"/>
              <a:ext cx="1930" cy="1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407" name="Oval 11"/>
            <p:cNvSpPr>
              <a:spLocks noChangeArrowheads="1"/>
            </p:cNvSpPr>
            <p:nvPr/>
          </p:nvSpPr>
          <p:spPr bwMode="auto">
            <a:xfrm>
              <a:off x="3227" y="1527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08" name="Oval 12"/>
            <p:cNvSpPr>
              <a:spLocks noChangeArrowheads="1"/>
            </p:cNvSpPr>
            <p:nvPr/>
          </p:nvSpPr>
          <p:spPr bwMode="auto">
            <a:xfrm>
              <a:off x="3223" y="1711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09" name="Oval 13"/>
            <p:cNvSpPr>
              <a:spLocks noChangeArrowheads="1"/>
            </p:cNvSpPr>
            <p:nvPr/>
          </p:nvSpPr>
          <p:spPr bwMode="auto">
            <a:xfrm>
              <a:off x="3223" y="1923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10" name="Oval 14"/>
            <p:cNvSpPr>
              <a:spLocks noChangeArrowheads="1"/>
            </p:cNvSpPr>
            <p:nvPr/>
          </p:nvSpPr>
          <p:spPr bwMode="auto">
            <a:xfrm>
              <a:off x="3223" y="2119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11" name="Oval 15"/>
            <p:cNvSpPr>
              <a:spLocks noChangeArrowheads="1"/>
            </p:cNvSpPr>
            <p:nvPr/>
          </p:nvSpPr>
          <p:spPr bwMode="auto">
            <a:xfrm>
              <a:off x="3219" y="2311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12" name="Oval 16"/>
            <p:cNvSpPr>
              <a:spLocks noChangeArrowheads="1"/>
            </p:cNvSpPr>
            <p:nvPr/>
          </p:nvSpPr>
          <p:spPr bwMode="auto">
            <a:xfrm>
              <a:off x="3223" y="2511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13" name="Oval 17"/>
            <p:cNvSpPr>
              <a:spLocks noChangeArrowheads="1"/>
            </p:cNvSpPr>
            <p:nvPr/>
          </p:nvSpPr>
          <p:spPr bwMode="auto">
            <a:xfrm>
              <a:off x="3223" y="2715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14" name="Oval 18"/>
            <p:cNvSpPr>
              <a:spLocks noChangeArrowheads="1"/>
            </p:cNvSpPr>
            <p:nvPr/>
          </p:nvSpPr>
          <p:spPr bwMode="auto">
            <a:xfrm>
              <a:off x="3223" y="2907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15" name="Oval 19"/>
            <p:cNvSpPr>
              <a:spLocks noChangeArrowheads="1"/>
            </p:cNvSpPr>
            <p:nvPr/>
          </p:nvSpPr>
          <p:spPr bwMode="auto">
            <a:xfrm>
              <a:off x="3227" y="3107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16" name="Oval 20"/>
            <p:cNvSpPr>
              <a:spLocks noChangeArrowheads="1"/>
            </p:cNvSpPr>
            <p:nvPr/>
          </p:nvSpPr>
          <p:spPr bwMode="auto">
            <a:xfrm>
              <a:off x="3215" y="3307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17" name="Oval 21"/>
            <p:cNvSpPr>
              <a:spLocks noChangeArrowheads="1"/>
            </p:cNvSpPr>
            <p:nvPr/>
          </p:nvSpPr>
          <p:spPr bwMode="auto">
            <a:xfrm>
              <a:off x="3427" y="1531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18" name="Oval 22"/>
            <p:cNvSpPr>
              <a:spLocks noChangeArrowheads="1"/>
            </p:cNvSpPr>
            <p:nvPr/>
          </p:nvSpPr>
          <p:spPr bwMode="auto">
            <a:xfrm>
              <a:off x="3423" y="1715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19" name="Oval 23"/>
            <p:cNvSpPr>
              <a:spLocks noChangeArrowheads="1"/>
            </p:cNvSpPr>
            <p:nvPr/>
          </p:nvSpPr>
          <p:spPr bwMode="auto">
            <a:xfrm>
              <a:off x="3423" y="1927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20" name="Oval 24"/>
            <p:cNvSpPr>
              <a:spLocks noChangeArrowheads="1"/>
            </p:cNvSpPr>
            <p:nvPr/>
          </p:nvSpPr>
          <p:spPr bwMode="auto">
            <a:xfrm>
              <a:off x="3423" y="2123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21" name="Oval 25"/>
            <p:cNvSpPr>
              <a:spLocks noChangeArrowheads="1"/>
            </p:cNvSpPr>
            <p:nvPr/>
          </p:nvSpPr>
          <p:spPr bwMode="auto">
            <a:xfrm>
              <a:off x="3419" y="2315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22" name="Oval 26"/>
            <p:cNvSpPr>
              <a:spLocks noChangeArrowheads="1"/>
            </p:cNvSpPr>
            <p:nvPr/>
          </p:nvSpPr>
          <p:spPr bwMode="auto">
            <a:xfrm>
              <a:off x="3423" y="2515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23" name="Oval 27"/>
            <p:cNvSpPr>
              <a:spLocks noChangeArrowheads="1"/>
            </p:cNvSpPr>
            <p:nvPr/>
          </p:nvSpPr>
          <p:spPr bwMode="auto">
            <a:xfrm>
              <a:off x="3423" y="2719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24" name="Oval 28"/>
            <p:cNvSpPr>
              <a:spLocks noChangeArrowheads="1"/>
            </p:cNvSpPr>
            <p:nvPr/>
          </p:nvSpPr>
          <p:spPr bwMode="auto">
            <a:xfrm>
              <a:off x="3423" y="2911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25" name="Oval 29"/>
            <p:cNvSpPr>
              <a:spLocks noChangeArrowheads="1"/>
            </p:cNvSpPr>
            <p:nvPr/>
          </p:nvSpPr>
          <p:spPr bwMode="auto">
            <a:xfrm>
              <a:off x="3427" y="3111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26" name="Oval 30"/>
            <p:cNvSpPr>
              <a:spLocks noChangeArrowheads="1"/>
            </p:cNvSpPr>
            <p:nvPr/>
          </p:nvSpPr>
          <p:spPr bwMode="auto">
            <a:xfrm>
              <a:off x="3415" y="3311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27" name="Oval 31"/>
            <p:cNvSpPr>
              <a:spLocks noChangeArrowheads="1"/>
            </p:cNvSpPr>
            <p:nvPr/>
          </p:nvSpPr>
          <p:spPr bwMode="auto">
            <a:xfrm>
              <a:off x="3623" y="1523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28" name="Oval 32"/>
            <p:cNvSpPr>
              <a:spLocks noChangeArrowheads="1"/>
            </p:cNvSpPr>
            <p:nvPr/>
          </p:nvSpPr>
          <p:spPr bwMode="auto">
            <a:xfrm>
              <a:off x="3619" y="1707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29" name="Oval 33"/>
            <p:cNvSpPr>
              <a:spLocks noChangeArrowheads="1"/>
            </p:cNvSpPr>
            <p:nvPr/>
          </p:nvSpPr>
          <p:spPr bwMode="auto">
            <a:xfrm>
              <a:off x="3619" y="1919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30" name="Oval 34"/>
            <p:cNvSpPr>
              <a:spLocks noChangeArrowheads="1"/>
            </p:cNvSpPr>
            <p:nvPr/>
          </p:nvSpPr>
          <p:spPr bwMode="auto">
            <a:xfrm>
              <a:off x="3619" y="2115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31" name="Oval 35"/>
            <p:cNvSpPr>
              <a:spLocks noChangeArrowheads="1"/>
            </p:cNvSpPr>
            <p:nvPr/>
          </p:nvSpPr>
          <p:spPr bwMode="auto">
            <a:xfrm>
              <a:off x="3615" y="2307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32" name="Oval 36"/>
            <p:cNvSpPr>
              <a:spLocks noChangeArrowheads="1"/>
            </p:cNvSpPr>
            <p:nvPr/>
          </p:nvSpPr>
          <p:spPr bwMode="auto">
            <a:xfrm>
              <a:off x="3619" y="2507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33" name="Oval 37"/>
            <p:cNvSpPr>
              <a:spLocks noChangeArrowheads="1"/>
            </p:cNvSpPr>
            <p:nvPr/>
          </p:nvSpPr>
          <p:spPr bwMode="auto">
            <a:xfrm>
              <a:off x="3619" y="2711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34" name="Oval 38"/>
            <p:cNvSpPr>
              <a:spLocks noChangeArrowheads="1"/>
            </p:cNvSpPr>
            <p:nvPr/>
          </p:nvSpPr>
          <p:spPr bwMode="auto">
            <a:xfrm>
              <a:off x="3619" y="2903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35" name="Oval 39"/>
            <p:cNvSpPr>
              <a:spLocks noChangeArrowheads="1"/>
            </p:cNvSpPr>
            <p:nvPr/>
          </p:nvSpPr>
          <p:spPr bwMode="auto">
            <a:xfrm>
              <a:off x="3623" y="3103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36" name="Oval 40"/>
            <p:cNvSpPr>
              <a:spLocks noChangeArrowheads="1"/>
            </p:cNvSpPr>
            <p:nvPr/>
          </p:nvSpPr>
          <p:spPr bwMode="auto">
            <a:xfrm>
              <a:off x="3611" y="3303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37" name="Oval 41"/>
            <p:cNvSpPr>
              <a:spLocks noChangeArrowheads="1"/>
            </p:cNvSpPr>
            <p:nvPr/>
          </p:nvSpPr>
          <p:spPr bwMode="auto">
            <a:xfrm>
              <a:off x="3827" y="1527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38" name="Oval 42"/>
            <p:cNvSpPr>
              <a:spLocks noChangeArrowheads="1"/>
            </p:cNvSpPr>
            <p:nvPr/>
          </p:nvSpPr>
          <p:spPr bwMode="auto">
            <a:xfrm>
              <a:off x="3823" y="1711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39" name="Oval 43"/>
            <p:cNvSpPr>
              <a:spLocks noChangeArrowheads="1"/>
            </p:cNvSpPr>
            <p:nvPr/>
          </p:nvSpPr>
          <p:spPr bwMode="auto">
            <a:xfrm>
              <a:off x="3823" y="1923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40" name="Oval 44"/>
            <p:cNvSpPr>
              <a:spLocks noChangeArrowheads="1"/>
            </p:cNvSpPr>
            <p:nvPr/>
          </p:nvSpPr>
          <p:spPr bwMode="auto">
            <a:xfrm>
              <a:off x="3823" y="2119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41" name="Oval 45"/>
            <p:cNvSpPr>
              <a:spLocks noChangeArrowheads="1"/>
            </p:cNvSpPr>
            <p:nvPr/>
          </p:nvSpPr>
          <p:spPr bwMode="auto">
            <a:xfrm>
              <a:off x="3819" y="2311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42" name="Oval 46"/>
            <p:cNvSpPr>
              <a:spLocks noChangeArrowheads="1"/>
            </p:cNvSpPr>
            <p:nvPr/>
          </p:nvSpPr>
          <p:spPr bwMode="auto">
            <a:xfrm>
              <a:off x="3823" y="2511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43" name="Oval 47"/>
            <p:cNvSpPr>
              <a:spLocks noChangeArrowheads="1"/>
            </p:cNvSpPr>
            <p:nvPr/>
          </p:nvSpPr>
          <p:spPr bwMode="auto">
            <a:xfrm>
              <a:off x="3823" y="2715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44" name="Oval 48"/>
            <p:cNvSpPr>
              <a:spLocks noChangeArrowheads="1"/>
            </p:cNvSpPr>
            <p:nvPr/>
          </p:nvSpPr>
          <p:spPr bwMode="auto">
            <a:xfrm>
              <a:off x="3823" y="2907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45" name="Oval 49"/>
            <p:cNvSpPr>
              <a:spLocks noChangeArrowheads="1"/>
            </p:cNvSpPr>
            <p:nvPr/>
          </p:nvSpPr>
          <p:spPr bwMode="auto">
            <a:xfrm>
              <a:off x="3827" y="3107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46" name="Oval 50"/>
            <p:cNvSpPr>
              <a:spLocks noChangeArrowheads="1"/>
            </p:cNvSpPr>
            <p:nvPr/>
          </p:nvSpPr>
          <p:spPr bwMode="auto">
            <a:xfrm>
              <a:off x="3815" y="3307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47" name="Oval 51"/>
            <p:cNvSpPr>
              <a:spLocks noChangeArrowheads="1"/>
            </p:cNvSpPr>
            <p:nvPr/>
          </p:nvSpPr>
          <p:spPr bwMode="auto">
            <a:xfrm>
              <a:off x="4023" y="1523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48" name="Oval 52"/>
            <p:cNvSpPr>
              <a:spLocks noChangeArrowheads="1"/>
            </p:cNvSpPr>
            <p:nvPr/>
          </p:nvSpPr>
          <p:spPr bwMode="auto">
            <a:xfrm>
              <a:off x="4019" y="1707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49" name="Oval 53"/>
            <p:cNvSpPr>
              <a:spLocks noChangeArrowheads="1"/>
            </p:cNvSpPr>
            <p:nvPr/>
          </p:nvSpPr>
          <p:spPr bwMode="auto">
            <a:xfrm>
              <a:off x="4019" y="1919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50" name="Oval 54"/>
            <p:cNvSpPr>
              <a:spLocks noChangeArrowheads="1"/>
            </p:cNvSpPr>
            <p:nvPr/>
          </p:nvSpPr>
          <p:spPr bwMode="auto">
            <a:xfrm>
              <a:off x="4019" y="2115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51" name="Oval 55"/>
            <p:cNvSpPr>
              <a:spLocks noChangeArrowheads="1"/>
            </p:cNvSpPr>
            <p:nvPr/>
          </p:nvSpPr>
          <p:spPr bwMode="auto">
            <a:xfrm>
              <a:off x="4015" y="2307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52" name="Oval 56"/>
            <p:cNvSpPr>
              <a:spLocks noChangeArrowheads="1"/>
            </p:cNvSpPr>
            <p:nvPr/>
          </p:nvSpPr>
          <p:spPr bwMode="auto">
            <a:xfrm>
              <a:off x="4019" y="2507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53" name="Oval 57"/>
            <p:cNvSpPr>
              <a:spLocks noChangeArrowheads="1"/>
            </p:cNvSpPr>
            <p:nvPr/>
          </p:nvSpPr>
          <p:spPr bwMode="auto">
            <a:xfrm>
              <a:off x="4019" y="2711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54" name="Oval 58"/>
            <p:cNvSpPr>
              <a:spLocks noChangeArrowheads="1"/>
            </p:cNvSpPr>
            <p:nvPr/>
          </p:nvSpPr>
          <p:spPr bwMode="auto">
            <a:xfrm>
              <a:off x="4019" y="2903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55" name="Oval 59"/>
            <p:cNvSpPr>
              <a:spLocks noChangeArrowheads="1"/>
            </p:cNvSpPr>
            <p:nvPr/>
          </p:nvSpPr>
          <p:spPr bwMode="auto">
            <a:xfrm>
              <a:off x="4023" y="3103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56" name="Oval 60"/>
            <p:cNvSpPr>
              <a:spLocks noChangeArrowheads="1"/>
            </p:cNvSpPr>
            <p:nvPr/>
          </p:nvSpPr>
          <p:spPr bwMode="auto">
            <a:xfrm>
              <a:off x="4011" y="3303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57" name="Oval 61"/>
            <p:cNvSpPr>
              <a:spLocks noChangeArrowheads="1"/>
            </p:cNvSpPr>
            <p:nvPr/>
          </p:nvSpPr>
          <p:spPr bwMode="auto">
            <a:xfrm>
              <a:off x="4227" y="1531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58" name="Oval 62"/>
            <p:cNvSpPr>
              <a:spLocks noChangeArrowheads="1"/>
            </p:cNvSpPr>
            <p:nvPr/>
          </p:nvSpPr>
          <p:spPr bwMode="auto">
            <a:xfrm>
              <a:off x="4223" y="1715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59" name="Oval 63"/>
            <p:cNvSpPr>
              <a:spLocks noChangeArrowheads="1"/>
            </p:cNvSpPr>
            <p:nvPr/>
          </p:nvSpPr>
          <p:spPr bwMode="auto">
            <a:xfrm>
              <a:off x="4223" y="1927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60" name="Oval 64"/>
            <p:cNvSpPr>
              <a:spLocks noChangeArrowheads="1"/>
            </p:cNvSpPr>
            <p:nvPr/>
          </p:nvSpPr>
          <p:spPr bwMode="auto">
            <a:xfrm>
              <a:off x="4223" y="2123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61" name="Oval 65"/>
            <p:cNvSpPr>
              <a:spLocks noChangeArrowheads="1"/>
            </p:cNvSpPr>
            <p:nvPr/>
          </p:nvSpPr>
          <p:spPr bwMode="auto">
            <a:xfrm>
              <a:off x="4219" y="2315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62" name="Oval 66"/>
            <p:cNvSpPr>
              <a:spLocks noChangeArrowheads="1"/>
            </p:cNvSpPr>
            <p:nvPr/>
          </p:nvSpPr>
          <p:spPr bwMode="auto">
            <a:xfrm>
              <a:off x="4223" y="2515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63" name="Oval 67"/>
            <p:cNvSpPr>
              <a:spLocks noChangeArrowheads="1"/>
            </p:cNvSpPr>
            <p:nvPr/>
          </p:nvSpPr>
          <p:spPr bwMode="auto">
            <a:xfrm>
              <a:off x="4223" y="2719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64" name="Oval 68"/>
            <p:cNvSpPr>
              <a:spLocks noChangeArrowheads="1"/>
            </p:cNvSpPr>
            <p:nvPr/>
          </p:nvSpPr>
          <p:spPr bwMode="auto">
            <a:xfrm>
              <a:off x="4223" y="2911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65" name="Oval 69"/>
            <p:cNvSpPr>
              <a:spLocks noChangeArrowheads="1"/>
            </p:cNvSpPr>
            <p:nvPr/>
          </p:nvSpPr>
          <p:spPr bwMode="auto">
            <a:xfrm>
              <a:off x="4227" y="3111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66" name="Oval 70"/>
            <p:cNvSpPr>
              <a:spLocks noChangeArrowheads="1"/>
            </p:cNvSpPr>
            <p:nvPr/>
          </p:nvSpPr>
          <p:spPr bwMode="auto">
            <a:xfrm>
              <a:off x="4215" y="3311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67" name="Oval 71"/>
            <p:cNvSpPr>
              <a:spLocks noChangeArrowheads="1"/>
            </p:cNvSpPr>
            <p:nvPr/>
          </p:nvSpPr>
          <p:spPr bwMode="auto">
            <a:xfrm>
              <a:off x="4427" y="1535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68" name="Oval 72"/>
            <p:cNvSpPr>
              <a:spLocks noChangeArrowheads="1"/>
            </p:cNvSpPr>
            <p:nvPr/>
          </p:nvSpPr>
          <p:spPr bwMode="auto">
            <a:xfrm>
              <a:off x="4423" y="1719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69" name="Oval 73"/>
            <p:cNvSpPr>
              <a:spLocks noChangeArrowheads="1"/>
            </p:cNvSpPr>
            <p:nvPr/>
          </p:nvSpPr>
          <p:spPr bwMode="auto">
            <a:xfrm>
              <a:off x="4423" y="1931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70" name="Oval 74"/>
            <p:cNvSpPr>
              <a:spLocks noChangeArrowheads="1"/>
            </p:cNvSpPr>
            <p:nvPr/>
          </p:nvSpPr>
          <p:spPr bwMode="auto">
            <a:xfrm>
              <a:off x="4423" y="2127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71" name="Oval 75"/>
            <p:cNvSpPr>
              <a:spLocks noChangeArrowheads="1"/>
            </p:cNvSpPr>
            <p:nvPr/>
          </p:nvSpPr>
          <p:spPr bwMode="auto">
            <a:xfrm>
              <a:off x="4419" y="2319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72" name="Oval 76"/>
            <p:cNvSpPr>
              <a:spLocks noChangeArrowheads="1"/>
            </p:cNvSpPr>
            <p:nvPr/>
          </p:nvSpPr>
          <p:spPr bwMode="auto">
            <a:xfrm>
              <a:off x="4423" y="2519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73" name="Oval 77"/>
            <p:cNvSpPr>
              <a:spLocks noChangeArrowheads="1"/>
            </p:cNvSpPr>
            <p:nvPr/>
          </p:nvSpPr>
          <p:spPr bwMode="auto">
            <a:xfrm>
              <a:off x="4423" y="2723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74" name="Oval 78"/>
            <p:cNvSpPr>
              <a:spLocks noChangeArrowheads="1"/>
            </p:cNvSpPr>
            <p:nvPr/>
          </p:nvSpPr>
          <p:spPr bwMode="auto">
            <a:xfrm>
              <a:off x="4423" y="2915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75" name="Oval 79"/>
            <p:cNvSpPr>
              <a:spLocks noChangeArrowheads="1"/>
            </p:cNvSpPr>
            <p:nvPr/>
          </p:nvSpPr>
          <p:spPr bwMode="auto">
            <a:xfrm>
              <a:off x="4427" y="3115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76" name="Oval 80"/>
            <p:cNvSpPr>
              <a:spLocks noChangeArrowheads="1"/>
            </p:cNvSpPr>
            <p:nvPr/>
          </p:nvSpPr>
          <p:spPr bwMode="auto">
            <a:xfrm>
              <a:off x="4415" y="3315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77" name="Oval 81"/>
            <p:cNvSpPr>
              <a:spLocks noChangeArrowheads="1"/>
            </p:cNvSpPr>
            <p:nvPr/>
          </p:nvSpPr>
          <p:spPr bwMode="auto">
            <a:xfrm>
              <a:off x="4623" y="1527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78" name="Oval 82"/>
            <p:cNvSpPr>
              <a:spLocks noChangeArrowheads="1"/>
            </p:cNvSpPr>
            <p:nvPr/>
          </p:nvSpPr>
          <p:spPr bwMode="auto">
            <a:xfrm>
              <a:off x="4619" y="1711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79" name="Oval 83"/>
            <p:cNvSpPr>
              <a:spLocks noChangeArrowheads="1"/>
            </p:cNvSpPr>
            <p:nvPr/>
          </p:nvSpPr>
          <p:spPr bwMode="auto">
            <a:xfrm>
              <a:off x="4619" y="1923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80" name="Oval 84"/>
            <p:cNvSpPr>
              <a:spLocks noChangeArrowheads="1"/>
            </p:cNvSpPr>
            <p:nvPr/>
          </p:nvSpPr>
          <p:spPr bwMode="auto">
            <a:xfrm>
              <a:off x="4619" y="2119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81" name="Oval 85"/>
            <p:cNvSpPr>
              <a:spLocks noChangeArrowheads="1"/>
            </p:cNvSpPr>
            <p:nvPr/>
          </p:nvSpPr>
          <p:spPr bwMode="auto">
            <a:xfrm>
              <a:off x="4615" y="2311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82" name="Oval 86"/>
            <p:cNvSpPr>
              <a:spLocks noChangeArrowheads="1"/>
            </p:cNvSpPr>
            <p:nvPr/>
          </p:nvSpPr>
          <p:spPr bwMode="auto">
            <a:xfrm>
              <a:off x="4619" y="2511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83" name="Oval 87"/>
            <p:cNvSpPr>
              <a:spLocks noChangeArrowheads="1"/>
            </p:cNvSpPr>
            <p:nvPr/>
          </p:nvSpPr>
          <p:spPr bwMode="auto">
            <a:xfrm>
              <a:off x="4619" y="2715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84" name="Oval 88"/>
            <p:cNvSpPr>
              <a:spLocks noChangeArrowheads="1"/>
            </p:cNvSpPr>
            <p:nvPr/>
          </p:nvSpPr>
          <p:spPr bwMode="auto">
            <a:xfrm>
              <a:off x="4619" y="2907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85" name="Oval 89"/>
            <p:cNvSpPr>
              <a:spLocks noChangeArrowheads="1"/>
            </p:cNvSpPr>
            <p:nvPr/>
          </p:nvSpPr>
          <p:spPr bwMode="auto">
            <a:xfrm>
              <a:off x="4623" y="3107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86" name="Oval 90"/>
            <p:cNvSpPr>
              <a:spLocks noChangeArrowheads="1"/>
            </p:cNvSpPr>
            <p:nvPr/>
          </p:nvSpPr>
          <p:spPr bwMode="auto">
            <a:xfrm>
              <a:off x="4611" y="3307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87" name="Oval 91"/>
            <p:cNvSpPr>
              <a:spLocks noChangeArrowheads="1"/>
            </p:cNvSpPr>
            <p:nvPr/>
          </p:nvSpPr>
          <p:spPr bwMode="auto">
            <a:xfrm>
              <a:off x="4827" y="1531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88" name="Oval 92"/>
            <p:cNvSpPr>
              <a:spLocks noChangeArrowheads="1"/>
            </p:cNvSpPr>
            <p:nvPr/>
          </p:nvSpPr>
          <p:spPr bwMode="auto">
            <a:xfrm>
              <a:off x="4823" y="1715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89" name="Oval 93"/>
            <p:cNvSpPr>
              <a:spLocks noChangeArrowheads="1"/>
            </p:cNvSpPr>
            <p:nvPr/>
          </p:nvSpPr>
          <p:spPr bwMode="auto">
            <a:xfrm>
              <a:off x="4823" y="1927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90" name="Oval 94"/>
            <p:cNvSpPr>
              <a:spLocks noChangeArrowheads="1"/>
            </p:cNvSpPr>
            <p:nvPr/>
          </p:nvSpPr>
          <p:spPr bwMode="auto">
            <a:xfrm>
              <a:off x="4823" y="2123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91" name="Oval 95"/>
            <p:cNvSpPr>
              <a:spLocks noChangeArrowheads="1"/>
            </p:cNvSpPr>
            <p:nvPr/>
          </p:nvSpPr>
          <p:spPr bwMode="auto">
            <a:xfrm>
              <a:off x="4819" y="2315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92" name="Oval 96"/>
            <p:cNvSpPr>
              <a:spLocks noChangeArrowheads="1"/>
            </p:cNvSpPr>
            <p:nvPr/>
          </p:nvSpPr>
          <p:spPr bwMode="auto">
            <a:xfrm>
              <a:off x="4823" y="2515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93" name="Oval 97"/>
            <p:cNvSpPr>
              <a:spLocks noChangeArrowheads="1"/>
            </p:cNvSpPr>
            <p:nvPr/>
          </p:nvSpPr>
          <p:spPr bwMode="auto">
            <a:xfrm>
              <a:off x="4823" y="2719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94" name="Oval 98"/>
            <p:cNvSpPr>
              <a:spLocks noChangeArrowheads="1"/>
            </p:cNvSpPr>
            <p:nvPr/>
          </p:nvSpPr>
          <p:spPr bwMode="auto">
            <a:xfrm>
              <a:off x="4823" y="2911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95" name="Oval 99"/>
            <p:cNvSpPr>
              <a:spLocks noChangeArrowheads="1"/>
            </p:cNvSpPr>
            <p:nvPr/>
          </p:nvSpPr>
          <p:spPr bwMode="auto">
            <a:xfrm>
              <a:off x="4827" y="3111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96" name="Oval 100"/>
            <p:cNvSpPr>
              <a:spLocks noChangeArrowheads="1"/>
            </p:cNvSpPr>
            <p:nvPr/>
          </p:nvSpPr>
          <p:spPr bwMode="auto">
            <a:xfrm>
              <a:off x="4815" y="3311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97" name="Oval 101"/>
            <p:cNvSpPr>
              <a:spLocks noChangeArrowheads="1"/>
            </p:cNvSpPr>
            <p:nvPr/>
          </p:nvSpPr>
          <p:spPr bwMode="auto">
            <a:xfrm>
              <a:off x="5023" y="1527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98" name="Oval 102"/>
            <p:cNvSpPr>
              <a:spLocks noChangeArrowheads="1"/>
            </p:cNvSpPr>
            <p:nvPr/>
          </p:nvSpPr>
          <p:spPr bwMode="auto">
            <a:xfrm>
              <a:off x="5019" y="1711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99" name="Oval 103"/>
            <p:cNvSpPr>
              <a:spLocks noChangeArrowheads="1"/>
            </p:cNvSpPr>
            <p:nvPr/>
          </p:nvSpPr>
          <p:spPr bwMode="auto">
            <a:xfrm>
              <a:off x="5019" y="1923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500" name="Oval 104"/>
            <p:cNvSpPr>
              <a:spLocks noChangeArrowheads="1"/>
            </p:cNvSpPr>
            <p:nvPr/>
          </p:nvSpPr>
          <p:spPr bwMode="auto">
            <a:xfrm>
              <a:off x="5019" y="2119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501" name="Oval 105"/>
            <p:cNvSpPr>
              <a:spLocks noChangeArrowheads="1"/>
            </p:cNvSpPr>
            <p:nvPr/>
          </p:nvSpPr>
          <p:spPr bwMode="auto">
            <a:xfrm>
              <a:off x="5015" y="2311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502" name="Oval 106"/>
            <p:cNvSpPr>
              <a:spLocks noChangeArrowheads="1"/>
            </p:cNvSpPr>
            <p:nvPr/>
          </p:nvSpPr>
          <p:spPr bwMode="auto">
            <a:xfrm>
              <a:off x="5019" y="2511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503" name="Oval 107"/>
            <p:cNvSpPr>
              <a:spLocks noChangeArrowheads="1"/>
            </p:cNvSpPr>
            <p:nvPr/>
          </p:nvSpPr>
          <p:spPr bwMode="auto">
            <a:xfrm>
              <a:off x="5019" y="2715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504" name="Oval 108"/>
            <p:cNvSpPr>
              <a:spLocks noChangeArrowheads="1"/>
            </p:cNvSpPr>
            <p:nvPr/>
          </p:nvSpPr>
          <p:spPr bwMode="auto">
            <a:xfrm>
              <a:off x="5019" y="2907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505" name="Oval 109"/>
            <p:cNvSpPr>
              <a:spLocks noChangeArrowheads="1"/>
            </p:cNvSpPr>
            <p:nvPr/>
          </p:nvSpPr>
          <p:spPr bwMode="auto">
            <a:xfrm>
              <a:off x="5023" y="3107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506" name="Oval 110"/>
            <p:cNvSpPr>
              <a:spLocks noChangeArrowheads="1"/>
            </p:cNvSpPr>
            <p:nvPr/>
          </p:nvSpPr>
          <p:spPr bwMode="auto">
            <a:xfrm>
              <a:off x="5011" y="3307"/>
              <a:ext cx="92" cy="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</p:grpSp>
      <p:sp>
        <p:nvSpPr>
          <p:cNvPr id="12293" name="AutoShape 113"/>
          <p:cNvSpPr>
            <a:spLocks noChangeArrowheads="1"/>
          </p:cNvSpPr>
          <p:nvPr/>
        </p:nvSpPr>
        <p:spPr bwMode="auto">
          <a:xfrm>
            <a:off x="3963988" y="2774950"/>
            <a:ext cx="982662" cy="369888"/>
          </a:xfrm>
          <a:prstGeom prst="rightArrow">
            <a:avLst>
              <a:gd name="adj1" fmla="val 50000"/>
              <a:gd name="adj2" fmla="val 6641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12294" name="Text Box 145"/>
          <p:cNvSpPr txBox="1">
            <a:spLocks noChangeArrowheads="1"/>
          </p:cNvSpPr>
          <p:nvPr/>
        </p:nvSpPr>
        <p:spPr bwMode="auto">
          <a:xfrm>
            <a:off x="5561013" y="4364038"/>
            <a:ext cx="825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>
                <a:latin typeface="Helvetica"/>
                <a:sym typeface="Symbol" pitchFamily="18" charset="2"/>
              </a:rPr>
              <a:t></a:t>
            </a:r>
            <a:r>
              <a:rPr lang="en-US" sz="2400">
                <a:latin typeface="Helvetica"/>
              </a:rPr>
              <a:t>(V)</a:t>
            </a:r>
            <a:endParaRPr lang="fr-FR" sz="2400">
              <a:latin typeface="Helvetica"/>
            </a:endParaRPr>
          </a:p>
        </p:txBody>
      </p:sp>
      <p:sp>
        <p:nvSpPr>
          <p:cNvPr id="12295" name="Line 146"/>
          <p:cNvSpPr>
            <a:spLocks noChangeShapeType="1"/>
          </p:cNvSpPr>
          <p:nvPr/>
        </p:nvSpPr>
        <p:spPr bwMode="auto">
          <a:xfrm flipV="1">
            <a:off x="6205538" y="4549775"/>
            <a:ext cx="484187" cy="1265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96" name="Line 147"/>
          <p:cNvSpPr>
            <a:spLocks noChangeShapeType="1"/>
          </p:cNvSpPr>
          <p:nvPr/>
        </p:nvSpPr>
        <p:spPr bwMode="auto">
          <a:xfrm>
            <a:off x="6218238" y="5800725"/>
            <a:ext cx="1397000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97" name="Line 148"/>
          <p:cNvSpPr>
            <a:spLocks noChangeShapeType="1"/>
          </p:cNvSpPr>
          <p:nvPr/>
        </p:nvSpPr>
        <p:spPr bwMode="auto">
          <a:xfrm flipH="1" flipV="1">
            <a:off x="5532438" y="4724400"/>
            <a:ext cx="671512" cy="1062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98" name="Line 149"/>
          <p:cNvSpPr>
            <a:spLocks noChangeShapeType="1"/>
          </p:cNvSpPr>
          <p:nvPr/>
        </p:nvSpPr>
        <p:spPr bwMode="auto">
          <a:xfrm flipV="1">
            <a:off x="6443663" y="4879975"/>
            <a:ext cx="179387" cy="188913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99" name="Line 150"/>
          <p:cNvSpPr>
            <a:spLocks noChangeShapeType="1"/>
          </p:cNvSpPr>
          <p:nvPr/>
        </p:nvSpPr>
        <p:spPr bwMode="auto">
          <a:xfrm>
            <a:off x="6600825" y="4891088"/>
            <a:ext cx="255588" cy="109537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00" name="Line 151"/>
          <p:cNvSpPr>
            <a:spLocks noChangeShapeType="1"/>
          </p:cNvSpPr>
          <p:nvPr/>
        </p:nvSpPr>
        <p:spPr bwMode="auto">
          <a:xfrm>
            <a:off x="6203950" y="5249863"/>
            <a:ext cx="207963" cy="217487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01" name="Line 152"/>
          <p:cNvSpPr>
            <a:spLocks noChangeShapeType="1"/>
          </p:cNvSpPr>
          <p:nvPr/>
        </p:nvSpPr>
        <p:spPr bwMode="auto">
          <a:xfrm flipV="1">
            <a:off x="5815013" y="5462588"/>
            <a:ext cx="592137" cy="65087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02" name="Line 153"/>
          <p:cNvSpPr>
            <a:spLocks noChangeShapeType="1"/>
          </p:cNvSpPr>
          <p:nvPr/>
        </p:nvSpPr>
        <p:spPr bwMode="auto">
          <a:xfrm flipV="1">
            <a:off x="6416675" y="5461000"/>
            <a:ext cx="266700" cy="1588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03" name="Line 154"/>
          <p:cNvSpPr>
            <a:spLocks noChangeShapeType="1"/>
          </p:cNvSpPr>
          <p:nvPr/>
        </p:nvSpPr>
        <p:spPr bwMode="auto">
          <a:xfrm>
            <a:off x="6777038" y="5256213"/>
            <a:ext cx="30162" cy="4191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04" name="Line 155"/>
          <p:cNvSpPr>
            <a:spLocks noChangeShapeType="1"/>
          </p:cNvSpPr>
          <p:nvPr/>
        </p:nvSpPr>
        <p:spPr bwMode="auto">
          <a:xfrm>
            <a:off x="6856413" y="5738813"/>
            <a:ext cx="95250" cy="21272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05" name="Line 156"/>
          <p:cNvSpPr>
            <a:spLocks noChangeShapeType="1"/>
          </p:cNvSpPr>
          <p:nvPr/>
        </p:nvSpPr>
        <p:spPr bwMode="auto">
          <a:xfrm>
            <a:off x="6753225" y="5218113"/>
            <a:ext cx="276225" cy="4127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06" name="Line 157"/>
          <p:cNvSpPr>
            <a:spLocks noChangeShapeType="1"/>
          </p:cNvSpPr>
          <p:nvPr/>
        </p:nvSpPr>
        <p:spPr bwMode="auto">
          <a:xfrm flipV="1">
            <a:off x="7029450" y="5035550"/>
            <a:ext cx="117475" cy="2476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07" name="Line 158"/>
          <p:cNvSpPr>
            <a:spLocks noChangeShapeType="1"/>
          </p:cNvSpPr>
          <p:nvPr/>
        </p:nvSpPr>
        <p:spPr bwMode="auto">
          <a:xfrm flipH="1" flipV="1">
            <a:off x="6883400" y="4995863"/>
            <a:ext cx="274638" cy="444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08" name="Line 159"/>
          <p:cNvSpPr>
            <a:spLocks noChangeShapeType="1"/>
          </p:cNvSpPr>
          <p:nvPr/>
        </p:nvSpPr>
        <p:spPr bwMode="auto">
          <a:xfrm flipV="1">
            <a:off x="7135813" y="4583113"/>
            <a:ext cx="177800" cy="4572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09" name="Oval 160"/>
          <p:cNvSpPr>
            <a:spLocks noChangeArrowheads="1"/>
          </p:cNvSpPr>
          <p:nvPr/>
        </p:nvSpPr>
        <p:spPr bwMode="auto">
          <a:xfrm>
            <a:off x="6340475" y="5389563"/>
            <a:ext cx="112713" cy="134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12310" name="Oval 161"/>
          <p:cNvSpPr>
            <a:spLocks noChangeArrowheads="1"/>
          </p:cNvSpPr>
          <p:nvPr/>
        </p:nvSpPr>
        <p:spPr bwMode="auto">
          <a:xfrm>
            <a:off x="7081838" y="4965700"/>
            <a:ext cx="111125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12311" name="Oval 162"/>
          <p:cNvSpPr>
            <a:spLocks noChangeArrowheads="1"/>
          </p:cNvSpPr>
          <p:nvPr/>
        </p:nvSpPr>
        <p:spPr bwMode="auto">
          <a:xfrm>
            <a:off x="6526213" y="4416425"/>
            <a:ext cx="111125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12312" name="Oval 163"/>
          <p:cNvSpPr>
            <a:spLocks noChangeArrowheads="1"/>
          </p:cNvSpPr>
          <p:nvPr/>
        </p:nvSpPr>
        <p:spPr bwMode="auto">
          <a:xfrm>
            <a:off x="6303963" y="4656138"/>
            <a:ext cx="111125" cy="1301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12313" name="Oval 164"/>
          <p:cNvSpPr>
            <a:spLocks noChangeArrowheads="1"/>
          </p:cNvSpPr>
          <p:nvPr/>
        </p:nvSpPr>
        <p:spPr bwMode="auto">
          <a:xfrm>
            <a:off x="6164263" y="4918075"/>
            <a:ext cx="111125" cy="1317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12314" name="Oval 165"/>
          <p:cNvSpPr>
            <a:spLocks noChangeArrowheads="1"/>
          </p:cNvSpPr>
          <p:nvPr/>
        </p:nvSpPr>
        <p:spPr bwMode="auto">
          <a:xfrm>
            <a:off x="6172200" y="5205413"/>
            <a:ext cx="111125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12315" name="Oval 166"/>
          <p:cNvSpPr>
            <a:spLocks noChangeArrowheads="1"/>
          </p:cNvSpPr>
          <p:nvPr/>
        </p:nvSpPr>
        <p:spPr bwMode="auto">
          <a:xfrm>
            <a:off x="6134100" y="5626100"/>
            <a:ext cx="112713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12316" name="Oval 167"/>
          <p:cNvSpPr>
            <a:spLocks noChangeArrowheads="1"/>
          </p:cNvSpPr>
          <p:nvPr/>
        </p:nvSpPr>
        <p:spPr bwMode="auto">
          <a:xfrm>
            <a:off x="5957888" y="5864225"/>
            <a:ext cx="111125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12317" name="Oval 168"/>
          <p:cNvSpPr>
            <a:spLocks noChangeArrowheads="1"/>
          </p:cNvSpPr>
          <p:nvPr/>
        </p:nvSpPr>
        <p:spPr bwMode="auto">
          <a:xfrm>
            <a:off x="5768975" y="6048375"/>
            <a:ext cx="111125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12318" name="Oval 169"/>
          <p:cNvSpPr>
            <a:spLocks noChangeArrowheads="1"/>
          </p:cNvSpPr>
          <p:nvPr/>
        </p:nvSpPr>
        <p:spPr bwMode="auto">
          <a:xfrm>
            <a:off x="6818313" y="4941888"/>
            <a:ext cx="112712" cy="1317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12319" name="Oval 170"/>
          <p:cNvSpPr>
            <a:spLocks noChangeArrowheads="1"/>
          </p:cNvSpPr>
          <p:nvPr/>
        </p:nvSpPr>
        <p:spPr bwMode="auto">
          <a:xfrm>
            <a:off x="7254875" y="4491038"/>
            <a:ext cx="111125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12320" name="Oval 171"/>
          <p:cNvSpPr>
            <a:spLocks noChangeArrowheads="1"/>
          </p:cNvSpPr>
          <p:nvPr/>
        </p:nvSpPr>
        <p:spPr bwMode="auto">
          <a:xfrm>
            <a:off x="6624638" y="5413375"/>
            <a:ext cx="112712" cy="1317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12321" name="Oval 172"/>
          <p:cNvSpPr>
            <a:spLocks noChangeArrowheads="1"/>
          </p:cNvSpPr>
          <p:nvPr/>
        </p:nvSpPr>
        <p:spPr bwMode="auto">
          <a:xfrm>
            <a:off x="6726238" y="5160963"/>
            <a:ext cx="112712" cy="1317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12322" name="Oval 173"/>
          <p:cNvSpPr>
            <a:spLocks noChangeArrowheads="1"/>
          </p:cNvSpPr>
          <p:nvPr/>
        </p:nvSpPr>
        <p:spPr bwMode="auto">
          <a:xfrm>
            <a:off x="6975475" y="5187950"/>
            <a:ext cx="111125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12323" name="Oval 174"/>
          <p:cNvSpPr>
            <a:spLocks noChangeArrowheads="1"/>
          </p:cNvSpPr>
          <p:nvPr/>
        </p:nvSpPr>
        <p:spPr bwMode="auto">
          <a:xfrm>
            <a:off x="6745288" y="5591175"/>
            <a:ext cx="111125" cy="1317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12324" name="Oval 175"/>
          <p:cNvSpPr>
            <a:spLocks noChangeArrowheads="1"/>
          </p:cNvSpPr>
          <p:nvPr/>
        </p:nvSpPr>
        <p:spPr bwMode="auto">
          <a:xfrm>
            <a:off x="6870700" y="5881688"/>
            <a:ext cx="112713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12325" name="Oval 176"/>
          <p:cNvSpPr>
            <a:spLocks noChangeArrowheads="1"/>
          </p:cNvSpPr>
          <p:nvPr/>
        </p:nvSpPr>
        <p:spPr bwMode="auto">
          <a:xfrm>
            <a:off x="6564313" y="4821238"/>
            <a:ext cx="1127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12326" name="Oval 177"/>
          <p:cNvSpPr>
            <a:spLocks noChangeArrowheads="1"/>
          </p:cNvSpPr>
          <p:nvPr/>
        </p:nvSpPr>
        <p:spPr bwMode="auto">
          <a:xfrm>
            <a:off x="6435725" y="4992688"/>
            <a:ext cx="112713" cy="1317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12327" name="Line 178"/>
          <p:cNvSpPr>
            <a:spLocks noChangeShapeType="1"/>
          </p:cNvSpPr>
          <p:nvPr/>
        </p:nvSpPr>
        <p:spPr bwMode="auto">
          <a:xfrm flipV="1">
            <a:off x="6232525" y="5040313"/>
            <a:ext cx="254000" cy="2159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28" name="Line 179"/>
          <p:cNvSpPr>
            <a:spLocks noChangeShapeType="1"/>
          </p:cNvSpPr>
          <p:nvPr/>
        </p:nvSpPr>
        <p:spPr bwMode="auto">
          <a:xfrm flipV="1">
            <a:off x="6218238" y="4973638"/>
            <a:ext cx="12700" cy="26987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29" name="Line 180"/>
          <p:cNvSpPr>
            <a:spLocks noChangeShapeType="1"/>
          </p:cNvSpPr>
          <p:nvPr/>
        </p:nvSpPr>
        <p:spPr bwMode="auto">
          <a:xfrm flipV="1">
            <a:off x="6230938" y="4718050"/>
            <a:ext cx="120650" cy="26987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30" name="Line 181"/>
          <p:cNvSpPr>
            <a:spLocks noChangeShapeType="1"/>
          </p:cNvSpPr>
          <p:nvPr/>
        </p:nvSpPr>
        <p:spPr bwMode="auto">
          <a:xfrm flipV="1">
            <a:off x="6351588" y="4462463"/>
            <a:ext cx="215900" cy="230187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31" name="Line 182"/>
          <p:cNvSpPr>
            <a:spLocks noChangeShapeType="1"/>
          </p:cNvSpPr>
          <p:nvPr/>
        </p:nvSpPr>
        <p:spPr bwMode="auto">
          <a:xfrm flipV="1">
            <a:off x="6716713" y="5243513"/>
            <a:ext cx="38100" cy="2159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32" name="AutoShape 183"/>
          <p:cNvSpPr>
            <a:spLocks noChangeArrowheads="1"/>
          </p:cNvSpPr>
          <p:nvPr/>
        </p:nvSpPr>
        <p:spPr bwMode="auto">
          <a:xfrm>
            <a:off x="4176713" y="5145088"/>
            <a:ext cx="982662" cy="369887"/>
          </a:xfrm>
          <a:prstGeom prst="rightArrow">
            <a:avLst>
              <a:gd name="adj1" fmla="val 50000"/>
              <a:gd name="adj2" fmla="val 6641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grpSp>
        <p:nvGrpSpPr>
          <p:cNvPr id="12333" name="Group 184"/>
          <p:cNvGrpSpPr>
            <a:grpSpLocks/>
          </p:cNvGrpSpPr>
          <p:nvPr/>
        </p:nvGrpSpPr>
        <p:grpSpPr bwMode="auto">
          <a:xfrm>
            <a:off x="1468438" y="4605338"/>
            <a:ext cx="1928812" cy="1644650"/>
            <a:chOff x="1095" y="1878"/>
            <a:chExt cx="1086" cy="1016"/>
          </a:xfrm>
        </p:grpSpPr>
        <p:sp>
          <p:nvSpPr>
            <p:cNvPr id="12376" name="Line 185"/>
            <p:cNvSpPr>
              <a:spLocks noChangeShapeType="1"/>
            </p:cNvSpPr>
            <p:nvPr/>
          </p:nvSpPr>
          <p:spPr bwMode="auto">
            <a:xfrm flipV="1">
              <a:off x="1490" y="2156"/>
              <a:ext cx="82" cy="16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77" name="Line 186"/>
            <p:cNvSpPr>
              <a:spLocks noChangeShapeType="1"/>
            </p:cNvSpPr>
            <p:nvPr/>
          </p:nvSpPr>
          <p:spPr bwMode="auto">
            <a:xfrm flipV="1">
              <a:off x="1571" y="2090"/>
              <a:ext cx="139" cy="67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78" name="Line 187"/>
            <p:cNvSpPr>
              <a:spLocks noChangeShapeType="1"/>
            </p:cNvSpPr>
            <p:nvPr/>
          </p:nvSpPr>
          <p:spPr bwMode="auto">
            <a:xfrm flipV="1">
              <a:off x="1697" y="2048"/>
              <a:ext cx="205" cy="49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79" name="Line 188"/>
            <p:cNvSpPr>
              <a:spLocks noChangeShapeType="1"/>
            </p:cNvSpPr>
            <p:nvPr/>
          </p:nvSpPr>
          <p:spPr bwMode="auto">
            <a:xfrm>
              <a:off x="1126" y="1919"/>
              <a:ext cx="465" cy="53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80" name="Line 189"/>
            <p:cNvSpPr>
              <a:spLocks noChangeShapeType="1"/>
            </p:cNvSpPr>
            <p:nvPr/>
          </p:nvSpPr>
          <p:spPr bwMode="auto">
            <a:xfrm flipV="1">
              <a:off x="1255" y="2450"/>
              <a:ext cx="333" cy="40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81" name="Line 190"/>
            <p:cNvSpPr>
              <a:spLocks noChangeShapeType="1"/>
            </p:cNvSpPr>
            <p:nvPr/>
          </p:nvSpPr>
          <p:spPr bwMode="auto">
            <a:xfrm>
              <a:off x="1594" y="2450"/>
              <a:ext cx="324" cy="2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82" name="Line 191"/>
            <p:cNvSpPr>
              <a:spLocks noChangeShapeType="1"/>
            </p:cNvSpPr>
            <p:nvPr/>
          </p:nvSpPr>
          <p:spPr bwMode="auto">
            <a:xfrm>
              <a:off x="1918" y="2480"/>
              <a:ext cx="153" cy="201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83" name="Line 192"/>
            <p:cNvSpPr>
              <a:spLocks noChangeShapeType="1"/>
            </p:cNvSpPr>
            <p:nvPr/>
          </p:nvSpPr>
          <p:spPr bwMode="auto">
            <a:xfrm>
              <a:off x="2068" y="2678"/>
              <a:ext cx="54" cy="13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84" name="Line 193"/>
            <p:cNvSpPr>
              <a:spLocks noChangeShapeType="1"/>
            </p:cNvSpPr>
            <p:nvPr/>
          </p:nvSpPr>
          <p:spPr bwMode="auto">
            <a:xfrm flipV="1">
              <a:off x="1912" y="2324"/>
              <a:ext cx="27" cy="141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85" name="Line 194"/>
            <p:cNvSpPr>
              <a:spLocks noChangeShapeType="1"/>
            </p:cNvSpPr>
            <p:nvPr/>
          </p:nvSpPr>
          <p:spPr bwMode="auto">
            <a:xfrm flipV="1">
              <a:off x="1939" y="2186"/>
              <a:ext cx="66" cy="153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86" name="Line 195"/>
            <p:cNvSpPr>
              <a:spLocks noChangeShapeType="1"/>
            </p:cNvSpPr>
            <p:nvPr/>
          </p:nvSpPr>
          <p:spPr bwMode="auto">
            <a:xfrm flipH="1" flipV="1">
              <a:off x="1909" y="2054"/>
              <a:ext cx="102" cy="135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87" name="Line 196"/>
            <p:cNvSpPr>
              <a:spLocks noChangeShapeType="1"/>
            </p:cNvSpPr>
            <p:nvPr/>
          </p:nvSpPr>
          <p:spPr bwMode="auto">
            <a:xfrm>
              <a:off x="1999" y="2189"/>
              <a:ext cx="153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88" name="Oval 197"/>
            <p:cNvSpPr>
              <a:spLocks noChangeArrowheads="1"/>
            </p:cNvSpPr>
            <p:nvPr/>
          </p:nvSpPr>
          <p:spPr bwMode="auto">
            <a:xfrm>
              <a:off x="1551" y="2405"/>
              <a:ext cx="63" cy="8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389" name="Oval 198"/>
            <p:cNvSpPr>
              <a:spLocks noChangeArrowheads="1"/>
            </p:cNvSpPr>
            <p:nvPr/>
          </p:nvSpPr>
          <p:spPr bwMode="auto">
            <a:xfrm>
              <a:off x="1968" y="2143"/>
              <a:ext cx="63" cy="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390" name="Oval 199"/>
            <p:cNvSpPr>
              <a:spLocks noChangeArrowheads="1"/>
            </p:cNvSpPr>
            <p:nvPr/>
          </p:nvSpPr>
          <p:spPr bwMode="auto">
            <a:xfrm>
              <a:off x="1095" y="1878"/>
              <a:ext cx="63" cy="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391" name="Oval 200"/>
            <p:cNvSpPr>
              <a:spLocks noChangeArrowheads="1"/>
            </p:cNvSpPr>
            <p:nvPr/>
          </p:nvSpPr>
          <p:spPr bwMode="auto">
            <a:xfrm>
              <a:off x="1212" y="2018"/>
              <a:ext cx="63" cy="8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392" name="Oval 201"/>
            <p:cNvSpPr>
              <a:spLocks noChangeArrowheads="1"/>
            </p:cNvSpPr>
            <p:nvPr/>
          </p:nvSpPr>
          <p:spPr bwMode="auto">
            <a:xfrm>
              <a:off x="1345" y="2163"/>
              <a:ext cx="63" cy="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393" name="Oval 202"/>
            <p:cNvSpPr>
              <a:spLocks noChangeArrowheads="1"/>
            </p:cNvSpPr>
            <p:nvPr/>
          </p:nvSpPr>
          <p:spPr bwMode="auto">
            <a:xfrm>
              <a:off x="1456" y="2291"/>
              <a:ext cx="63" cy="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394" name="Oval 203"/>
            <p:cNvSpPr>
              <a:spLocks noChangeArrowheads="1"/>
            </p:cNvSpPr>
            <p:nvPr/>
          </p:nvSpPr>
          <p:spPr bwMode="auto">
            <a:xfrm>
              <a:off x="1435" y="2551"/>
              <a:ext cx="63" cy="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395" name="Oval 204"/>
            <p:cNvSpPr>
              <a:spLocks noChangeArrowheads="1"/>
            </p:cNvSpPr>
            <p:nvPr/>
          </p:nvSpPr>
          <p:spPr bwMode="auto">
            <a:xfrm>
              <a:off x="1335" y="2698"/>
              <a:ext cx="63" cy="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396" name="Oval 205"/>
            <p:cNvSpPr>
              <a:spLocks noChangeArrowheads="1"/>
            </p:cNvSpPr>
            <p:nvPr/>
          </p:nvSpPr>
          <p:spPr bwMode="auto">
            <a:xfrm>
              <a:off x="1229" y="2812"/>
              <a:ext cx="63" cy="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397" name="Oval 206"/>
            <p:cNvSpPr>
              <a:spLocks noChangeArrowheads="1"/>
            </p:cNvSpPr>
            <p:nvPr/>
          </p:nvSpPr>
          <p:spPr bwMode="auto">
            <a:xfrm>
              <a:off x="1881" y="2011"/>
              <a:ext cx="63" cy="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398" name="Oval 207"/>
            <p:cNvSpPr>
              <a:spLocks noChangeArrowheads="1"/>
            </p:cNvSpPr>
            <p:nvPr/>
          </p:nvSpPr>
          <p:spPr bwMode="auto">
            <a:xfrm>
              <a:off x="2118" y="2141"/>
              <a:ext cx="63" cy="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399" name="Oval 208"/>
            <p:cNvSpPr>
              <a:spLocks noChangeArrowheads="1"/>
            </p:cNvSpPr>
            <p:nvPr/>
          </p:nvSpPr>
          <p:spPr bwMode="auto">
            <a:xfrm>
              <a:off x="1711" y="2419"/>
              <a:ext cx="63" cy="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00" name="Oval 209"/>
            <p:cNvSpPr>
              <a:spLocks noChangeArrowheads="1"/>
            </p:cNvSpPr>
            <p:nvPr/>
          </p:nvSpPr>
          <p:spPr bwMode="auto">
            <a:xfrm>
              <a:off x="1882" y="2430"/>
              <a:ext cx="63" cy="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01" name="Oval 210"/>
            <p:cNvSpPr>
              <a:spLocks noChangeArrowheads="1"/>
            </p:cNvSpPr>
            <p:nvPr/>
          </p:nvSpPr>
          <p:spPr bwMode="auto">
            <a:xfrm>
              <a:off x="1908" y="2280"/>
              <a:ext cx="63" cy="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02" name="Oval 211"/>
            <p:cNvSpPr>
              <a:spLocks noChangeArrowheads="1"/>
            </p:cNvSpPr>
            <p:nvPr/>
          </p:nvSpPr>
          <p:spPr bwMode="auto">
            <a:xfrm>
              <a:off x="2036" y="2637"/>
              <a:ext cx="63" cy="8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03" name="Oval 212"/>
            <p:cNvSpPr>
              <a:spLocks noChangeArrowheads="1"/>
            </p:cNvSpPr>
            <p:nvPr/>
          </p:nvSpPr>
          <p:spPr bwMode="auto">
            <a:xfrm>
              <a:off x="2084" y="2759"/>
              <a:ext cx="63" cy="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04" name="Oval 213"/>
            <p:cNvSpPr>
              <a:spLocks noChangeArrowheads="1"/>
            </p:cNvSpPr>
            <p:nvPr/>
          </p:nvSpPr>
          <p:spPr bwMode="auto">
            <a:xfrm>
              <a:off x="1677" y="2054"/>
              <a:ext cx="63" cy="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2405" name="Oval 214"/>
            <p:cNvSpPr>
              <a:spLocks noChangeArrowheads="1"/>
            </p:cNvSpPr>
            <p:nvPr/>
          </p:nvSpPr>
          <p:spPr bwMode="auto">
            <a:xfrm>
              <a:off x="1536" y="2126"/>
              <a:ext cx="63" cy="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4" name="Group 255"/>
          <p:cNvGrpSpPr>
            <a:grpSpLocks/>
          </p:cNvGrpSpPr>
          <p:nvPr/>
        </p:nvGrpSpPr>
        <p:grpSpPr bwMode="auto">
          <a:xfrm>
            <a:off x="1673225" y="4252913"/>
            <a:ext cx="2270125" cy="1824037"/>
            <a:chOff x="1149" y="2248"/>
            <a:chExt cx="1430" cy="1149"/>
          </a:xfrm>
        </p:grpSpPr>
        <p:grpSp>
          <p:nvGrpSpPr>
            <p:cNvPr id="12339" name="Group 218"/>
            <p:cNvGrpSpPr>
              <a:grpSpLocks/>
            </p:cNvGrpSpPr>
            <p:nvPr/>
          </p:nvGrpSpPr>
          <p:grpSpPr bwMode="auto">
            <a:xfrm>
              <a:off x="1149" y="2607"/>
              <a:ext cx="991" cy="790"/>
              <a:chOff x="620" y="1086"/>
              <a:chExt cx="991" cy="790"/>
            </a:xfrm>
          </p:grpSpPr>
          <p:sp>
            <p:nvSpPr>
              <p:cNvPr id="12344" name="Line 219"/>
              <p:cNvSpPr>
                <a:spLocks noChangeShapeType="1"/>
              </p:cNvSpPr>
              <p:nvPr/>
            </p:nvSpPr>
            <p:spPr bwMode="auto">
              <a:xfrm>
                <a:off x="1462" y="1204"/>
                <a:ext cx="42" cy="53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45" name="Line 220"/>
              <p:cNvSpPr>
                <a:spLocks noChangeShapeType="1"/>
              </p:cNvSpPr>
              <p:nvPr/>
            </p:nvSpPr>
            <p:spPr bwMode="auto">
              <a:xfrm>
                <a:off x="1515" y="1259"/>
                <a:ext cx="87" cy="6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46" name="Line 221"/>
              <p:cNvSpPr>
                <a:spLocks noChangeShapeType="1"/>
              </p:cNvSpPr>
              <p:nvPr/>
            </p:nvSpPr>
            <p:spPr bwMode="auto">
              <a:xfrm flipV="1">
                <a:off x="1484" y="1257"/>
                <a:ext cx="27" cy="67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47" name="Line 222"/>
              <p:cNvSpPr>
                <a:spLocks noChangeShapeType="1"/>
              </p:cNvSpPr>
              <p:nvPr/>
            </p:nvSpPr>
            <p:spPr bwMode="auto">
              <a:xfrm>
                <a:off x="1402" y="1125"/>
                <a:ext cx="41" cy="5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48" name="Line 223"/>
              <p:cNvSpPr>
                <a:spLocks noChangeShapeType="1"/>
              </p:cNvSpPr>
              <p:nvPr/>
            </p:nvSpPr>
            <p:spPr bwMode="auto">
              <a:xfrm flipV="1">
                <a:off x="1332" y="1127"/>
                <a:ext cx="71" cy="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49" name="Line 224"/>
              <p:cNvSpPr>
                <a:spLocks noChangeShapeType="1"/>
              </p:cNvSpPr>
              <p:nvPr/>
            </p:nvSpPr>
            <p:spPr bwMode="auto">
              <a:xfrm flipV="1">
                <a:off x="1180" y="1153"/>
                <a:ext cx="58" cy="1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50" name="Line 225"/>
              <p:cNvSpPr>
                <a:spLocks noChangeShapeType="1"/>
              </p:cNvSpPr>
              <p:nvPr/>
            </p:nvSpPr>
            <p:spPr bwMode="auto">
              <a:xfrm flipV="1">
                <a:off x="1122" y="1168"/>
                <a:ext cx="57" cy="1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51" name="Line 226"/>
              <p:cNvSpPr>
                <a:spLocks noChangeShapeType="1"/>
              </p:cNvSpPr>
              <p:nvPr/>
            </p:nvSpPr>
            <p:spPr bwMode="auto">
              <a:xfrm flipV="1">
                <a:off x="1024" y="1209"/>
                <a:ext cx="46" cy="3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52" name="Line 227"/>
              <p:cNvSpPr>
                <a:spLocks noChangeShapeType="1"/>
              </p:cNvSpPr>
              <p:nvPr/>
            </p:nvSpPr>
            <p:spPr bwMode="auto">
              <a:xfrm flipV="1">
                <a:off x="986" y="1242"/>
                <a:ext cx="37" cy="5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53" name="Line 228"/>
              <p:cNvSpPr>
                <a:spLocks noChangeShapeType="1"/>
              </p:cNvSpPr>
              <p:nvPr/>
            </p:nvSpPr>
            <p:spPr bwMode="auto">
              <a:xfrm flipH="1" flipV="1">
                <a:off x="930" y="1407"/>
                <a:ext cx="38" cy="5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54" name="Line 229"/>
              <p:cNvSpPr>
                <a:spLocks noChangeShapeType="1"/>
              </p:cNvSpPr>
              <p:nvPr/>
            </p:nvSpPr>
            <p:spPr bwMode="auto">
              <a:xfrm flipH="1" flipV="1">
                <a:off x="883" y="1358"/>
                <a:ext cx="38" cy="5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55" name="Line 230"/>
              <p:cNvSpPr>
                <a:spLocks noChangeShapeType="1"/>
              </p:cNvSpPr>
              <p:nvPr/>
            </p:nvSpPr>
            <p:spPr bwMode="auto">
              <a:xfrm flipH="1">
                <a:off x="930" y="1350"/>
                <a:ext cx="31" cy="57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56" name="Line 231"/>
              <p:cNvSpPr>
                <a:spLocks noChangeShapeType="1"/>
              </p:cNvSpPr>
              <p:nvPr/>
            </p:nvSpPr>
            <p:spPr bwMode="auto">
              <a:xfrm>
                <a:off x="762" y="1237"/>
                <a:ext cx="42" cy="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57" name="Line 232"/>
              <p:cNvSpPr>
                <a:spLocks noChangeShapeType="1"/>
              </p:cNvSpPr>
              <p:nvPr/>
            </p:nvSpPr>
            <p:spPr bwMode="auto">
              <a:xfrm>
                <a:off x="802" y="1280"/>
                <a:ext cx="41" cy="4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58" name="Line 233"/>
              <p:cNvSpPr>
                <a:spLocks noChangeShapeType="1"/>
              </p:cNvSpPr>
              <p:nvPr/>
            </p:nvSpPr>
            <p:spPr bwMode="auto">
              <a:xfrm>
                <a:off x="662" y="1131"/>
                <a:ext cx="41" cy="4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59" name="Line 234"/>
              <p:cNvSpPr>
                <a:spLocks noChangeShapeType="1"/>
              </p:cNvSpPr>
              <p:nvPr/>
            </p:nvSpPr>
            <p:spPr bwMode="auto">
              <a:xfrm>
                <a:off x="620" y="1086"/>
                <a:ext cx="41" cy="4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60" name="Line 235"/>
              <p:cNvSpPr>
                <a:spLocks noChangeShapeType="1"/>
              </p:cNvSpPr>
              <p:nvPr/>
            </p:nvSpPr>
            <p:spPr bwMode="auto">
              <a:xfrm flipV="1">
                <a:off x="1042" y="1535"/>
                <a:ext cx="58" cy="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61" name="Line 236"/>
              <p:cNvSpPr>
                <a:spLocks noChangeShapeType="1"/>
              </p:cNvSpPr>
              <p:nvPr/>
            </p:nvSpPr>
            <p:spPr bwMode="auto">
              <a:xfrm flipV="1">
                <a:off x="996" y="1533"/>
                <a:ext cx="43" cy="56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62" name="Line 237"/>
              <p:cNvSpPr>
                <a:spLocks noChangeShapeType="1"/>
              </p:cNvSpPr>
              <p:nvPr/>
            </p:nvSpPr>
            <p:spPr bwMode="auto">
              <a:xfrm flipH="1" flipV="1">
                <a:off x="993" y="1483"/>
                <a:ext cx="45" cy="46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63" name="Line 238"/>
              <p:cNvSpPr>
                <a:spLocks noChangeShapeType="1"/>
              </p:cNvSpPr>
              <p:nvPr/>
            </p:nvSpPr>
            <p:spPr bwMode="auto">
              <a:xfrm flipV="1">
                <a:off x="912" y="1624"/>
                <a:ext cx="43" cy="5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64" name="Line 239"/>
              <p:cNvSpPr>
                <a:spLocks noChangeShapeType="1"/>
              </p:cNvSpPr>
              <p:nvPr/>
            </p:nvSpPr>
            <p:spPr bwMode="auto">
              <a:xfrm flipV="1">
                <a:off x="865" y="1679"/>
                <a:ext cx="44" cy="5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65" name="Line 240"/>
              <p:cNvSpPr>
                <a:spLocks noChangeShapeType="1"/>
              </p:cNvSpPr>
              <p:nvPr/>
            </p:nvSpPr>
            <p:spPr bwMode="auto">
              <a:xfrm flipV="1">
                <a:off x="774" y="1776"/>
                <a:ext cx="44" cy="5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66" name="Line 241"/>
              <p:cNvSpPr>
                <a:spLocks noChangeShapeType="1"/>
              </p:cNvSpPr>
              <p:nvPr/>
            </p:nvSpPr>
            <p:spPr bwMode="auto">
              <a:xfrm flipV="1">
                <a:off x="739" y="1820"/>
                <a:ext cx="44" cy="5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67" name="Line 242"/>
              <p:cNvSpPr>
                <a:spLocks noChangeShapeType="1"/>
              </p:cNvSpPr>
              <p:nvPr/>
            </p:nvSpPr>
            <p:spPr bwMode="auto">
              <a:xfrm flipH="1" flipV="1">
                <a:off x="1147" y="1539"/>
                <a:ext cx="70" cy="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68" name="Line 243"/>
              <p:cNvSpPr>
                <a:spLocks noChangeShapeType="1"/>
              </p:cNvSpPr>
              <p:nvPr/>
            </p:nvSpPr>
            <p:spPr bwMode="auto">
              <a:xfrm flipH="1" flipV="1">
                <a:off x="1210" y="1543"/>
                <a:ext cx="70" cy="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69" name="Line 244"/>
              <p:cNvSpPr>
                <a:spLocks noChangeShapeType="1"/>
              </p:cNvSpPr>
              <p:nvPr/>
            </p:nvSpPr>
            <p:spPr bwMode="auto">
              <a:xfrm flipV="1">
                <a:off x="1437" y="1345"/>
                <a:ext cx="32" cy="5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70" name="Line 245"/>
              <p:cNvSpPr>
                <a:spLocks noChangeShapeType="1"/>
              </p:cNvSpPr>
              <p:nvPr/>
            </p:nvSpPr>
            <p:spPr bwMode="auto">
              <a:xfrm flipV="1">
                <a:off x="1425" y="1405"/>
                <a:ext cx="11" cy="5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71" name="Line 246"/>
              <p:cNvSpPr>
                <a:spLocks noChangeShapeType="1"/>
              </p:cNvSpPr>
              <p:nvPr/>
            </p:nvSpPr>
            <p:spPr bwMode="auto">
              <a:xfrm flipH="1" flipV="1">
                <a:off x="1410" y="1554"/>
                <a:ext cx="43" cy="6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72" name="Line 247"/>
              <p:cNvSpPr>
                <a:spLocks noChangeShapeType="1"/>
              </p:cNvSpPr>
              <p:nvPr/>
            </p:nvSpPr>
            <p:spPr bwMode="auto">
              <a:xfrm flipH="1" flipV="1">
                <a:off x="1340" y="1551"/>
                <a:ext cx="66" cy="7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73" name="Line 248"/>
              <p:cNvSpPr>
                <a:spLocks noChangeShapeType="1"/>
              </p:cNvSpPr>
              <p:nvPr/>
            </p:nvSpPr>
            <p:spPr bwMode="auto">
              <a:xfrm flipV="1">
                <a:off x="1409" y="1494"/>
                <a:ext cx="11" cy="62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74" name="Line 249"/>
              <p:cNvSpPr>
                <a:spLocks noChangeShapeType="1"/>
              </p:cNvSpPr>
              <p:nvPr/>
            </p:nvSpPr>
            <p:spPr bwMode="auto">
              <a:xfrm>
                <a:off x="1530" y="1701"/>
                <a:ext cx="55" cy="6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75" name="Line 250"/>
              <p:cNvSpPr>
                <a:spLocks noChangeShapeType="1"/>
              </p:cNvSpPr>
              <p:nvPr/>
            </p:nvSpPr>
            <p:spPr bwMode="auto">
              <a:xfrm>
                <a:off x="1584" y="1769"/>
                <a:ext cx="27" cy="6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2340" name="Line 251"/>
            <p:cNvSpPr>
              <a:spLocks noChangeShapeType="1"/>
            </p:cNvSpPr>
            <p:nvPr/>
          </p:nvSpPr>
          <p:spPr bwMode="auto">
            <a:xfrm flipH="1">
              <a:off x="2045" y="2457"/>
              <a:ext cx="14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41" name="Text Box 252"/>
            <p:cNvSpPr txBox="1">
              <a:spLocks noChangeArrowheads="1"/>
            </p:cNvSpPr>
            <p:nvPr/>
          </p:nvSpPr>
          <p:spPr bwMode="auto">
            <a:xfrm>
              <a:off x="2071" y="2248"/>
              <a:ext cx="5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Helvetica"/>
                </a:rPr>
                <a:t>3-Star</a:t>
              </a:r>
              <a:endParaRPr lang="fr-FR">
                <a:latin typeface="Helvetica"/>
              </a:endParaRPr>
            </a:p>
          </p:txBody>
        </p:sp>
        <p:sp>
          <p:nvSpPr>
            <p:cNvPr id="12342" name="Text Box 253"/>
            <p:cNvSpPr txBox="1">
              <a:spLocks noChangeArrowheads="1"/>
            </p:cNvSpPr>
            <p:nvPr/>
          </p:nvSpPr>
          <p:spPr bwMode="auto">
            <a:xfrm>
              <a:off x="1243" y="2292"/>
              <a:ext cx="5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Helvetica"/>
                </a:rPr>
                <a:t>2-Star</a:t>
              </a:r>
              <a:endParaRPr lang="fr-FR">
                <a:latin typeface="Helvetica"/>
              </a:endParaRPr>
            </a:p>
          </p:txBody>
        </p:sp>
        <p:sp>
          <p:nvSpPr>
            <p:cNvPr id="12343" name="Line 254"/>
            <p:cNvSpPr>
              <a:spLocks noChangeShapeType="1"/>
            </p:cNvSpPr>
            <p:nvPr/>
          </p:nvSpPr>
          <p:spPr bwMode="auto">
            <a:xfrm>
              <a:off x="1513" y="2513"/>
              <a:ext cx="180" cy="1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335" name="Text Box 327"/>
          <p:cNvSpPr txBox="1">
            <a:spLocks noChangeArrowheads="1"/>
          </p:cNvSpPr>
          <p:nvPr/>
        </p:nvSpPr>
        <p:spPr bwMode="auto">
          <a:xfrm>
            <a:off x="7699375" y="1938338"/>
            <a:ext cx="431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i="1">
                <a:latin typeface="Calibri" pitchFamily="34" charset="0"/>
              </a:rPr>
              <a:t>R</a:t>
            </a:r>
            <a:r>
              <a:rPr lang="en-US" i="1" baseline="30000">
                <a:latin typeface="Calibri" pitchFamily="34" charset="0"/>
              </a:rPr>
              <a:t>N</a:t>
            </a:r>
            <a:endParaRPr lang="fr-FR" i="1" baseline="30000">
              <a:latin typeface="Calibri" pitchFamily="34" charset="0"/>
            </a:endParaRPr>
          </a:p>
        </p:txBody>
      </p:sp>
      <p:sp>
        <p:nvSpPr>
          <p:cNvPr id="12336" name="Text Box 328"/>
          <p:cNvSpPr txBox="1">
            <a:spLocks noChangeArrowheads="1"/>
          </p:cNvSpPr>
          <p:nvPr/>
        </p:nvSpPr>
        <p:spPr bwMode="auto">
          <a:xfrm>
            <a:off x="7604125" y="4246563"/>
            <a:ext cx="431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i="1">
                <a:latin typeface="Calibri" pitchFamily="34" charset="0"/>
              </a:rPr>
              <a:t>R</a:t>
            </a:r>
            <a:r>
              <a:rPr lang="en-US" i="1" baseline="30000">
                <a:latin typeface="Calibri" pitchFamily="34" charset="0"/>
              </a:rPr>
              <a:t>N</a:t>
            </a:r>
            <a:endParaRPr lang="fr-FR" i="1" baseline="30000">
              <a:latin typeface="Calibri" pitchFamily="34" charset="0"/>
            </a:endParaRPr>
          </a:p>
        </p:txBody>
      </p:sp>
      <p:sp>
        <p:nvSpPr>
          <p:cNvPr id="12337" name="Text Box 329"/>
          <p:cNvSpPr txBox="1">
            <a:spLocks noChangeArrowheads="1"/>
          </p:cNvSpPr>
          <p:nvPr/>
        </p:nvSpPr>
        <p:spPr bwMode="auto">
          <a:xfrm>
            <a:off x="7443788" y="4773613"/>
            <a:ext cx="5365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5000">
                <a:latin typeface="Calibri" pitchFamily="34" charset="0"/>
              </a:rPr>
              <a:t>?</a:t>
            </a:r>
            <a:endParaRPr lang="fr-FR" sz="5000">
              <a:latin typeface="Calibri" pitchFamily="34" charset="0"/>
            </a:endParaRPr>
          </a:p>
        </p:txBody>
      </p:sp>
      <p:pic>
        <p:nvPicPr>
          <p:cNvPr id="12338" name="Picture 219" descr="NEuroInf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0113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30175" y="152400"/>
            <a:ext cx="8794750" cy="914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dirty="0"/>
              <a:t>Generalization: what is </a:t>
            </a:r>
            <a:r>
              <a:rPr lang="en-US" sz="3000" b="1" i="1" dirty="0"/>
              <a:t>principal graph</a:t>
            </a:r>
            <a:r>
              <a:rPr lang="en-US" sz="3000" dirty="0"/>
              <a:t>?</a:t>
            </a:r>
            <a:br>
              <a:rPr lang="en-US" sz="3000" dirty="0"/>
            </a:br>
            <a:r>
              <a:rPr lang="en-US" sz="3000" dirty="0"/>
              <a:t>Ideal object: </a:t>
            </a:r>
            <a:r>
              <a:rPr lang="en-US" sz="3000" b="1" i="1" dirty="0" err="1"/>
              <a:t>pluriharmonic</a:t>
            </a:r>
            <a:r>
              <a:rPr lang="en-US" sz="3000" b="1" i="1" dirty="0"/>
              <a:t> graph embedment</a:t>
            </a:r>
            <a:endParaRPr lang="fr-FR" sz="3000" b="1" i="1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625725" y="2130425"/>
          <a:ext cx="3306763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" name="Equation" r:id="rId4" imgW="1574640" imgH="482400" progId="Equation.3">
                  <p:embed/>
                </p:oleObj>
              </mc:Choice>
              <mc:Fallback>
                <p:oleObj name="Equation" r:id="rId4" imgW="1574640" imgH="4824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5725" y="2130425"/>
                        <a:ext cx="3306763" cy="1012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Line 7"/>
          <p:cNvSpPr>
            <a:spLocks noChangeShapeType="1"/>
          </p:cNvSpPr>
          <p:nvPr/>
        </p:nvSpPr>
        <p:spPr bwMode="auto">
          <a:xfrm>
            <a:off x="1120775" y="1933575"/>
            <a:ext cx="469900" cy="485775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54" name="Oval 8"/>
          <p:cNvSpPr>
            <a:spLocks noChangeArrowheads="1"/>
          </p:cNvSpPr>
          <p:nvPr/>
        </p:nvSpPr>
        <p:spPr bwMode="auto">
          <a:xfrm>
            <a:off x="1557338" y="2346325"/>
            <a:ext cx="53975" cy="80963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2055" name="Line 9"/>
          <p:cNvSpPr>
            <a:spLocks noChangeShapeType="1"/>
          </p:cNvSpPr>
          <p:nvPr/>
        </p:nvSpPr>
        <p:spPr bwMode="auto">
          <a:xfrm flipV="1">
            <a:off x="1258888" y="2387600"/>
            <a:ext cx="307975" cy="5080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56" name="Line 10"/>
          <p:cNvSpPr>
            <a:spLocks noChangeShapeType="1"/>
          </p:cNvSpPr>
          <p:nvPr/>
        </p:nvSpPr>
        <p:spPr bwMode="auto">
          <a:xfrm flipV="1">
            <a:off x="1603375" y="2054225"/>
            <a:ext cx="619125" cy="30956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57" name="Line 11"/>
          <p:cNvSpPr>
            <a:spLocks noChangeShapeType="1"/>
          </p:cNvSpPr>
          <p:nvPr/>
        </p:nvSpPr>
        <p:spPr bwMode="auto">
          <a:xfrm>
            <a:off x="1603375" y="2401888"/>
            <a:ext cx="561975" cy="3317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58" name="Oval 12"/>
          <p:cNvSpPr>
            <a:spLocks noChangeArrowheads="1"/>
          </p:cNvSpPr>
          <p:nvPr/>
        </p:nvSpPr>
        <p:spPr bwMode="auto">
          <a:xfrm>
            <a:off x="2208213" y="2012950"/>
            <a:ext cx="53975" cy="84138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2059" name="Oval 13"/>
          <p:cNvSpPr>
            <a:spLocks noChangeArrowheads="1"/>
          </p:cNvSpPr>
          <p:nvPr/>
        </p:nvSpPr>
        <p:spPr bwMode="auto">
          <a:xfrm>
            <a:off x="2163763" y="2709863"/>
            <a:ext cx="53975" cy="666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2060" name="Oval 14"/>
          <p:cNvSpPr>
            <a:spLocks noChangeArrowheads="1"/>
          </p:cNvSpPr>
          <p:nvPr/>
        </p:nvSpPr>
        <p:spPr bwMode="auto">
          <a:xfrm>
            <a:off x="1241425" y="2844800"/>
            <a:ext cx="53975" cy="666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2061" name="Line 15"/>
          <p:cNvSpPr>
            <a:spLocks noChangeShapeType="1"/>
          </p:cNvSpPr>
          <p:nvPr/>
        </p:nvSpPr>
        <p:spPr bwMode="auto">
          <a:xfrm flipV="1">
            <a:off x="846138" y="2392363"/>
            <a:ext cx="725487" cy="31750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62" name="Text Box 16"/>
          <p:cNvSpPr txBox="1">
            <a:spLocks noChangeArrowheads="1"/>
          </p:cNvSpPr>
          <p:nvPr/>
        </p:nvSpPr>
        <p:spPr bwMode="auto">
          <a:xfrm>
            <a:off x="2576513" y="1687513"/>
            <a:ext cx="53721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b="1">
                <a:latin typeface="Tahoma" pitchFamily="34" charset="0"/>
              </a:rPr>
              <a:t>Elastic k-star</a:t>
            </a:r>
            <a:r>
              <a:rPr lang="en-GB">
                <a:latin typeface="Tahoma" pitchFamily="34" charset="0"/>
              </a:rPr>
              <a:t> (k edges, k+1 nodes). </a:t>
            </a:r>
            <a:br>
              <a:rPr lang="en-GB">
                <a:latin typeface="Tahoma" pitchFamily="34" charset="0"/>
              </a:rPr>
            </a:br>
            <a:r>
              <a:rPr lang="en-GB">
                <a:latin typeface="Tahoma" pitchFamily="34" charset="0"/>
              </a:rPr>
              <a:t>The branching energy is</a:t>
            </a:r>
            <a:endParaRPr lang="el-GR">
              <a:latin typeface="Tahoma" pitchFamily="34" charset="0"/>
            </a:endParaRPr>
          </a:p>
        </p:txBody>
      </p:sp>
      <p:grpSp>
        <p:nvGrpSpPr>
          <p:cNvPr id="2" name="Group 70"/>
          <p:cNvGrpSpPr>
            <a:grpSpLocks/>
          </p:cNvGrpSpPr>
          <p:nvPr/>
        </p:nvGrpSpPr>
        <p:grpSpPr bwMode="auto">
          <a:xfrm>
            <a:off x="311150" y="3155950"/>
            <a:ext cx="8194675" cy="1851025"/>
            <a:chOff x="598" y="1898"/>
            <a:chExt cx="5162" cy="1166"/>
          </a:xfrm>
        </p:grpSpPr>
        <p:sp>
          <p:nvSpPr>
            <p:cNvPr id="2195" name="Text Box 41"/>
            <p:cNvSpPr txBox="1">
              <a:spLocks noChangeArrowheads="1"/>
            </p:cNvSpPr>
            <p:nvPr/>
          </p:nvSpPr>
          <p:spPr bwMode="auto">
            <a:xfrm>
              <a:off x="2130" y="1901"/>
              <a:ext cx="3630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b="1">
                  <a:latin typeface="Tahoma" pitchFamily="34" charset="0"/>
                </a:rPr>
                <a:t>Primitive elastic graph</a:t>
              </a:r>
              <a:r>
                <a:rPr lang="en-GB">
                  <a:latin typeface="Tahoma" pitchFamily="34" charset="0"/>
                </a:rPr>
                <a:t>: all non-terminal nodes with k edges are elastic k-stars. </a:t>
              </a:r>
              <a:br>
                <a:rPr lang="en-GB">
                  <a:latin typeface="Tahoma" pitchFamily="34" charset="0"/>
                </a:rPr>
              </a:br>
              <a:r>
                <a:rPr lang="en-GB">
                  <a:latin typeface="Tahoma" pitchFamily="34" charset="0"/>
                </a:rPr>
                <a:t>The graph energy is</a:t>
              </a:r>
            </a:p>
          </p:txBody>
        </p:sp>
        <p:grpSp>
          <p:nvGrpSpPr>
            <p:cNvPr id="2196" name="Group 69"/>
            <p:cNvGrpSpPr>
              <a:grpSpLocks/>
            </p:cNvGrpSpPr>
            <p:nvPr/>
          </p:nvGrpSpPr>
          <p:grpSpPr bwMode="auto">
            <a:xfrm>
              <a:off x="598" y="1900"/>
              <a:ext cx="4063" cy="1164"/>
              <a:chOff x="598" y="1900"/>
              <a:chExt cx="4063" cy="1164"/>
            </a:xfrm>
          </p:grpSpPr>
          <p:grpSp>
            <p:nvGrpSpPr>
              <p:cNvPr id="2197" name="Group 45"/>
              <p:cNvGrpSpPr>
                <a:grpSpLocks/>
              </p:cNvGrpSpPr>
              <p:nvPr/>
            </p:nvGrpSpPr>
            <p:grpSpPr bwMode="auto">
              <a:xfrm>
                <a:off x="598" y="1900"/>
                <a:ext cx="1418" cy="946"/>
                <a:chOff x="193" y="2053"/>
                <a:chExt cx="1800" cy="1356"/>
              </a:xfrm>
            </p:grpSpPr>
            <p:grpSp>
              <p:nvGrpSpPr>
                <p:cNvPr id="2198" name="Group 17"/>
                <p:cNvGrpSpPr>
                  <a:grpSpLocks/>
                </p:cNvGrpSpPr>
                <p:nvPr/>
              </p:nvGrpSpPr>
              <p:grpSpPr bwMode="auto">
                <a:xfrm>
                  <a:off x="235" y="2297"/>
                  <a:ext cx="1758" cy="1112"/>
                  <a:chOff x="1642" y="8875"/>
                  <a:chExt cx="3636" cy="1104"/>
                </a:xfrm>
              </p:grpSpPr>
              <p:grpSp>
                <p:nvGrpSpPr>
                  <p:cNvPr id="2205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1642" y="8878"/>
                    <a:ext cx="3636" cy="1101"/>
                    <a:chOff x="1642" y="8878"/>
                    <a:chExt cx="3636" cy="1101"/>
                  </a:xfrm>
                </p:grpSpPr>
                <p:sp>
                  <p:nvSpPr>
                    <p:cNvPr id="2214" name="Line 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61" y="9257"/>
                      <a:ext cx="1012" cy="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215" name="Line 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43" y="8911"/>
                      <a:ext cx="682" cy="9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216" name="Oval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89" y="8878"/>
                      <a:ext cx="71" cy="71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217" name="Oval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42" y="9207"/>
                      <a:ext cx="71" cy="71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218" name="Line 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485" y="9364"/>
                      <a:ext cx="748" cy="28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219" name="Line 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85" y="9652"/>
                      <a:ext cx="757" cy="2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220" name="Oval 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99" y="9323"/>
                      <a:ext cx="71" cy="71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221" name="Oval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07" y="9908"/>
                      <a:ext cx="71" cy="71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>
                        <a:latin typeface="Calibri" pitchFamily="34" charset="0"/>
                      </a:endParaRPr>
                    </a:p>
                  </p:txBody>
                </p:sp>
              </p:grpSp>
              <p:grpSp>
                <p:nvGrpSpPr>
                  <p:cNvPr id="2206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2681" y="8875"/>
                    <a:ext cx="1890" cy="813"/>
                    <a:chOff x="2655" y="8876"/>
                    <a:chExt cx="1890" cy="813"/>
                  </a:xfrm>
                </p:grpSpPr>
                <p:sp>
                  <p:nvSpPr>
                    <p:cNvPr id="2207" name="Oval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25" y="9230"/>
                      <a:ext cx="71" cy="8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208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99" y="9265"/>
                      <a:ext cx="938" cy="9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209" name="Line 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86" y="8920"/>
                      <a:ext cx="807" cy="329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210" name="Line 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686" y="9290"/>
                      <a:ext cx="733" cy="354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211" name="Oval 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74" y="8876"/>
                      <a:ext cx="71" cy="8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212" name="Oval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15" y="9618"/>
                      <a:ext cx="71" cy="71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213" name="Oval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55" y="9223"/>
                      <a:ext cx="71" cy="71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>
                        <a:latin typeface="Calibri" pitchFamily="34" charset="0"/>
                      </a:endParaRPr>
                    </a:p>
                  </p:txBody>
                </p:sp>
              </p:grpSp>
            </p:grpSp>
            <p:sp>
              <p:nvSpPr>
                <p:cNvPr id="2199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193" y="2053"/>
                  <a:ext cx="877" cy="173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sz="1200">
                      <a:latin typeface="Tahoma" pitchFamily="34" charset="0"/>
                    </a:rPr>
                    <a:t>2-stars (ribs)</a:t>
                  </a:r>
                </a:p>
              </p:txBody>
            </p:sp>
            <p:sp>
              <p:nvSpPr>
                <p:cNvPr id="2200" name="Line 36"/>
                <p:cNvSpPr>
                  <a:spLocks noChangeShapeType="1"/>
                </p:cNvSpPr>
                <p:nvPr/>
              </p:nvSpPr>
              <p:spPr bwMode="auto">
                <a:xfrm>
                  <a:off x="631" y="2235"/>
                  <a:ext cx="110" cy="40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201" name="Line 37"/>
                <p:cNvSpPr>
                  <a:spLocks noChangeShapeType="1"/>
                </p:cNvSpPr>
                <p:nvPr/>
              </p:nvSpPr>
              <p:spPr bwMode="auto">
                <a:xfrm>
                  <a:off x="814" y="2226"/>
                  <a:ext cx="795" cy="10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202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700" y="3095"/>
                  <a:ext cx="467" cy="173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GB" sz="1200">
                      <a:latin typeface="Tahoma" pitchFamily="34" charset="0"/>
                    </a:rPr>
                    <a:t>3-stars</a:t>
                  </a:r>
                </a:p>
              </p:txBody>
            </p:sp>
            <p:sp>
              <p:nvSpPr>
                <p:cNvPr id="2203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951" y="2748"/>
                  <a:ext cx="210" cy="31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204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1189" y="3085"/>
                  <a:ext cx="375" cy="6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aphicFrame>
            <p:nvGraphicFramePr>
              <p:cNvPr id="2051" name="Object 3"/>
              <p:cNvGraphicFramePr>
                <a:graphicFrameLocks noChangeAspect="1"/>
              </p:cNvGraphicFramePr>
              <p:nvPr/>
            </p:nvGraphicFramePr>
            <p:xfrm>
              <a:off x="2224" y="2552"/>
              <a:ext cx="2437" cy="5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59" name="Equation" r:id="rId6" imgW="1511280" imgH="317160" progId="Equation.3">
                      <p:embed/>
                    </p:oleObj>
                  </mc:Choice>
                  <mc:Fallback>
                    <p:oleObj name="Equation" r:id="rId6" imgW="1511280" imgH="317160" progId="Equation.3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24" y="2552"/>
                            <a:ext cx="2437" cy="51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064" name="Oval 46"/>
          <p:cNvSpPr>
            <a:spLocks noChangeArrowheads="1"/>
          </p:cNvSpPr>
          <p:nvPr/>
        </p:nvSpPr>
        <p:spPr bwMode="auto">
          <a:xfrm>
            <a:off x="1069975" y="1878013"/>
            <a:ext cx="53975" cy="84137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2065" name="Oval 47"/>
          <p:cNvSpPr>
            <a:spLocks noChangeArrowheads="1"/>
          </p:cNvSpPr>
          <p:nvPr/>
        </p:nvSpPr>
        <p:spPr bwMode="auto">
          <a:xfrm>
            <a:off x="817563" y="2381250"/>
            <a:ext cx="53975" cy="84138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2066" name="Oval 48"/>
          <p:cNvSpPr>
            <a:spLocks noChangeArrowheads="1"/>
          </p:cNvSpPr>
          <p:nvPr/>
        </p:nvSpPr>
        <p:spPr bwMode="auto">
          <a:xfrm>
            <a:off x="4071938" y="2408238"/>
            <a:ext cx="369887" cy="62230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2067" name="Oval 49"/>
          <p:cNvSpPr>
            <a:spLocks noChangeArrowheads="1"/>
          </p:cNvSpPr>
          <p:nvPr/>
        </p:nvSpPr>
        <p:spPr bwMode="auto">
          <a:xfrm>
            <a:off x="5307013" y="2397125"/>
            <a:ext cx="369887" cy="622300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grpSp>
        <p:nvGrpSpPr>
          <p:cNvPr id="9" name="Group 177"/>
          <p:cNvGrpSpPr>
            <a:grpSpLocks/>
          </p:cNvGrpSpPr>
          <p:nvPr/>
        </p:nvGrpSpPr>
        <p:grpSpPr bwMode="auto">
          <a:xfrm>
            <a:off x="231775" y="4824413"/>
            <a:ext cx="8451850" cy="1579562"/>
            <a:chOff x="146" y="3039"/>
            <a:chExt cx="5324" cy="995"/>
          </a:xfrm>
        </p:grpSpPr>
        <p:pic>
          <p:nvPicPr>
            <p:cNvPr id="2088" name="Picture 30" descr="Image1"/>
            <p:cNvPicPr>
              <a:picLocks noChangeAspect="1" noChangeArrowheads="1"/>
            </p:cNvPicPr>
            <p:nvPr/>
          </p:nvPicPr>
          <p:blipFill>
            <a:blip r:embed="rId8">
              <a:lum bright="-90000" contrast="100000"/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" y="3039"/>
              <a:ext cx="280" cy="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89" name="Text Box 53"/>
            <p:cNvSpPr txBox="1">
              <a:spLocks noChangeArrowheads="1"/>
            </p:cNvSpPr>
            <p:nvPr/>
          </p:nvSpPr>
          <p:spPr bwMode="auto">
            <a:xfrm>
              <a:off x="1736" y="3357"/>
              <a:ext cx="3734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>
                  <a:latin typeface="Calibri" pitchFamily="34" charset="0"/>
                </a:rPr>
                <a:t>Pluriharmonic graph embedments generalize</a:t>
              </a:r>
            </a:p>
            <a:p>
              <a:pPr eaLnBrk="1" hangingPunct="1"/>
              <a:r>
                <a:rPr lang="en-US">
                  <a:latin typeface="Calibri" pitchFamily="34" charset="0"/>
                </a:rPr>
                <a:t>straight line, rectangular grid (with proper choice of k-stars), etc.</a:t>
              </a:r>
              <a:endParaRPr lang="fr-FR">
                <a:latin typeface="Calibri" pitchFamily="34" charset="0"/>
              </a:endParaRPr>
            </a:p>
          </p:txBody>
        </p:sp>
        <p:grpSp>
          <p:nvGrpSpPr>
            <p:cNvPr id="2090" name="Group 72"/>
            <p:cNvGrpSpPr>
              <a:grpSpLocks/>
            </p:cNvGrpSpPr>
            <p:nvPr/>
          </p:nvGrpSpPr>
          <p:grpSpPr bwMode="auto">
            <a:xfrm>
              <a:off x="501" y="3059"/>
              <a:ext cx="962" cy="975"/>
              <a:chOff x="3118" y="1153"/>
              <a:chExt cx="1930" cy="1913"/>
            </a:xfrm>
          </p:grpSpPr>
          <p:grpSp>
            <p:nvGrpSpPr>
              <p:cNvPr id="2091" name="Group 73"/>
              <p:cNvGrpSpPr>
                <a:grpSpLocks/>
              </p:cNvGrpSpPr>
              <p:nvPr/>
            </p:nvGrpSpPr>
            <p:grpSpPr bwMode="auto">
              <a:xfrm>
                <a:off x="3118" y="1153"/>
                <a:ext cx="1930" cy="1913"/>
                <a:chOff x="3194" y="1517"/>
                <a:chExt cx="1930" cy="1913"/>
              </a:xfrm>
            </p:grpSpPr>
            <p:pic>
              <p:nvPicPr>
                <p:cNvPr id="2094" name="Picture 74" descr="Image2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lum bright="-60000" contrast="42000"/>
                  <a:grayscl/>
                  <a:biLevel thresh="5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94" y="1517"/>
                  <a:ext cx="1930" cy="19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095" name="Oval 75"/>
                <p:cNvSpPr>
                  <a:spLocks noChangeArrowheads="1"/>
                </p:cNvSpPr>
                <p:nvPr/>
              </p:nvSpPr>
              <p:spPr bwMode="auto">
                <a:xfrm>
                  <a:off x="3227" y="1527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096" name="Oval 76"/>
                <p:cNvSpPr>
                  <a:spLocks noChangeArrowheads="1"/>
                </p:cNvSpPr>
                <p:nvPr/>
              </p:nvSpPr>
              <p:spPr bwMode="auto">
                <a:xfrm>
                  <a:off x="3223" y="1711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097" name="Oval 77"/>
                <p:cNvSpPr>
                  <a:spLocks noChangeArrowheads="1"/>
                </p:cNvSpPr>
                <p:nvPr/>
              </p:nvSpPr>
              <p:spPr bwMode="auto">
                <a:xfrm>
                  <a:off x="3223" y="1923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098" name="Oval 78"/>
                <p:cNvSpPr>
                  <a:spLocks noChangeArrowheads="1"/>
                </p:cNvSpPr>
                <p:nvPr/>
              </p:nvSpPr>
              <p:spPr bwMode="auto">
                <a:xfrm>
                  <a:off x="3223" y="2119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099" name="Oval 79"/>
                <p:cNvSpPr>
                  <a:spLocks noChangeArrowheads="1"/>
                </p:cNvSpPr>
                <p:nvPr/>
              </p:nvSpPr>
              <p:spPr bwMode="auto">
                <a:xfrm>
                  <a:off x="3219" y="2311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00" name="Oval 80"/>
                <p:cNvSpPr>
                  <a:spLocks noChangeArrowheads="1"/>
                </p:cNvSpPr>
                <p:nvPr/>
              </p:nvSpPr>
              <p:spPr bwMode="auto">
                <a:xfrm>
                  <a:off x="3223" y="2511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01" name="Oval 81"/>
                <p:cNvSpPr>
                  <a:spLocks noChangeArrowheads="1"/>
                </p:cNvSpPr>
                <p:nvPr/>
              </p:nvSpPr>
              <p:spPr bwMode="auto">
                <a:xfrm>
                  <a:off x="3223" y="2715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02" name="Oval 82"/>
                <p:cNvSpPr>
                  <a:spLocks noChangeArrowheads="1"/>
                </p:cNvSpPr>
                <p:nvPr/>
              </p:nvSpPr>
              <p:spPr bwMode="auto">
                <a:xfrm>
                  <a:off x="3223" y="2907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03" name="Oval 83"/>
                <p:cNvSpPr>
                  <a:spLocks noChangeArrowheads="1"/>
                </p:cNvSpPr>
                <p:nvPr/>
              </p:nvSpPr>
              <p:spPr bwMode="auto">
                <a:xfrm>
                  <a:off x="3227" y="3107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04" name="Oval 84"/>
                <p:cNvSpPr>
                  <a:spLocks noChangeArrowheads="1"/>
                </p:cNvSpPr>
                <p:nvPr/>
              </p:nvSpPr>
              <p:spPr bwMode="auto">
                <a:xfrm>
                  <a:off x="3215" y="3307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05" name="Oval 85"/>
                <p:cNvSpPr>
                  <a:spLocks noChangeArrowheads="1"/>
                </p:cNvSpPr>
                <p:nvPr/>
              </p:nvSpPr>
              <p:spPr bwMode="auto">
                <a:xfrm>
                  <a:off x="3427" y="1531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06" name="Oval 86"/>
                <p:cNvSpPr>
                  <a:spLocks noChangeArrowheads="1"/>
                </p:cNvSpPr>
                <p:nvPr/>
              </p:nvSpPr>
              <p:spPr bwMode="auto">
                <a:xfrm>
                  <a:off x="3423" y="1715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07" name="Oval 87"/>
                <p:cNvSpPr>
                  <a:spLocks noChangeArrowheads="1"/>
                </p:cNvSpPr>
                <p:nvPr/>
              </p:nvSpPr>
              <p:spPr bwMode="auto">
                <a:xfrm>
                  <a:off x="3423" y="1927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08" name="Oval 88"/>
                <p:cNvSpPr>
                  <a:spLocks noChangeArrowheads="1"/>
                </p:cNvSpPr>
                <p:nvPr/>
              </p:nvSpPr>
              <p:spPr bwMode="auto">
                <a:xfrm>
                  <a:off x="3423" y="2123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09" name="Oval 89"/>
                <p:cNvSpPr>
                  <a:spLocks noChangeArrowheads="1"/>
                </p:cNvSpPr>
                <p:nvPr/>
              </p:nvSpPr>
              <p:spPr bwMode="auto">
                <a:xfrm>
                  <a:off x="3419" y="2315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10" name="Oval 90"/>
                <p:cNvSpPr>
                  <a:spLocks noChangeArrowheads="1"/>
                </p:cNvSpPr>
                <p:nvPr/>
              </p:nvSpPr>
              <p:spPr bwMode="auto">
                <a:xfrm>
                  <a:off x="3423" y="2515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11" name="Oval 91"/>
                <p:cNvSpPr>
                  <a:spLocks noChangeArrowheads="1"/>
                </p:cNvSpPr>
                <p:nvPr/>
              </p:nvSpPr>
              <p:spPr bwMode="auto">
                <a:xfrm>
                  <a:off x="3423" y="2719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12" name="Oval 92"/>
                <p:cNvSpPr>
                  <a:spLocks noChangeArrowheads="1"/>
                </p:cNvSpPr>
                <p:nvPr/>
              </p:nvSpPr>
              <p:spPr bwMode="auto">
                <a:xfrm>
                  <a:off x="3423" y="2911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13" name="Oval 93"/>
                <p:cNvSpPr>
                  <a:spLocks noChangeArrowheads="1"/>
                </p:cNvSpPr>
                <p:nvPr/>
              </p:nvSpPr>
              <p:spPr bwMode="auto">
                <a:xfrm>
                  <a:off x="3427" y="3111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14" name="Oval 94"/>
                <p:cNvSpPr>
                  <a:spLocks noChangeArrowheads="1"/>
                </p:cNvSpPr>
                <p:nvPr/>
              </p:nvSpPr>
              <p:spPr bwMode="auto">
                <a:xfrm>
                  <a:off x="3415" y="3311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15" name="Oval 95"/>
                <p:cNvSpPr>
                  <a:spLocks noChangeArrowheads="1"/>
                </p:cNvSpPr>
                <p:nvPr/>
              </p:nvSpPr>
              <p:spPr bwMode="auto">
                <a:xfrm>
                  <a:off x="3623" y="1523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16" name="Oval 96"/>
                <p:cNvSpPr>
                  <a:spLocks noChangeArrowheads="1"/>
                </p:cNvSpPr>
                <p:nvPr/>
              </p:nvSpPr>
              <p:spPr bwMode="auto">
                <a:xfrm>
                  <a:off x="3619" y="1707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17" name="Oval 97"/>
                <p:cNvSpPr>
                  <a:spLocks noChangeArrowheads="1"/>
                </p:cNvSpPr>
                <p:nvPr/>
              </p:nvSpPr>
              <p:spPr bwMode="auto">
                <a:xfrm>
                  <a:off x="3619" y="1919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18" name="Oval 98"/>
                <p:cNvSpPr>
                  <a:spLocks noChangeArrowheads="1"/>
                </p:cNvSpPr>
                <p:nvPr/>
              </p:nvSpPr>
              <p:spPr bwMode="auto">
                <a:xfrm>
                  <a:off x="3619" y="2115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19" name="Oval 99"/>
                <p:cNvSpPr>
                  <a:spLocks noChangeArrowheads="1"/>
                </p:cNvSpPr>
                <p:nvPr/>
              </p:nvSpPr>
              <p:spPr bwMode="auto">
                <a:xfrm>
                  <a:off x="3615" y="2307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20" name="Oval 100"/>
                <p:cNvSpPr>
                  <a:spLocks noChangeArrowheads="1"/>
                </p:cNvSpPr>
                <p:nvPr/>
              </p:nvSpPr>
              <p:spPr bwMode="auto">
                <a:xfrm>
                  <a:off x="3619" y="2507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21" name="Oval 101"/>
                <p:cNvSpPr>
                  <a:spLocks noChangeArrowheads="1"/>
                </p:cNvSpPr>
                <p:nvPr/>
              </p:nvSpPr>
              <p:spPr bwMode="auto">
                <a:xfrm>
                  <a:off x="3619" y="2711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22" name="Oval 102"/>
                <p:cNvSpPr>
                  <a:spLocks noChangeArrowheads="1"/>
                </p:cNvSpPr>
                <p:nvPr/>
              </p:nvSpPr>
              <p:spPr bwMode="auto">
                <a:xfrm>
                  <a:off x="3619" y="2903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23" name="Oval 103"/>
                <p:cNvSpPr>
                  <a:spLocks noChangeArrowheads="1"/>
                </p:cNvSpPr>
                <p:nvPr/>
              </p:nvSpPr>
              <p:spPr bwMode="auto">
                <a:xfrm>
                  <a:off x="3623" y="3103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24" name="Oval 104"/>
                <p:cNvSpPr>
                  <a:spLocks noChangeArrowheads="1"/>
                </p:cNvSpPr>
                <p:nvPr/>
              </p:nvSpPr>
              <p:spPr bwMode="auto">
                <a:xfrm>
                  <a:off x="3611" y="3303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25" name="Oval 105"/>
                <p:cNvSpPr>
                  <a:spLocks noChangeArrowheads="1"/>
                </p:cNvSpPr>
                <p:nvPr/>
              </p:nvSpPr>
              <p:spPr bwMode="auto">
                <a:xfrm>
                  <a:off x="3827" y="1527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26" name="Oval 106"/>
                <p:cNvSpPr>
                  <a:spLocks noChangeArrowheads="1"/>
                </p:cNvSpPr>
                <p:nvPr/>
              </p:nvSpPr>
              <p:spPr bwMode="auto">
                <a:xfrm>
                  <a:off x="3823" y="1711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27" name="Oval 107"/>
                <p:cNvSpPr>
                  <a:spLocks noChangeArrowheads="1"/>
                </p:cNvSpPr>
                <p:nvPr/>
              </p:nvSpPr>
              <p:spPr bwMode="auto">
                <a:xfrm>
                  <a:off x="3823" y="1923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28" name="Oval 108"/>
                <p:cNvSpPr>
                  <a:spLocks noChangeArrowheads="1"/>
                </p:cNvSpPr>
                <p:nvPr/>
              </p:nvSpPr>
              <p:spPr bwMode="auto">
                <a:xfrm>
                  <a:off x="3823" y="2119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29" name="Oval 109"/>
                <p:cNvSpPr>
                  <a:spLocks noChangeArrowheads="1"/>
                </p:cNvSpPr>
                <p:nvPr/>
              </p:nvSpPr>
              <p:spPr bwMode="auto">
                <a:xfrm>
                  <a:off x="3819" y="2311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30" name="Oval 110"/>
                <p:cNvSpPr>
                  <a:spLocks noChangeArrowheads="1"/>
                </p:cNvSpPr>
                <p:nvPr/>
              </p:nvSpPr>
              <p:spPr bwMode="auto">
                <a:xfrm>
                  <a:off x="3823" y="2511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31" name="Oval 111"/>
                <p:cNvSpPr>
                  <a:spLocks noChangeArrowheads="1"/>
                </p:cNvSpPr>
                <p:nvPr/>
              </p:nvSpPr>
              <p:spPr bwMode="auto">
                <a:xfrm>
                  <a:off x="3823" y="2715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32" name="Oval 112"/>
                <p:cNvSpPr>
                  <a:spLocks noChangeArrowheads="1"/>
                </p:cNvSpPr>
                <p:nvPr/>
              </p:nvSpPr>
              <p:spPr bwMode="auto">
                <a:xfrm>
                  <a:off x="3823" y="2907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33" name="Oval 113"/>
                <p:cNvSpPr>
                  <a:spLocks noChangeArrowheads="1"/>
                </p:cNvSpPr>
                <p:nvPr/>
              </p:nvSpPr>
              <p:spPr bwMode="auto">
                <a:xfrm>
                  <a:off x="3827" y="3107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34" name="Oval 114"/>
                <p:cNvSpPr>
                  <a:spLocks noChangeArrowheads="1"/>
                </p:cNvSpPr>
                <p:nvPr/>
              </p:nvSpPr>
              <p:spPr bwMode="auto">
                <a:xfrm>
                  <a:off x="3815" y="3307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35" name="Oval 115"/>
                <p:cNvSpPr>
                  <a:spLocks noChangeArrowheads="1"/>
                </p:cNvSpPr>
                <p:nvPr/>
              </p:nvSpPr>
              <p:spPr bwMode="auto">
                <a:xfrm>
                  <a:off x="4023" y="1523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36" name="Oval 116"/>
                <p:cNvSpPr>
                  <a:spLocks noChangeArrowheads="1"/>
                </p:cNvSpPr>
                <p:nvPr/>
              </p:nvSpPr>
              <p:spPr bwMode="auto">
                <a:xfrm>
                  <a:off x="4019" y="1707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37" name="Oval 117"/>
                <p:cNvSpPr>
                  <a:spLocks noChangeArrowheads="1"/>
                </p:cNvSpPr>
                <p:nvPr/>
              </p:nvSpPr>
              <p:spPr bwMode="auto">
                <a:xfrm>
                  <a:off x="4019" y="1919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38" name="Oval 118"/>
                <p:cNvSpPr>
                  <a:spLocks noChangeArrowheads="1"/>
                </p:cNvSpPr>
                <p:nvPr/>
              </p:nvSpPr>
              <p:spPr bwMode="auto">
                <a:xfrm>
                  <a:off x="4019" y="2115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39" name="Oval 119"/>
                <p:cNvSpPr>
                  <a:spLocks noChangeArrowheads="1"/>
                </p:cNvSpPr>
                <p:nvPr/>
              </p:nvSpPr>
              <p:spPr bwMode="auto">
                <a:xfrm>
                  <a:off x="4015" y="2307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40" name="Oval 120"/>
                <p:cNvSpPr>
                  <a:spLocks noChangeArrowheads="1"/>
                </p:cNvSpPr>
                <p:nvPr/>
              </p:nvSpPr>
              <p:spPr bwMode="auto">
                <a:xfrm>
                  <a:off x="4019" y="2507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41" name="Oval 121"/>
                <p:cNvSpPr>
                  <a:spLocks noChangeArrowheads="1"/>
                </p:cNvSpPr>
                <p:nvPr/>
              </p:nvSpPr>
              <p:spPr bwMode="auto">
                <a:xfrm>
                  <a:off x="4019" y="2711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42" name="Oval 122"/>
                <p:cNvSpPr>
                  <a:spLocks noChangeArrowheads="1"/>
                </p:cNvSpPr>
                <p:nvPr/>
              </p:nvSpPr>
              <p:spPr bwMode="auto">
                <a:xfrm>
                  <a:off x="4019" y="2903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43" name="Oval 123"/>
                <p:cNvSpPr>
                  <a:spLocks noChangeArrowheads="1"/>
                </p:cNvSpPr>
                <p:nvPr/>
              </p:nvSpPr>
              <p:spPr bwMode="auto">
                <a:xfrm>
                  <a:off x="4023" y="3103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44" name="Oval 124"/>
                <p:cNvSpPr>
                  <a:spLocks noChangeArrowheads="1"/>
                </p:cNvSpPr>
                <p:nvPr/>
              </p:nvSpPr>
              <p:spPr bwMode="auto">
                <a:xfrm>
                  <a:off x="4011" y="3303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45" name="Oval 125"/>
                <p:cNvSpPr>
                  <a:spLocks noChangeArrowheads="1"/>
                </p:cNvSpPr>
                <p:nvPr/>
              </p:nvSpPr>
              <p:spPr bwMode="auto">
                <a:xfrm>
                  <a:off x="4227" y="1531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46" name="Oval 126"/>
                <p:cNvSpPr>
                  <a:spLocks noChangeArrowheads="1"/>
                </p:cNvSpPr>
                <p:nvPr/>
              </p:nvSpPr>
              <p:spPr bwMode="auto">
                <a:xfrm>
                  <a:off x="4223" y="1715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47" name="Oval 127"/>
                <p:cNvSpPr>
                  <a:spLocks noChangeArrowheads="1"/>
                </p:cNvSpPr>
                <p:nvPr/>
              </p:nvSpPr>
              <p:spPr bwMode="auto">
                <a:xfrm>
                  <a:off x="4223" y="1927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48" name="Oval 128"/>
                <p:cNvSpPr>
                  <a:spLocks noChangeArrowheads="1"/>
                </p:cNvSpPr>
                <p:nvPr/>
              </p:nvSpPr>
              <p:spPr bwMode="auto">
                <a:xfrm>
                  <a:off x="4223" y="2123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49" name="Oval 129"/>
                <p:cNvSpPr>
                  <a:spLocks noChangeArrowheads="1"/>
                </p:cNvSpPr>
                <p:nvPr/>
              </p:nvSpPr>
              <p:spPr bwMode="auto">
                <a:xfrm>
                  <a:off x="4219" y="2315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50" name="Oval 130"/>
                <p:cNvSpPr>
                  <a:spLocks noChangeArrowheads="1"/>
                </p:cNvSpPr>
                <p:nvPr/>
              </p:nvSpPr>
              <p:spPr bwMode="auto">
                <a:xfrm>
                  <a:off x="4223" y="2515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51" name="Oval 131"/>
                <p:cNvSpPr>
                  <a:spLocks noChangeArrowheads="1"/>
                </p:cNvSpPr>
                <p:nvPr/>
              </p:nvSpPr>
              <p:spPr bwMode="auto">
                <a:xfrm>
                  <a:off x="4223" y="2719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52" name="Oval 132"/>
                <p:cNvSpPr>
                  <a:spLocks noChangeArrowheads="1"/>
                </p:cNvSpPr>
                <p:nvPr/>
              </p:nvSpPr>
              <p:spPr bwMode="auto">
                <a:xfrm>
                  <a:off x="4223" y="2911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53" name="Oval 133"/>
                <p:cNvSpPr>
                  <a:spLocks noChangeArrowheads="1"/>
                </p:cNvSpPr>
                <p:nvPr/>
              </p:nvSpPr>
              <p:spPr bwMode="auto">
                <a:xfrm>
                  <a:off x="4227" y="3111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54" name="Oval 134"/>
                <p:cNvSpPr>
                  <a:spLocks noChangeArrowheads="1"/>
                </p:cNvSpPr>
                <p:nvPr/>
              </p:nvSpPr>
              <p:spPr bwMode="auto">
                <a:xfrm>
                  <a:off x="4215" y="3311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55" name="Oval 135"/>
                <p:cNvSpPr>
                  <a:spLocks noChangeArrowheads="1"/>
                </p:cNvSpPr>
                <p:nvPr/>
              </p:nvSpPr>
              <p:spPr bwMode="auto">
                <a:xfrm>
                  <a:off x="4427" y="1535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56" name="Oval 136"/>
                <p:cNvSpPr>
                  <a:spLocks noChangeArrowheads="1"/>
                </p:cNvSpPr>
                <p:nvPr/>
              </p:nvSpPr>
              <p:spPr bwMode="auto">
                <a:xfrm>
                  <a:off x="4423" y="1719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57" name="Oval 137"/>
                <p:cNvSpPr>
                  <a:spLocks noChangeArrowheads="1"/>
                </p:cNvSpPr>
                <p:nvPr/>
              </p:nvSpPr>
              <p:spPr bwMode="auto">
                <a:xfrm>
                  <a:off x="4423" y="1931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58" name="Oval 138"/>
                <p:cNvSpPr>
                  <a:spLocks noChangeArrowheads="1"/>
                </p:cNvSpPr>
                <p:nvPr/>
              </p:nvSpPr>
              <p:spPr bwMode="auto">
                <a:xfrm>
                  <a:off x="4423" y="2127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59" name="Oval 139"/>
                <p:cNvSpPr>
                  <a:spLocks noChangeArrowheads="1"/>
                </p:cNvSpPr>
                <p:nvPr/>
              </p:nvSpPr>
              <p:spPr bwMode="auto">
                <a:xfrm>
                  <a:off x="4419" y="2319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60" name="Oval 140"/>
                <p:cNvSpPr>
                  <a:spLocks noChangeArrowheads="1"/>
                </p:cNvSpPr>
                <p:nvPr/>
              </p:nvSpPr>
              <p:spPr bwMode="auto">
                <a:xfrm>
                  <a:off x="4423" y="2519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61" name="Oval 141"/>
                <p:cNvSpPr>
                  <a:spLocks noChangeArrowheads="1"/>
                </p:cNvSpPr>
                <p:nvPr/>
              </p:nvSpPr>
              <p:spPr bwMode="auto">
                <a:xfrm>
                  <a:off x="4423" y="2723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62" name="Oval 142"/>
                <p:cNvSpPr>
                  <a:spLocks noChangeArrowheads="1"/>
                </p:cNvSpPr>
                <p:nvPr/>
              </p:nvSpPr>
              <p:spPr bwMode="auto">
                <a:xfrm>
                  <a:off x="4423" y="2915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63" name="Oval 143"/>
                <p:cNvSpPr>
                  <a:spLocks noChangeArrowheads="1"/>
                </p:cNvSpPr>
                <p:nvPr/>
              </p:nvSpPr>
              <p:spPr bwMode="auto">
                <a:xfrm>
                  <a:off x="4427" y="3115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64" name="Oval 144"/>
                <p:cNvSpPr>
                  <a:spLocks noChangeArrowheads="1"/>
                </p:cNvSpPr>
                <p:nvPr/>
              </p:nvSpPr>
              <p:spPr bwMode="auto">
                <a:xfrm>
                  <a:off x="4415" y="3315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65" name="Oval 145"/>
                <p:cNvSpPr>
                  <a:spLocks noChangeArrowheads="1"/>
                </p:cNvSpPr>
                <p:nvPr/>
              </p:nvSpPr>
              <p:spPr bwMode="auto">
                <a:xfrm>
                  <a:off x="4623" y="1527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66" name="Oval 146"/>
                <p:cNvSpPr>
                  <a:spLocks noChangeArrowheads="1"/>
                </p:cNvSpPr>
                <p:nvPr/>
              </p:nvSpPr>
              <p:spPr bwMode="auto">
                <a:xfrm>
                  <a:off x="4619" y="1711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67" name="Oval 147"/>
                <p:cNvSpPr>
                  <a:spLocks noChangeArrowheads="1"/>
                </p:cNvSpPr>
                <p:nvPr/>
              </p:nvSpPr>
              <p:spPr bwMode="auto">
                <a:xfrm>
                  <a:off x="4619" y="1923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68" name="Oval 148"/>
                <p:cNvSpPr>
                  <a:spLocks noChangeArrowheads="1"/>
                </p:cNvSpPr>
                <p:nvPr/>
              </p:nvSpPr>
              <p:spPr bwMode="auto">
                <a:xfrm>
                  <a:off x="4619" y="2119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69" name="Oval 149"/>
                <p:cNvSpPr>
                  <a:spLocks noChangeArrowheads="1"/>
                </p:cNvSpPr>
                <p:nvPr/>
              </p:nvSpPr>
              <p:spPr bwMode="auto">
                <a:xfrm>
                  <a:off x="4615" y="2311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70" name="Oval 150"/>
                <p:cNvSpPr>
                  <a:spLocks noChangeArrowheads="1"/>
                </p:cNvSpPr>
                <p:nvPr/>
              </p:nvSpPr>
              <p:spPr bwMode="auto">
                <a:xfrm>
                  <a:off x="4619" y="2511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71" name="Oval 151"/>
                <p:cNvSpPr>
                  <a:spLocks noChangeArrowheads="1"/>
                </p:cNvSpPr>
                <p:nvPr/>
              </p:nvSpPr>
              <p:spPr bwMode="auto">
                <a:xfrm>
                  <a:off x="4619" y="2715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72" name="Oval 152"/>
                <p:cNvSpPr>
                  <a:spLocks noChangeArrowheads="1"/>
                </p:cNvSpPr>
                <p:nvPr/>
              </p:nvSpPr>
              <p:spPr bwMode="auto">
                <a:xfrm>
                  <a:off x="4619" y="2907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73" name="Oval 153"/>
                <p:cNvSpPr>
                  <a:spLocks noChangeArrowheads="1"/>
                </p:cNvSpPr>
                <p:nvPr/>
              </p:nvSpPr>
              <p:spPr bwMode="auto">
                <a:xfrm>
                  <a:off x="4623" y="3107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74" name="Oval 154"/>
                <p:cNvSpPr>
                  <a:spLocks noChangeArrowheads="1"/>
                </p:cNvSpPr>
                <p:nvPr/>
              </p:nvSpPr>
              <p:spPr bwMode="auto">
                <a:xfrm>
                  <a:off x="4611" y="3307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75" name="Oval 155"/>
                <p:cNvSpPr>
                  <a:spLocks noChangeArrowheads="1"/>
                </p:cNvSpPr>
                <p:nvPr/>
              </p:nvSpPr>
              <p:spPr bwMode="auto">
                <a:xfrm>
                  <a:off x="4827" y="1531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76" name="Oval 156"/>
                <p:cNvSpPr>
                  <a:spLocks noChangeArrowheads="1"/>
                </p:cNvSpPr>
                <p:nvPr/>
              </p:nvSpPr>
              <p:spPr bwMode="auto">
                <a:xfrm>
                  <a:off x="4823" y="1715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77" name="Oval 157"/>
                <p:cNvSpPr>
                  <a:spLocks noChangeArrowheads="1"/>
                </p:cNvSpPr>
                <p:nvPr/>
              </p:nvSpPr>
              <p:spPr bwMode="auto">
                <a:xfrm>
                  <a:off x="4823" y="1927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78" name="Oval 158"/>
                <p:cNvSpPr>
                  <a:spLocks noChangeArrowheads="1"/>
                </p:cNvSpPr>
                <p:nvPr/>
              </p:nvSpPr>
              <p:spPr bwMode="auto">
                <a:xfrm>
                  <a:off x="4823" y="2123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79" name="Oval 159"/>
                <p:cNvSpPr>
                  <a:spLocks noChangeArrowheads="1"/>
                </p:cNvSpPr>
                <p:nvPr/>
              </p:nvSpPr>
              <p:spPr bwMode="auto">
                <a:xfrm>
                  <a:off x="4819" y="2315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80" name="Oval 160"/>
                <p:cNvSpPr>
                  <a:spLocks noChangeArrowheads="1"/>
                </p:cNvSpPr>
                <p:nvPr/>
              </p:nvSpPr>
              <p:spPr bwMode="auto">
                <a:xfrm>
                  <a:off x="4823" y="2515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81" name="Oval 161"/>
                <p:cNvSpPr>
                  <a:spLocks noChangeArrowheads="1"/>
                </p:cNvSpPr>
                <p:nvPr/>
              </p:nvSpPr>
              <p:spPr bwMode="auto">
                <a:xfrm>
                  <a:off x="4823" y="2719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82" name="Oval 162"/>
                <p:cNvSpPr>
                  <a:spLocks noChangeArrowheads="1"/>
                </p:cNvSpPr>
                <p:nvPr/>
              </p:nvSpPr>
              <p:spPr bwMode="auto">
                <a:xfrm>
                  <a:off x="4823" y="2911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83" name="Oval 163"/>
                <p:cNvSpPr>
                  <a:spLocks noChangeArrowheads="1"/>
                </p:cNvSpPr>
                <p:nvPr/>
              </p:nvSpPr>
              <p:spPr bwMode="auto">
                <a:xfrm>
                  <a:off x="4827" y="3111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84" name="Oval 164"/>
                <p:cNvSpPr>
                  <a:spLocks noChangeArrowheads="1"/>
                </p:cNvSpPr>
                <p:nvPr/>
              </p:nvSpPr>
              <p:spPr bwMode="auto">
                <a:xfrm>
                  <a:off x="4815" y="3311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85" name="Oval 165"/>
                <p:cNvSpPr>
                  <a:spLocks noChangeArrowheads="1"/>
                </p:cNvSpPr>
                <p:nvPr/>
              </p:nvSpPr>
              <p:spPr bwMode="auto">
                <a:xfrm>
                  <a:off x="5023" y="1527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86" name="Oval 166"/>
                <p:cNvSpPr>
                  <a:spLocks noChangeArrowheads="1"/>
                </p:cNvSpPr>
                <p:nvPr/>
              </p:nvSpPr>
              <p:spPr bwMode="auto">
                <a:xfrm>
                  <a:off x="5019" y="1711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87" name="Oval 167"/>
                <p:cNvSpPr>
                  <a:spLocks noChangeArrowheads="1"/>
                </p:cNvSpPr>
                <p:nvPr/>
              </p:nvSpPr>
              <p:spPr bwMode="auto">
                <a:xfrm>
                  <a:off x="5019" y="1923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88" name="Oval 168"/>
                <p:cNvSpPr>
                  <a:spLocks noChangeArrowheads="1"/>
                </p:cNvSpPr>
                <p:nvPr/>
              </p:nvSpPr>
              <p:spPr bwMode="auto">
                <a:xfrm>
                  <a:off x="5019" y="2119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89" name="Oval 169"/>
                <p:cNvSpPr>
                  <a:spLocks noChangeArrowheads="1"/>
                </p:cNvSpPr>
                <p:nvPr/>
              </p:nvSpPr>
              <p:spPr bwMode="auto">
                <a:xfrm>
                  <a:off x="5015" y="2311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90" name="Oval 170"/>
                <p:cNvSpPr>
                  <a:spLocks noChangeArrowheads="1"/>
                </p:cNvSpPr>
                <p:nvPr/>
              </p:nvSpPr>
              <p:spPr bwMode="auto">
                <a:xfrm>
                  <a:off x="5019" y="2511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91" name="Oval 171"/>
                <p:cNvSpPr>
                  <a:spLocks noChangeArrowheads="1"/>
                </p:cNvSpPr>
                <p:nvPr/>
              </p:nvSpPr>
              <p:spPr bwMode="auto">
                <a:xfrm>
                  <a:off x="5019" y="2715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92" name="Oval 172"/>
                <p:cNvSpPr>
                  <a:spLocks noChangeArrowheads="1"/>
                </p:cNvSpPr>
                <p:nvPr/>
              </p:nvSpPr>
              <p:spPr bwMode="auto">
                <a:xfrm>
                  <a:off x="5019" y="2907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93" name="Oval 173"/>
                <p:cNvSpPr>
                  <a:spLocks noChangeArrowheads="1"/>
                </p:cNvSpPr>
                <p:nvPr/>
              </p:nvSpPr>
              <p:spPr bwMode="auto">
                <a:xfrm>
                  <a:off x="5023" y="3107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  <p:sp>
              <p:nvSpPr>
                <p:cNvPr id="2194" name="Oval 174"/>
                <p:cNvSpPr>
                  <a:spLocks noChangeArrowheads="1"/>
                </p:cNvSpPr>
                <p:nvPr/>
              </p:nvSpPr>
              <p:spPr bwMode="auto">
                <a:xfrm>
                  <a:off x="5011" y="3307"/>
                  <a:ext cx="92" cy="1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latin typeface="Calibri" pitchFamily="34" charset="0"/>
                  </a:endParaRPr>
                </a:p>
              </p:txBody>
            </p:sp>
          </p:grpSp>
          <p:sp>
            <p:nvSpPr>
              <p:cNvPr id="2092" name="Line 175"/>
              <p:cNvSpPr>
                <a:spLocks noChangeShapeType="1"/>
              </p:cNvSpPr>
              <p:nvPr/>
            </p:nvSpPr>
            <p:spPr bwMode="auto">
              <a:xfrm>
                <a:off x="3791" y="2196"/>
                <a:ext cx="384" cy="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93" name="Line 176"/>
              <p:cNvSpPr>
                <a:spLocks noChangeShapeType="1"/>
              </p:cNvSpPr>
              <p:nvPr/>
            </p:nvSpPr>
            <p:spPr bwMode="auto">
              <a:xfrm flipH="1" flipV="1">
                <a:off x="4584" y="1995"/>
                <a:ext cx="10" cy="39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2" name="Group 199"/>
          <p:cNvGrpSpPr>
            <a:grpSpLocks/>
          </p:cNvGrpSpPr>
          <p:nvPr/>
        </p:nvGrpSpPr>
        <p:grpSpPr bwMode="auto">
          <a:xfrm>
            <a:off x="6711950" y="1228725"/>
            <a:ext cx="2203450" cy="1982788"/>
            <a:chOff x="4228" y="774"/>
            <a:chExt cx="1388" cy="1249"/>
          </a:xfrm>
        </p:grpSpPr>
        <p:sp>
          <p:nvSpPr>
            <p:cNvPr id="2071" name="Freeform 179"/>
            <p:cNvSpPr>
              <a:spLocks/>
            </p:cNvSpPr>
            <p:nvPr/>
          </p:nvSpPr>
          <p:spPr bwMode="auto">
            <a:xfrm rot="1791180">
              <a:off x="5021" y="1023"/>
              <a:ext cx="92" cy="657"/>
            </a:xfrm>
            <a:custGeom>
              <a:avLst/>
              <a:gdLst>
                <a:gd name="T0" fmla="*/ 0 w 254"/>
                <a:gd name="T1" fmla="*/ 0 h 729"/>
                <a:gd name="T2" fmla="*/ 0 w 254"/>
                <a:gd name="T3" fmla="*/ 41 h 729"/>
                <a:gd name="T4" fmla="*/ 0 w 254"/>
                <a:gd name="T5" fmla="*/ 78 h 729"/>
                <a:gd name="T6" fmla="*/ 0 w 254"/>
                <a:gd name="T7" fmla="*/ 117 h 729"/>
                <a:gd name="T8" fmla="*/ 0 w 254"/>
                <a:gd name="T9" fmla="*/ 151 h 729"/>
                <a:gd name="T10" fmla="*/ 0 w 254"/>
                <a:gd name="T11" fmla="*/ 190 h 729"/>
                <a:gd name="T12" fmla="*/ 0 w 254"/>
                <a:gd name="T13" fmla="*/ 223 h 729"/>
                <a:gd name="T14" fmla="*/ 0 w 254"/>
                <a:gd name="T15" fmla="*/ 263 h 729"/>
                <a:gd name="T16" fmla="*/ 0 w 254"/>
                <a:gd name="T17" fmla="*/ 291 h 729"/>
                <a:gd name="T18" fmla="*/ 0 w 254"/>
                <a:gd name="T19" fmla="*/ 327 h 729"/>
                <a:gd name="T20" fmla="*/ 0 w 254"/>
                <a:gd name="T21" fmla="*/ 358 h 729"/>
                <a:gd name="T22" fmla="*/ 0 w 254"/>
                <a:gd name="T23" fmla="*/ 390 h 72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4"/>
                <a:gd name="T37" fmla="*/ 0 h 729"/>
                <a:gd name="T38" fmla="*/ 254 w 254"/>
                <a:gd name="T39" fmla="*/ 729 h 72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4" h="729">
                  <a:moveTo>
                    <a:pt x="144" y="0"/>
                  </a:moveTo>
                  <a:lnTo>
                    <a:pt x="0" y="76"/>
                  </a:lnTo>
                  <a:lnTo>
                    <a:pt x="229" y="144"/>
                  </a:lnTo>
                  <a:lnTo>
                    <a:pt x="26" y="220"/>
                  </a:lnTo>
                  <a:lnTo>
                    <a:pt x="238" y="280"/>
                  </a:lnTo>
                  <a:lnTo>
                    <a:pt x="51" y="356"/>
                  </a:lnTo>
                  <a:lnTo>
                    <a:pt x="254" y="415"/>
                  </a:lnTo>
                  <a:lnTo>
                    <a:pt x="51" y="492"/>
                  </a:lnTo>
                  <a:lnTo>
                    <a:pt x="254" y="542"/>
                  </a:lnTo>
                  <a:lnTo>
                    <a:pt x="43" y="610"/>
                  </a:lnTo>
                  <a:lnTo>
                    <a:pt x="254" y="669"/>
                  </a:lnTo>
                  <a:lnTo>
                    <a:pt x="144" y="729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72" name="Freeform 180"/>
            <p:cNvSpPr>
              <a:spLocks/>
            </p:cNvSpPr>
            <p:nvPr/>
          </p:nvSpPr>
          <p:spPr bwMode="auto">
            <a:xfrm rot="5400000">
              <a:off x="4812" y="686"/>
              <a:ext cx="92" cy="680"/>
            </a:xfrm>
            <a:custGeom>
              <a:avLst/>
              <a:gdLst>
                <a:gd name="T0" fmla="*/ 0 w 254"/>
                <a:gd name="T1" fmla="*/ 0 h 729"/>
                <a:gd name="T2" fmla="*/ 0 w 254"/>
                <a:gd name="T3" fmla="*/ 50 h 729"/>
                <a:gd name="T4" fmla="*/ 0 w 254"/>
                <a:gd name="T5" fmla="*/ 95 h 729"/>
                <a:gd name="T6" fmla="*/ 0 w 254"/>
                <a:gd name="T7" fmla="*/ 145 h 729"/>
                <a:gd name="T8" fmla="*/ 0 w 254"/>
                <a:gd name="T9" fmla="*/ 185 h 729"/>
                <a:gd name="T10" fmla="*/ 0 w 254"/>
                <a:gd name="T11" fmla="*/ 235 h 729"/>
                <a:gd name="T12" fmla="*/ 0 w 254"/>
                <a:gd name="T13" fmla="*/ 273 h 729"/>
                <a:gd name="T14" fmla="*/ 0 w 254"/>
                <a:gd name="T15" fmla="*/ 324 h 729"/>
                <a:gd name="T16" fmla="*/ 0 w 254"/>
                <a:gd name="T17" fmla="*/ 356 h 729"/>
                <a:gd name="T18" fmla="*/ 0 w 254"/>
                <a:gd name="T19" fmla="*/ 402 h 729"/>
                <a:gd name="T20" fmla="*/ 0 w 254"/>
                <a:gd name="T21" fmla="*/ 441 h 729"/>
                <a:gd name="T22" fmla="*/ 0 w 254"/>
                <a:gd name="T23" fmla="*/ 479 h 72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4"/>
                <a:gd name="T37" fmla="*/ 0 h 729"/>
                <a:gd name="T38" fmla="*/ 254 w 254"/>
                <a:gd name="T39" fmla="*/ 729 h 72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4" h="729">
                  <a:moveTo>
                    <a:pt x="144" y="0"/>
                  </a:moveTo>
                  <a:lnTo>
                    <a:pt x="0" y="76"/>
                  </a:lnTo>
                  <a:lnTo>
                    <a:pt x="229" y="144"/>
                  </a:lnTo>
                  <a:lnTo>
                    <a:pt x="26" y="220"/>
                  </a:lnTo>
                  <a:lnTo>
                    <a:pt x="238" y="280"/>
                  </a:lnTo>
                  <a:lnTo>
                    <a:pt x="51" y="356"/>
                  </a:lnTo>
                  <a:lnTo>
                    <a:pt x="254" y="415"/>
                  </a:lnTo>
                  <a:lnTo>
                    <a:pt x="51" y="492"/>
                  </a:lnTo>
                  <a:lnTo>
                    <a:pt x="254" y="542"/>
                  </a:lnTo>
                  <a:lnTo>
                    <a:pt x="43" y="610"/>
                  </a:lnTo>
                  <a:lnTo>
                    <a:pt x="254" y="669"/>
                  </a:lnTo>
                  <a:lnTo>
                    <a:pt x="144" y="729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73" name="Freeform 181"/>
            <p:cNvSpPr>
              <a:spLocks/>
            </p:cNvSpPr>
            <p:nvPr/>
          </p:nvSpPr>
          <p:spPr bwMode="auto">
            <a:xfrm rot="8868128">
              <a:off x="4629" y="1026"/>
              <a:ext cx="95" cy="658"/>
            </a:xfrm>
            <a:custGeom>
              <a:avLst/>
              <a:gdLst>
                <a:gd name="T0" fmla="*/ 0 w 254"/>
                <a:gd name="T1" fmla="*/ 0 h 729"/>
                <a:gd name="T2" fmla="*/ 0 w 254"/>
                <a:gd name="T3" fmla="*/ 42 h 729"/>
                <a:gd name="T4" fmla="*/ 0 w 254"/>
                <a:gd name="T5" fmla="*/ 79 h 729"/>
                <a:gd name="T6" fmla="*/ 0 w 254"/>
                <a:gd name="T7" fmla="*/ 119 h 729"/>
                <a:gd name="T8" fmla="*/ 0 w 254"/>
                <a:gd name="T9" fmla="*/ 152 h 729"/>
                <a:gd name="T10" fmla="*/ 0 w 254"/>
                <a:gd name="T11" fmla="*/ 192 h 729"/>
                <a:gd name="T12" fmla="*/ 1 w 254"/>
                <a:gd name="T13" fmla="*/ 224 h 729"/>
                <a:gd name="T14" fmla="*/ 0 w 254"/>
                <a:gd name="T15" fmla="*/ 266 h 729"/>
                <a:gd name="T16" fmla="*/ 1 w 254"/>
                <a:gd name="T17" fmla="*/ 292 h 729"/>
                <a:gd name="T18" fmla="*/ 0 w 254"/>
                <a:gd name="T19" fmla="*/ 330 h 729"/>
                <a:gd name="T20" fmla="*/ 1 w 254"/>
                <a:gd name="T21" fmla="*/ 362 h 729"/>
                <a:gd name="T22" fmla="*/ 0 w 254"/>
                <a:gd name="T23" fmla="*/ 394 h 72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4"/>
                <a:gd name="T37" fmla="*/ 0 h 729"/>
                <a:gd name="T38" fmla="*/ 254 w 254"/>
                <a:gd name="T39" fmla="*/ 729 h 72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4" h="729">
                  <a:moveTo>
                    <a:pt x="144" y="0"/>
                  </a:moveTo>
                  <a:lnTo>
                    <a:pt x="0" y="76"/>
                  </a:lnTo>
                  <a:lnTo>
                    <a:pt x="229" y="144"/>
                  </a:lnTo>
                  <a:lnTo>
                    <a:pt x="26" y="220"/>
                  </a:lnTo>
                  <a:lnTo>
                    <a:pt x="238" y="280"/>
                  </a:lnTo>
                  <a:lnTo>
                    <a:pt x="51" y="356"/>
                  </a:lnTo>
                  <a:lnTo>
                    <a:pt x="254" y="415"/>
                  </a:lnTo>
                  <a:lnTo>
                    <a:pt x="51" y="492"/>
                  </a:lnTo>
                  <a:lnTo>
                    <a:pt x="254" y="542"/>
                  </a:lnTo>
                  <a:lnTo>
                    <a:pt x="43" y="610"/>
                  </a:lnTo>
                  <a:lnTo>
                    <a:pt x="254" y="669"/>
                  </a:lnTo>
                  <a:lnTo>
                    <a:pt x="144" y="729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74" name="Freeform 182"/>
            <p:cNvSpPr>
              <a:spLocks/>
            </p:cNvSpPr>
            <p:nvPr/>
          </p:nvSpPr>
          <p:spPr bwMode="auto">
            <a:xfrm rot="2452021">
              <a:off x="5089" y="984"/>
              <a:ext cx="61" cy="378"/>
            </a:xfrm>
            <a:custGeom>
              <a:avLst/>
              <a:gdLst>
                <a:gd name="T0" fmla="*/ 0 w 254"/>
                <a:gd name="T1" fmla="*/ 0 h 729"/>
                <a:gd name="T2" fmla="*/ 0 w 254"/>
                <a:gd name="T3" fmla="*/ 2 h 729"/>
                <a:gd name="T4" fmla="*/ 0 w 254"/>
                <a:gd name="T5" fmla="*/ 3 h 729"/>
                <a:gd name="T6" fmla="*/ 0 w 254"/>
                <a:gd name="T7" fmla="*/ 4 h 729"/>
                <a:gd name="T8" fmla="*/ 0 w 254"/>
                <a:gd name="T9" fmla="*/ 5 h 729"/>
                <a:gd name="T10" fmla="*/ 0 w 254"/>
                <a:gd name="T11" fmla="*/ 7 h 729"/>
                <a:gd name="T12" fmla="*/ 0 w 254"/>
                <a:gd name="T13" fmla="*/ 8 h 729"/>
                <a:gd name="T14" fmla="*/ 0 w 254"/>
                <a:gd name="T15" fmla="*/ 9 h 729"/>
                <a:gd name="T16" fmla="*/ 0 w 254"/>
                <a:gd name="T17" fmla="*/ 10 h 729"/>
                <a:gd name="T18" fmla="*/ 0 w 254"/>
                <a:gd name="T19" fmla="*/ 12 h 729"/>
                <a:gd name="T20" fmla="*/ 0 w 254"/>
                <a:gd name="T21" fmla="*/ 13 h 729"/>
                <a:gd name="T22" fmla="*/ 0 w 254"/>
                <a:gd name="T23" fmla="*/ 14 h 72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4"/>
                <a:gd name="T37" fmla="*/ 0 h 729"/>
                <a:gd name="T38" fmla="*/ 254 w 254"/>
                <a:gd name="T39" fmla="*/ 729 h 72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4" h="729">
                  <a:moveTo>
                    <a:pt x="144" y="0"/>
                  </a:moveTo>
                  <a:lnTo>
                    <a:pt x="0" y="76"/>
                  </a:lnTo>
                  <a:lnTo>
                    <a:pt x="229" y="144"/>
                  </a:lnTo>
                  <a:lnTo>
                    <a:pt x="26" y="220"/>
                  </a:lnTo>
                  <a:lnTo>
                    <a:pt x="238" y="280"/>
                  </a:lnTo>
                  <a:lnTo>
                    <a:pt x="51" y="356"/>
                  </a:lnTo>
                  <a:lnTo>
                    <a:pt x="254" y="415"/>
                  </a:lnTo>
                  <a:lnTo>
                    <a:pt x="51" y="492"/>
                  </a:lnTo>
                  <a:lnTo>
                    <a:pt x="254" y="542"/>
                  </a:lnTo>
                  <a:lnTo>
                    <a:pt x="43" y="610"/>
                  </a:lnTo>
                  <a:lnTo>
                    <a:pt x="254" y="669"/>
                  </a:lnTo>
                  <a:lnTo>
                    <a:pt x="144" y="729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75" name="Freeform 183"/>
            <p:cNvSpPr>
              <a:spLocks/>
            </p:cNvSpPr>
            <p:nvPr/>
          </p:nvSpPr>
          <p:spPr bwMode="auto">
            <a:xfrm rot="7165803">
              <a:off x="4729" y="930"/>
              <a:ext cx="64" cy="472"/>
            </a:xfrm>
            <a:custGeom>
              <a:avLst/>
              <a:gdLst>
                <a:gd name="T0" fmla="*/ 0 w 254"/>
                <a:gd name="T1" fmla="*/ 0 h 729"/>
                <a:gd name="T2" fmla="*/ 0 w 254"/>
                <a:gd name="T3" fmla="*/ 6 h 729"/>
                <a:gd name="T4" fmla="*/ 0 w 254"/>
                <a:gd name="T5" fmla="*/ 10 h 729"/>
                <a:gd name="T6" fmla="*/ 0 w 254"/>
                <a:gd name="T7" fmla="*/ 16 h 729"/>
                <a:gd name="T8" fmla="*/ 0 w 254"/>
                <a:gd name="T9" fmla="*/ 21 h 729"/>
                <a:gd name="T10" fmla="*/ 0 w 254"/>
                <a:gd name="T11" fmla="*/ 26 h 729"/>
                <a:gd name="T12" fmla="*/ 0 w 254"/>
                <a:gd name="T13" fmla="*/ 30 h 729"/>
                <a:gd name="T14" fmla="*/ 0 w 254"/>
                <a:gd name="T15" fmla="*/ 36 h 729"/>
                <a:gd name="T16" fmla="*/ 0 w 254"/>
                <a:gd name="T17" fmla="*/ 40 h 729"/>
                <a:gd name="T18" fmla="*/ 0 w 254"/>
                <a:gd name="T19" fmla="*/ 45 h 729"/>
                <a:gd name="T20" fmla="*/ 0 w 254"/>
                <a:gd name="T21" fmla="*/ 49 h 729"/>
                <a:gd name="T22" fmla="*/ 0 w 254"/>
                <a:gd name="T23" fmla="*/ 54 h 72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4"/>
                <a:gd name="T37" fmla="*/ 0 h 729"/>
                <a:gd name="T38" fmla="*/ 254 w 254"/>
                <a:gd name="T39" fmla="*/ 729 h 72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4" h="729">
                  <a:moveTo>
                    <a:pt x="144" y="0"/>
                  </a:moveTo>
                  <a:lnTo>
                    <a:pt x="0" y="76"/>
                  </a:lnTo>
                  <a:lnTo>
                    <a:pt x="229" y="144"/>
                  </a:lnTo>
                  <a:lnTo>
                    <a:pt x="26" y="220"/>
                  </a:lnTo>
                  <a:lnTo>
                    <a:pt x="238" y="280"/>
                  </a:lnTo>
                  <a:lnTo>
                    <a:pt x="51" y="356"/>
                  </a:lnTo>
                  <a:lnTo>
                    <a:pt x="254" y="415"/>
                  </a:lnTo>
                  <a:lnTo>
                    <a:pt x="51" y="492"/>
                  </a:lnTo>
                  <a:lnTo>
                    <a:pt x="254" y="542"/>
                  </a:lnTo>
                  <a:lnTo>
                    <a:pt x="43" y="610"/>
                  </a:lnTo>
                  <a:lnTo>
                    <a:pt x="254" y="669"/>
                  </a:lnTo>
                  <a:lnTo>
                    <a:pt x="144" y="729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76" name="Freeform 184"/>
            <p:cNvSpPr>
              <a:spLocks/>
            </p:cNvSpPr>
            <p:nvPr/>
          </p:nvSpPr>
          <p:spPr bwMode="auto">
            <a:xfrm rot="1489440">
              <a:off x="4896" y="1304"/>
              <a:ext cx="69" cy="355"/>
            </a:xfrm>
            <a:custGeom>
              <a:avLst/>
              <a:gdLst>
                <a:gd name="T0" fmla="*/ 0 w 254"/>
                <a:gd name="T1" fmla="*/ 0 h 729"/>
                <a:gd name="T2" fmla="*/ 0 w 254"/>
                <a:gd name="T3" fmla="*/ 1 h 729"/>
                <a:gd name="T4" fmla="*/ 0 w 254"/>
                <a:gd name="T5" fmla="*/ 2 h 729"/>
                <a:gd name="T6" fmla="*/ 0 w 254"/>
                <a:gd name="T7" fmla="*/ 3 h 729"/>
                <a:gd name="T8" fmla="*/ 0 w 254"/>
                <a:gd name="T9" fmla="*/ 4 h 729"/>
                <a:gd name="T10" fmla="*/ 0 w 254"/>
                <a:gd name="T11" fmla="*/ 5 h 729"/>
                <a:gd name="T12" fmla="*/ 0 w 254"/>
                <a:gd name="T13" fmla="*/ 5 h 729"/>
                <a:gd name="T14" fmla="*/ 0 w 254"/>
                <a:gd name="T15" fmla="*/ 7 h 729"/>
                <a:gd name="T16" fmla="*/ 0 w 254"/>
                <a:gd name="T17" fmla="*/ 7 h 729"/>
                <a:gd name="T18" fmla="*/ 0 w 254"/>
                <a:gd name="T19" fmla="*/ 8 h 729"/>
                <a:gd name="T20" fmla="*/ 0 w 254"/>
                <a:gd name="T21" fmla="*/ 9 h 729"/>
                <a:gd name="T22" fmla="*/ 0 w 254"/>
                <a:gd name="T23" fmla="*/ 10 h 72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4"/>
                <a:gd name="T37" fmla="*/ 0 h 729"/>
                <a:gd name="T38" fmla="*/ 254 w 254"/>
                <a:gd name="T39" fmla="*/ 729 h 72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4" h="729">
                  <a:moveTo>
                    <a:pt x="144" y="0"/>
                  </a:moveTo>
                  <a:lnTo>
                    <a:pt x="0" y="76"/>
                  </a:lnTo>
                  <a:lnTo>
                    <a:pt x="229" y="144"/>
                  </a:lnTo>
                  <a:lnTo>
                    <a:pt x="26" y="220"/>
                  </a:lnTo>
                  <a:lnTo>
                    <a:pt x="238" y="280"/>
                  </a:lnTo>
                  <a:lnTo>
                    <a:pt x="51" y="356"/>
                  </a:lnTo>
                  <a:lnTo>
                    <a:pt x="254" y="415"/>
                  </a:lnTo>
                  <a:lnTo>
                    <a:pt x="51" y="492"/>
                  </a:lnTo>
                  <a:lnTo>
                    <a:pt x="254" y="542"/>
                  </a:lnTo>
                  <a:lnTo>
                    <a:pt x="43" y="610"/>
                  </a:lnTo>
                  <a:lnTo>
                    <a:pt x="254" y="669"/>
                  </a:lnTo>
                  <a:lnTo>
                    <a:pt x="144" y="729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77" name="Oval 185"/>
            <p:cNvSpPr>
              <a:spLocks noChangeArrowheads="1"/>
            </p:cNvSpPr>
            <p:nvPr/>
          </p:nvSpPr>
          <p:spPr bwMode="auto">
            <a:xfrm>
              <a:off x="4436" y="982"/>
              <a:ext cx="111" cy="10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078" name="Oval 186"/>
            <p:cNvSpPr>
              <a:spLocks noChangeArrowheads="1"/>
            </p:cNvSpPr>
            <p:nvPr/>
          </p:nvSpPr>
          <p:spPr bwMode="auto">
            <a:xfrm>
              <a:off x="5188" y="992"/>
              <a:ext cx="111" cy="10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079" name="Oval 187"/>
            <p:cNvSpPr>
              <a:spLocks noChangeArrowheads="1"/>
            </p:cNvSpPr>
            <p:nvPr/>
          </p:nvSpPr>
          <p:spPr bwMode="auto">
            <a:xfrm>
              <a:off x="4952" y="1247"/>
              <a:ext cx="111" cy="10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080" name="Text Box 189"/>
            <p:cNvSpPr txBox="1">
              <a:spLocks noChangeArrowheads="1"/>
            </p:cNvSpPr>
            <p:nvPr/>
          </p:nvSpPr>
          <p:spPr bwMode="auto">
            <a:xfrm>
              <a:off x="4995" y="1287"/>
              <a:ext cx="20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000">
                  <a:latin typeface="Tahoma" pitchFamily="34" charset="0"/>
                </a:rPr>
                <a:t>S0</a:t>
              </a:r>
              <a:endParaRPr lang="fr-FR" sz="1000">
                <a:latin typeface="Tahoma" pitchFamily="34" charset="0"/>
              </a:endParaRPr>
            </a:p>
          </p:txBody>
        </p:sp>
        <p:sp>
          <p:nvSpPr>
            <p:cNvPr id="2081" name="Oval 191"/>
            <p:cNvSpPr>
              <a:spLocks noChangeArrowheads="1"/>
            </p:cNvSpPr>
            <p:nvPr/>
          </p:nvSpPr>
          <p:spPr bwMode="auto">
            <a:xfrm>
              <a:off x="4810" y="1597"/>
              <a:ext cx="111" cy="10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082" name="Oval 193"/>
            <p:cNvSpPr>
              <a:spLocks noChangeArrowheads="1"/>
            </p:cNvSpPr>
            <p:nvPr/>
          </p:nvSpPr>
          <p:spPr bwMode="auto">
            <a:xfrm>
              <a:off x="4858" y="1270"/>
              <a:ext cx="47" cy="47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083" name="Line 194"/>
            <p:cNvSpPr>
              <a:spLocks noChangeShapeType="1"/>
            </p:cNvSpPr>
            <p:nvPr/>
          </p:nvSpPr>
          <p:spPr bwMode="auto">
            <a:xfrm flipH="1">
              <a:off x="4881" y="1293"/>
              <a:ext cx="118" cy="0"/>
            </a:xfrm>
            <a:prstGeom prst="line">
              <a:avLst/>
            </a:prstGeom>
            <a:noFill/>
            <a:ln w="25400">
              <a:solidFill>
                <a:srgbClr val="800080"/>
              </a:solidFill>
              <a:round/>
              <a:headEnd/>
              <a:tailEnd type="arrow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84" name="Line 195"/>
            <p:cNvSpPr>
              <a:spLocks noChangeShapeType="1"/>
            </p:cNvSpPr>
            <p:nvPr/>
          </p:nvSpPr>
          <p:spPr bwMode="auto">
            <a:xfrm flipH="1">
              <a:off x="4551" y="1293"/>
              <a:ext cx="330" cy="5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85" name="Text Box 196"/>
            <p:cNvSpPr txBox="1">
              <a:spLocks noChangeArrowheads="1"/>
            </p:cNvSpPr>
            <p:nvPr/>
          </p:nvSpPr>
          <p:spPr bwMode="auto">
            <a:xfrm>
              <a:off x="4228" y="1773"/>
              <a:ext cx="126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000">
                  <a:latin typeface="Tahoma" pitchFamily="34" charset="0"/>
                </a:rPr>
                <a:t>Ideal position of S0</a:t>
              </a:r>
            </a:p>
            <a:p>
              <a:pPr eaLnBrk="1" hangingPunct="1"/>
              <a:r>
                <a:rPr lang="en-US" sz="1000">
                  <a:latin typeface="Tahoma" pitchFamily="34" charset="0"/>
                </a:rPr>
                <a:t>(mean point of the star’s leaves)</a:t>
              </a:r>
              <a:endParaRPr lang="fr-FR" sz="1000">
                <a:latin typeface="Tahoma" pitchFamily="34" charset="0"/>
              </a:endParaRPr>
            </a:p>
          </p:txBody>
        </p:sp>
        <p:sp>
          <p:nvSpPr>
            <p:cNvPr id="2086" name="Text Box 197"/>
            <p:cNvSpPr txBox="1">
              <a:spLocks noChangeArrowheads="1"/>
            </p:cNvSpPr>
            <p:nvPr/>
          </p:nvSpPr>
          <p:spPr bwMode="auto">
            <a:xfrm>
              <a:off x="4551" y="774"/>
              <a:ext cx="106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000">
                  <a:latin typeface="Tahoma" pitchFamily="34" charset="0"/>
                </a:rPr>
                <a:t>negative (repulsing) spring</a:t>
              </a:r>
              <a:endParaRPr lang="fr-FR" sz="1000">
                <a:latin typeface="Tahoma" pitchFamily="34" charset="0"/>
              </a:endParaRPr>
            </a:p>
          </p:txBody>
        </p:sp>
        <p:sp>
          <p:nvSpPr>
            <p:cNvPr id="2087" name="Line 198"/>
            <p:cNvSpPr>
              <a:spLocks noChangeShapeType="1"/>
            </p:cNvSpPr>
            <p:nvPr/>
          </p:nvSpPr>
          <p:spPr bwMode="auto">
            <a:xfrm flipH="1">
              <a:off x="4929" y="907"/>
              <a:ext cx="23" cy="1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2070" name="Picture 174" descr="NEuroInf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0113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itle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8229600" cy="1143000"/>
          </a:xfrm>
        </p:spPr>
        <p:txBody>
          <a:bodyPr/>
          <a:lstStyle/>
          <a:p>
            <a:pPr eaLnBrk="1" hangingPunct="1"/>
            <a:r>
              <a:rPr lang="en-GB"/>
              <a:t>Pluriharmonic map</a:t>
            </a:r>
          </a:p>
        </p:txBody>
      </p:sp>
      <p:graphicFrame>
        <p:nvGraphicFramePr>
          <p:cNvPr id="3074" name="Object 13"/>
          <p:cNvGraphicFramePr>
            <a:graphicFrameLocks noChangeAspect="1"/>
          </p:cNvGraphicFramePr>
          <p:nvPr/>
        </p:nvGraphicFramePr>
        <p:xfrm>
          <a:off x="1835150" y="3933825"/>
          <a:ext cx="1181100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3" name="Equation" r:id="rId3" imgW="609600" imgH="279400" progId="Equation.3">
                  <p:embed/>
                </p:oleObj>
              </mc:Choice>
              <mc:Fallback>
                <p:oleObj name="Equation" r:id="rId3" imgW="609600" imgH="2794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3933825"/>
                        <a:ext cx="1181100" cy="534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12"/>
          <p:cNvGraphicFramePr>
            <a:graphicFrameLocks noChangeAspect="1"/>
          </p:cNvGraphicFramePr>
          <p:nvPr/>
        </p:nvGraphicFramePr>
        <p:xfrm>
          <a:off x="5292725" y="3968750"/>
          <a:ext cx="898525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" name="Equation" r:id="rId5" imgW="444240" imgH="253800" progId="Equation.3">
                  <p:embed/>
                </p:oleObj>
              </mc:Choice>
              <mc:Fallback>
                <p:oleObj name="Equation" r:id="rId5" imgW="444240" imgH="2538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3968750"/>
                        <a:ext cx="898525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11"/>
          <p:cNvGraphicFramePr>
            <a:graphicFrameLocks noChangeAspect="1"/>
          </p:cNvGraphicFramePr>
          <p:nvPr/>
        </p:nvGraphicFramePr>
        <p:xfrm>
          <a:off x="1979613" y="4321175"/>
          <a:ext cx="817562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" name="Equation" r:id="rId7" imgW="419040" imgH="253800" progId="Equation.3">
                  <p:embed/>
                </p:oleObj>
              </mc:Choice>
              <mc:Fallback>
                <p:oleObj name="Equation" r:id="rId7" imgW="419040" imgH="2538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4321175"/>
                        <a:ext cx="817562" cy="487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10"/>
          <p:cNvGraphicFramePr>
            <a:graphicFrameLocks noChangeAspect="1"/>
          </p:cNvGraphicFramePr>
          <p:nvPr/>
        </p:nvGraphicFramePr>
        <p:xfrm>
          <a:off x="2843213" y="4895850"/>
          <a:ext cx="4117975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" name="Equation" r:id="rId9" imgW="1676400" imgH="431800" progId="Equation.3">
                  <p:embed/>
                </p:oleObj>
              </mc:Choice>
              <mc:Fallback>
                <p:oleObj name="Equation" r:id="rId9" imgW="1676400" imgH="4318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4895850"/>
                        <a:ext cx="4117975" cy="1054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Rectangle 14"/>
          <p:cNvSpPr>
            <a:spLocks noChangeArrowheads="1"/>
          </p:cNvSpPr>
          <p:nvPr/>
        </p:nvSpPr>
        <p:spPr bwMode="auto">
          <a:xfrm>
            <a:off x="611188" y="3709988"/>
            <a:ext cx="80645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GB" sz="2000" b="1">
                <a:latin typeface="Calibri" pitchFamily="34" charset="0"/>
                <a:cs typeface="Times New Roman" pitchFamily="18" charset="0"/>
              </a:rPr>
              <a:t>Definition</a:t>
            </a:r>
            <a:r>
              <a:rPr lang="en-GB" sz="2000" u="sng">
                <a:latin typeface="Calibri" pitchFamily="34" charset="0"/>
                <a:cs typeface="Times New Roman" pitchFamily="18" charset="0"/>
              </a:rPr>
              <a:t>.</a:t>
            </a:r>
            <a:r>
              <a:rPr lang="en-GB" sz="2000">
                <a:latin typeface="Calibri" pitchFamily="34" charset="0"/>
                <a:cs typeface="Times New Roman" pitchFamily="18" charset="0"/>
              </a:rPr>
              <a:t> A map </a:t>
            </a:r>
            <a:r>
              <a:rPr lang="en-US" sz="2000" i="1">
                <a:latin typeface="Symbol" pitchFamily="18" charset="2"/>
                <a:cs typeface="Times New Roman" pitchFamily="18" charset="0"/>
              </a:rPr>
              <a:t>f</a:t>
            </a:r>
            <a:r>
              <a:rPr lang="en-US" sz="2000">
                <a:latin typeface="Symbol" pitchFamily="18" charset="2"/>
                <a:cs typeface="Times New Roman" pitchFamily="18" charset="0"/>
              </a:rPr>
              <a:t>:</a:t>
            </a:r>
            <a:r>
              <a:rPr lang="en-US" sz="2000" i="1">
                <a:cs typeface="Times New Roman" pitchFamily="18" charset="0"/>
              </a:rPr>
              <a:t>V</a:t>
            </a:r>
            <a:r>
              <a:rPr lang="en-US" sz="2000" i="1">
                <a:latin typeface="Calibri" pitchFamily="34" charset="0"/>
                <a:cs typeface="Times New Roman" pitchFamily="18" charset="0"/>
              </a:rPr>
              <a:t>→ </a:t>
            </a:r>
            <a:r>
              <a:rPr lang="en-US" sz="2000" b="1">
                <a:latin typeface="Calibri" pitchFamily="34" charset="0"/>
                <a:cs typeface="Times New Roman" pitchFamily="18" charset="0"/>
              </a:rPr>
              <a:t>R</a:t>
            </a:r>
            <a:r>
              <a:rPr lang="en-US" sz="2000" i="1" baseline="30000">
                <a:latin typeface="Calibri" pitchFamily="34" charset="0"/>
                <a:cs typeface="Times New Roman" pitchFamily="18" charset="0"/>
              </a:rPr>
              <a:t>m</a:t>
            </a:r>
            <a:r>
              <a:rPr lang="en-US" sz="2000">
                <a:latin typeface="Calibri" pitchFamily="34" charset="0"/>
                <a:cs typeface="Times New Roman" pitchFamily="18" charset="0"/>
              </a:rPr>
              <a:t> </a:t>
            </a:r>
            <a:r>
              <a:rPr lang="en-GB" sz="2000">
                <a:latin typeface="Calibri" pitchFamily="34" charset="0"/>
                <a:cs typeface="Times New Roman" pitchFamily="18" charset="0"/>
              </a:rPr>
              <a:t>defined on vertices of </a:t>
            </a:r>
            <a:r>
              <a:rPr lang="en-GB" sz="2000" i="1">
                <a:latin typeface="Calibri" pitchFamily="34" charset="0"/>
                <a:cs typeface="Times New Roman" pitchFamily="18" charset="0"/>
              </a:rPr>
              <a:t>G</a:t>
            </a:r>
            <a:r>
              <a:rPr lang="en-GB" sz="2000">
                <a:latin typeface="Calibri" pitchFamily="34" charset="0"/>
                <a:cs typeface="Times New Roman" pitchFamily="18" charset="0"/>
              </a:rPr>
              <a:t> is </a:t>
            </a:r>
            <a:r>
              <a:rPr lang="en-GB" sz="2000" b="1" i="1">
                <a:latin typeface="Calibri" pitchFamily="34" charset="0"/>
                <a:cs typeface="Times New Roman" pitchFamily="18" charset="0"/>
              </a:rPr>
              <a:t>pluriharmonic</a:t>
            </a:r>
            <a:r>
              <a:rPr lang="en-GB" sz="2000">
                <a:latin typeface="Calibri" pitchFamily="34" charset="0"/>
                <a:cs typeface="Times New Roman" pitchFamily="18" charset="0"/>
              </a:rPr>
              <a:t> iff </a:t>
            </a:r>
            <a:r>
              <a:rPr lang="en-US" sz="2000">
                <a:latin typeface="Calibri" pitchFamily="34" charset="0"/>
                <a:cs typeface="Times New Roman" pitchFamily="18" charset="0"/>
              </a:rPr>
              <a:t>for any </a:t>
            </a:r>
            <a:r>
              <a:rPr lang="en-US" sz="2000" i="1">
                <a:latin typeface="Calibri" pitchFamily="34" charset="0"/>
                <a:cs typeface="Times New Roman" pitchFamily="18" charset="0"/>
              </a:rPr>
              <a:t>k</a:t>
            </a:r>
            <a:r>
              <a:rPr lang="en-US" sz="2000">
                <a:latin typeface="Calibri" pitchFamily="34" charset="0"/>
                <a:cs typeface="Times New Roman" pitchFamily="18" charset="0"/>
              </a:rPr>
              <a:t>-star                      </a:t>
            </a:r>
            <a:r>
              <a:rPr lang="en-GB" sz="2000">
                <a:latin typeface="Calibri" pitchFamily="34" charset="0"/>
                <a:cs typeface="Times New Roman" pitchFamily="18" charset="0"/>
              </a:rPr>
              <a:t>with the central vertex                 and the neighbouring vertices,                      </a:t>
            </a:r>
            <a:r>
              <a:rPr lang="en-GB" sz="2000" i="1">
                <a:latin typeface="Calibri" pitchFamily="34" charset="0"/>
                <a:cs typeface="Times New Roman" pitchFamily="18" charset="0"/>
              </a:rPr>
              <a:t>i</a:t>
            </a:r>
            <a:r>
              <a:rPr lang="en-GB" sz="2000">
                <a:latin typeface="Calibri" pitchFamily="34" charset="0"/>
                <a:cs typeface="Times New Roman" pitchFamily="18" charset="0"/>
              </a:rPr>
              <a:t> = 1...</a:t>
            </a:r>
            <a:r>
              <a:rPr lang="en-GB" sz="2000" i="1">
                <a:latin typeface="Calibri" pitchFamily="34" charset="0"/>
                <a:cs typeface="Times New Roman" pitchFamily="18" charset="0"/>
              </a:rPr>
              <a:t>k</a:t>
            </a:r>
            <a:r>
              <a:rPr lang="en-GB" sz="2000">
                <a:latin typeface="Calibri" pitchFamily="34" charset="0"/>
                <a:cs typeface="Times New Roman" pitchFamily="18" charset="0"/>
              </a:rPr>
              <a:t>, the equality holds:  </a:t>
            </a:r>
            <a:endParaRPr lang="en-US" sz="2800">
              <a:latin typeface="Calibri" pitchFamily="34" charset="0"/>
            </a:endParaRPr>
          </a:p>
        </p:txBody>
      </p:sp>
      <p:sp>
        <p:nvSpPr>
          <p:cNvPr id="3081" name="Rectangle 20"/>
          <p:cNvSpPr>
            <a:spLocks noChangeArrowheads="1"/>
          </p:cNvSpPr>
          <p:nvPr/>
        </p:nvSpPr>
        <p:spPr bwMode="auto">
          <a:xfrm>
            <a:off x="611188" y="2060575"/>
            <a:ext cx="79216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2000">
                <a:latin typeface="Calibri" pitchFamily="34" charset="0"/>
                <a:cs typeface="Times New Roman" pitchFamily="18" charset="0"/>
              </a:rPr>
              <a:t>Suppose that for each </a:t>
            </a:r>
            <a:r>
              <a:rPr lang="en-US" sz="2000" i="1">
                <a:latin typeface="Calibri" pitchFamily="34" charset="0"/>
                <a:cs typeface="Times New Roman" pitchFamily="18" charset="0"/>
              </a:rPr>
              <a:t>k ≥ </a:t>
            </a:r>
            <a:r>
              <a:rPr lang="en-US" sz="2000">
                <a:latin typeface="Calibri" pitchFamily="34" charset="0"/>
                <a:cs typeface="Times New Roman" pitchFamily="18" charset="0"/>
              </a:rPr>
              <a:t>2, a family </a:t>
            </a:r>
            <a:r>
              <a:rPr lang="en-US" sz="2000" i="1">
                <a:latin typeface="Calibri" pitchFamily="34" charset="0"/>
                <a:cs typeface="Times New Roman" pitchFamily="18" charset="0"/>
              </a:rPr>
              <a:t>S</a:t>
            </a:r>
            <a:r>
              <a:rPr lang="en-US" sz="2000" i="1" baseline="-30000">
                <a:latin typeface="Calibri" pitchFamily="34" charset="0"/>
                <a:cs typeface="Times New Roman" pitchFamily="18" charset="0"/>
              </a:rPr>
              <a:t>k</a:t>
            </a:r>
            <a:r>
              <a:rPr lang="en-US" sz="2000" i="1"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2000">
                <a:latin typeface="Calibri" pitchFamily="34" charset="0"/>
                <a:cs typeface="Times New Roman" pitchFamily="18" charset="0"/>
              </a:rPr>
              <a:t>of </a:t>
            </a:r>
            <a:r>
              <a:rPr lang="en-US" sz="2000" i="1">
                <a:latin typeface="Calibri" pitchFamily="34" charset="0"/>
                <a:cs typeface="Times New Roman" pitchFamily="18" charset="0"/>
              </a:rPr>
              <a:t>k</a:t>
            </a:r>
            <a:r>
              <a:rPr lang="en-US" sz="2000">
                <a:latin typeface="Calibri" pitchFamily="34" charset="0"/>
                <a:cs typeface="Times New Roman" pitchFamily="18" charset="0"/>
              </a:rPr>
              <a:t>-stars in </a:t>
            </a:r>
            <a:r>
              <a:rPr lang="en-US" sz="2000" i="1">
                <a:latin typeface="Calibri" pitchFamily="34" charset="0"/>
                <a:cs typeface="Times New Roman" pitchFamily="18" charset="0"/>
              </a:rPr>
              <a:t>G </a:t>
            </a:r>
            <a:r>
              <a:rPr lang="en-US" sz="2000">
                <a:latin typeface="Calibri" pitchFamily="34" charset="0"/>
                <a:cs typeface="Times New Roman" pitchFamily="18" charset="0"/>
              </a:rPr>
              <a:t>has been selected. Then we define an </a:t>
            </a:r>
            <a:r>
              <a:rPr lang="en-US" sz="2000" b="1" i="1">
                <a:latin typeface="Calibri" pitchFamily="34" charset="0"/>
                <a:cs typeface="Times New Roman" pitchFamily="18" charset="0"/>
              </a:rPr>
              <a:t>elastic graph </a:t>
            </a:r>
            <a:r>
              <a:rPr lang="en-US" sz="2000">
                <a:latin typeface="Calibri" pitchFamily="34" charset="0"/>
                <a:cs typeface="Times New Roman" pitchFamily="18" charset="0"/>
              </a:rPr>
              <a:t>as a graph with selected families of </a:t>
            </a:r>
            <a:r>
              <a:rPr lang="en-US" sz="2000" i="1">
                <a:latin typeface="Calibri" pitchFamily="34" charset="0"/>
                <a:cs typeface="Times New Roman" pitchFamily="18" charset="0"/>
              </a:rPr>
              <a:t>k</a:t>
            </a:r>
            <a:r>
              <a:rPr lang="en-US" sz="2000">
                <a:latin typeface="Calibri" pitchFamily="34" charset="0"/>
                <a:cs typeface="Times New Roman" pitchFamily="18" charset="0"/>
              </a:rPr>
              <a:t>‑stars </a:t>
            </a:r>
            <a:r>
              <a:rPr lang="en-US" sz="2000" i="1">
                <a:latin typeface="Calibri" pitchFamily="34" charset="0"/>
                <a:cs typeface="Times New Roman" pitchFamily="18" charset="0"/>
              </a:rPr>
              <a:t>S</a:t>
            </a:r>
            <a:r>
              <a:rPr lang="en-US" sz="2000" i="1" baseline="-30000">
                <a:latin typeface="Calibri" pitchFamily="34" charset="0"/>
                <a:cs typeface="Times New Roman" pitchFamily="18" charset="0"/>
              </a:rPr>
              <a:t>k</a:t>
            </a:r>
            <a:r>
              <a:rPr lang="en-US" sz="2000" i="1"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2000">
                <a:latin typeface="Calibri" pitchFamily="34" charset="0"/>
                <a:cs typeface="Times New Roman" pitchFamily="18" charset="0"/>
              </a:rPr>
              <a:t>and for which for all </a:t>
            </a:r>
            <a:r>
              <a:rPr lang="en-US" sz="2000" i="1">
                <a:latin typeface="Calibri" pitchFamily="34" charset="0"/>
                <a:cs typeface="Times New Roman" pitchFamily="18" charset="0"/>
              </a:rPr>
              <a:t>E</a:t>
            </a:r>
            <a:r>
              <a:rPr lang="en-US" sz="2000" baseline="30000">
                <a:latin typeface="Calibri" pitchFamily="34" charset="0"/>
                <a:cs typeface="Times New Roman" pitchFamily="18" charset="0"/>
              </a:rPr>
              <a:t>(</a:t>
            </a:r>
            <a:r>
              <a:rPr lang="en-US" sz="2000" i="1" baseline="30000">
                <a:latin typeface="Calibri" pitchFamily="34" charset="0"/>
                <a:cs typeface="Times New Roman" pitchFamily="18" charset="0"/>
              </a:rPr>
              <a:t>i</a:t>
            </a:r>
            <a:r>
              <a:rPr lang="en-US" sz="2000" baseline="30000">
                <a:latin typeface="Calibri" pitchFamily="34" charset="0"/>
                <a:cs typeface="Times New Roman" pitchFamily="18" charset="0"/>
              </a:rPr>
              <a:t>)</a:t>
            </a:r>
            <a:r>
              <a:rPr lang="en-US" sz="2000" i="1" baseline="30000">
                <a:latin typeface="Calibri" pitchFamily="34" charset="0"/>
                <a:cs typeface="Times New Roman" pitchFamily="18" charset="0"/>
              </a:rPr>
              <a:t> </a:t>
            </a:r>
            <a:r>
              <a:rPr lang="en-GB" sz="2000">
                <a:latin typeface="Calibri" pitchFamily="34" charset="0"/>
                <a:cs typeface="Times New Roman" pitchFamily="18" charset="0"/>
                <a:sym typeface="Symbol" pitchFamily="18" charset="2"/>
              </a:rPr>
              <a:t></a:t>
            </a:r>
            <a:r>
              <a:rPr lang="en-GB" sz="2000">
                <a:latin typeface="Calibri" pitchFamily="34" charset="0"/>
                <a:cs typeface="Times New Roman" pitchFamily="18" charset="0"/>
              </a:rPr>
              <a:t> </a:t>
            </a:r>
            <a:r>
              <a:rPr lang="en-GB" sz="2000" i="1">
                <a:latin typeface="Calibri" pitchFamily="34" charset="0"/>
                <a:cs typeface="Times New Roman" pitchFamily="18" charset="0"/>
                <a:sym typeface="Symbol" pitchFamily="18" charset="2"/>
              </a:rPr>
              <a:t>E</a:t>
            </a:r>
            <a:r>
              <a:rPr lang="en-GB" sz="2000">
                <a:latin typeface="Calibri" pitchFamily="34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000">
                <a:latin typeface="Calibri" pitchFamily="34" charset="0"/>
                <a:cs typeface="Times New Roman" pitchFamily="18" charset="0"/>
                <a:sym typeface="Symbol" pitchFamily="18" charset="2"/>
              </a:rPr>
              <a:t>and                             the corresponding elasticity moduli </a:t>
            </a:r>
            <a:r>
              <a:rPr lang="fr-FR" sz="2000" i="1">
                <a:latin typeface="Calibri" pitchFamily="34" charset="0"/>
                <a:cs typeface="Times New Roman" pitchFamily="18" charset="0"/>
                <a:sym typeface="Symbol" pitchFamily="18" charset="2"/>
              </a:rPr>
              <a:t>λ</a:t>
            </a:r>
            <a:r>
              <a:rPr lang="en-US" sz="2000" i="1" baseline="-30000">
                <a:latin typeface="Calibri" pitchFamily="34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en-US" sz="2000" i="1">
                <a:latin typeface="Calibri" pitchFamily="34" charset="0"/>
                <a:cs typeface="Times New Roman" pitchFamily="18" charset="0"/>
                <a:sym typeface="Symbol" pitchFamily="18" charset="2"/>
              </a:rPr>
              <a:t> &gt; </a:t>
            </a:r>
            <a:r>
              <a:rPr lang="en-US" sz="2000">
                <a:latin typeface="Calibri" pitchFamily="34" charset="0"/>
                <a:cs typeface="Times New Roman" pitchFamily="18" charset="0"/>
                <a:sym typeface="Symbol" pitchFamily="18" charset="2"/>
              </a:rPr>
              <a:t>0 and </a:t>
            </a:r>
            <a:r>
              <a:rPr lang="fr-FR" sz="2000" i="1">
                <a:latin typeface="Calibri" pitchFamily="34" charset="0"/>
                <a:cs typeface="Times New Roman" pitchFamily="18" charset="0"/>
                <a:sym typeface="Symbol" pitchFamily="18" charset="2"/>
              </a:rPr>
              <a:t>μ</a:t>
            </a:r>
            <a:r>
              <a:rPr lang="en-US" sz="2000" i="1" baseline="-30000">
                <a:latin typeface="Calibri" pitchFamily="34" charset="0"/>
                <a:cs typeface="Times New Roman" pitchFamily="18" charset="0"/>
                <a:sym typeface="Symbol" pitchFamily="18" charset="2"/>
              </a:rPr>
              <a:t>kj</a:t>
            </a:r>
            <a:r>
              <a:rPr lang="en-US" sz="2000" i="1">
                <a:latin typeface="Calibri" pitchFamily="34" charset="0"/>
                <a:cs typeface="Times New Roman" pitchFamily="18" charset="0"/>
                <a:sym typeface="Symbol" pitchFamily="18" charset="2"/>
              </a:rPr>
              <a:t> &gt; </a:t>
            </a:r>
            <a:r>
              <a:rPr lang="en-US" sz="2000">
                <a:latin typeface="Calibri" pitchFamily="34" charset="0"/>
                <a:cs typeface="Times New Roman" pitchFamily="18" charset="0"/>
                <a:sym typeface="Symbol" pitchFamily="18" charset="2"/>
              </a:rPr>
              <a:t>0 are defined.</a:t>
            </a:r>
          </a:p>
          <a:p>
            <a:endParaRPr lang="en-US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graphicFrame>
        <p:nvGraphicFramePr>
          <p:cNvPr id="3078" name="Object 23"/>
          <p:cNvGraphicFramePr>
            <a:graphicFrameLocks noChangeAspect="1"/>
          </p:cNvGraphicFramePr>
          <p:nvPr/>
        </p:nvGraphicFramePr>
        <p:xfrm>
          <a:off x="4470400" y="2606675"/>
          <a:ext cx="1181100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" name="Equation" r:id="rId11" imgW="609600" imgH="279400" progId="Equation.3">
                  <p:embed/>
                </p:oleObj>
              </mc:Choice>
              <mc:Fallback>
                <p:oleObj name="Equation" r:id="rId11" imgW="609600" imgH="27940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0400" y="2606675"/>
                        <a:ext cx="1181100" cy="534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2" name="Picture 15" descr="NEuroInf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0113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80438" cy="914400"/>
          </a:xfrm>
        </p:spPr>
        <p:txBody>
          <a:bodyPr/>
          <a:lstStyle/>
          <a:p>
            <a:pPr eaLnBrk="1" hangingPunct="1"/>
            <a:r>
              <a:rPr lang="en-US" sz="4000"/>
              <a:t>Graph grammars</a:t>
            </a:r>
            <a:br>
              <a:rPr lang="en-US" sz="4000"/>
            </a:br>
            <a:r>
              <a:rPr lang="en-US" sz="3000"/>
              <a:t>the simplest one: add a node, bisect an edge</a:t>
            </a:r>
            <a:endParaRPr lang="fr-FR" sz="3000"/>
          </a:p>
        </p:txBody>
      </p:sp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604838" y="1543050"/>
            <a:ext cx="1638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Tahoma" pitchFamily="34" charset="0"/>
              </a:rPr>
              <a:t>Two operations:</a:t>
            </a:r>
            <a:endParaRPr lang="fr-FR">
              <a:latin typeface="Tahoma" pitchFamily="34" charset="0"/>
            </a:endParaRPr>
          </a:p>
        </p:txBody>
      </p:sp>
      <p:sp>
        <p:nvSpPr>
          <p:cNvPr id="13316" name="Text Box 7"/>
          <p:cNvSpPr txBox="1">
            <a:spLocks noChangeArrowheads="1"/>
          </p:cNvSpPr>
          <p:nvPr/>
        </p:nvSpPr>
        <p:spPr bwMode="auto">
          <a:xfrm>
            <a:off x="2333625" y="1562100"/>
            <a:ext cx="3219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Tahoma" pitchFamily="34" charset="0"/>
              </a:rPr>
              <a:t>Operation 1) Add a node to a star</a:t>
            </a:r>
            <a:endParaRPr lang="fr-FR">
              <a:latin typeface="Tahoma" pitchFamily="34" charset="0"/>
            </a:endParaRPr>
          </a:p>
        </p:txBody>
      </p:sp>
      <p:sp>
        <p:nvSpPr>
          <p:cNvPr id="13317" name="Text Box 8"/>
          <p:cNvSpPr txBox="1">
            <a:spLocks noChangeArrowheads="1"/>
          </p:cNvSpPr>
          <p:nvPr/>
        </p:nvSpPr>
        <p:spPr bwMode="auto">
          <a:xfrm>
            <a:off x="6059488" y="1557338"/>
            <a:ext cx="2689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Tahoma" pitchFamily="34" charset="0"/>
              </a:rPr>
              <a:t>Operation 2) Bisect an edge</a:t>
            </a:r>
            <a:endParaRPr lang="fr-FR">
              <a:latin typeface="Tahoma" pitchFamily="34" charset="0"/>
            </a:endParaRPr>
          </a:p>
        </p:txBody>
      </p:sp>
      <p:pic>
        <p:nvPicPr>
          <p:cNvPr id="13318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971675"/>
            <a:ext cx="7113588" cy="469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5" descr="NEuroInf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0113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026"/>
          <p:cNvSpPr txBox="1">
            <a:spLocks noChangeArrowheads="1"/>
          </p:cNvSpPr>
          <p:nvPr/>
        </p:nvSpPr>
        <p:spPr bwMode="auto">
          <a:xfrm>
            <a:off x="762000" y="152400"/>
            <a:ext cx="7696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en-GB" sz="3000">
                <a:solidFill>
                  <a:srgbClr val="000000"/>
                </a:solidFill>
                <a:latin typeface="Calibri" pitchFamily="34" charset="0"/>
              </a:rPr>
              <a:t>Principal harmonic dendrites (trees) approximating complex data structures</a:t>
            </a:r>
          </a:p>
        </p:txBody>
      </p:sp>
      <p:grpSp>
        <p:nvGrpSpPr>
          <p:cNvPr id="14339" name="Group 1130"/>
          <p:cNvGrpSpPr>
            <a:grpSpLocks/>
          </p:cNvGrpSpPr>
          <p:nvPr/>
        </p:nvGrpSpPr>
        <p:grpSpPr bwMode="auto">
          <a:xfrm>
            <a:off x="893763" y="1944688"/>
            <a:ext cx="3873500" cy="3214687"/>
            <a:chOff x="1817" y="1156"/>
            <a:chExt cx="2440" cy="2025"/>
          </a:xfrm>
        </p:grpSpPr>
        <p:sp>
          <p:nvSpPr>
            <p:cNvPr id="14449" name="Line 1131"/>
            <p:cNvSpPr>
              <a:spLocks noChangeShapeType="1"/>
            </p:cNvSpPr>
            <p:nvPr/>
          </p:nvSpPr>
          <p:spPr bwMode="auto">
            <a:xfrm>
              <a:off x="1817" y="1156"/>
              <a:ext cx="1024" cy="997"/>
            </a:xfrm>
            <a:prstGeom prst="line">
              <a:avLst/>
            </a:prstGeom>
            <a:noFill/>
            <a:ln w="5724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450" name="Line 1132"/>
            <p:cNvSpPr>
              <a:spLocks noChangeShapeType="1"/>
            </p:cNvSpPr>
            <p:nvPr/>
          </p:nvSpPr>
          <p:spPr bwMode="auto">
            <a:xfrm flipH="1">
              <a:off x="1820" y="2158"/>
              <a:ext cx="999" cy="1024"/>
            </a:xfrm>
            <a:prstGeom prst="line">
              <a:avLst/>
            </a:prstGeom>
            <a:noFill/>
            <a:ln w="5724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451" name="Line 1133"/>
            <p:cNvSpPr>
              <a:spLocks noChangeShapeType="1"/>
            </p:cNvSpPr>
            <p:nvPr/>
          </p:nvSpPr>
          <p:spPr bwMode="auto">
            <a:xfrm flipH="1" flipV="1">
              <a:off x="2829" y="2153"/>
              <a:ext cx="1430" cy="45"/>
            </a:xfrm>
            <a:prstGeom prst="line">
              <a:avLst/>
            </a:prstGeom>
            <a:noFill/>
            <a:ln w="5724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4340" name="Picture 1135" descr="tree2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341438"/>
            <a:ext cx="44291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1" name="Group 1243"/>
          <p:cNvGrpSpPr>
            <a:grpSpLocks/>
          </p:cNvGrpSpPr>
          <p:nvPr/>
        </p:nvGrpSpPr>
        <p:grpSpPr bwMode="auto">
          <a:xfrm>
            <a:off x="631825" y="3449638"/>
            <a:ext cx="1749425" cy="1917700"/>
            <a:chOff x="1247" y="1253"/>
            <a:chExt cx="1861" cy="2269"/>
          </a:xfrm>
        </p:grpSpPr>
        <p:sp>
          <p:nvSpPr>
            <p:cNvPr id="14416" name="Oval 1244"/>
            <p:cNvSpPr>
              <a:spLocks noChangeArrowheads="1"/>
            </p:cNvSpPr>
            <p:nvPr/>
          </p:nvSpPr>
          <p:spPr bwMode="auto">
            <a:xfrm>
              <a:off x="2517" y="1706"/>
              <a:ext cx="91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17" name="Oval 1245"/>
            <p:cNvSpPr>
              <a:spLocks noChangeArrowheads="1"/>
            </p:cNvSpPr>
            <p:nvPr/>
          </p:nvSpPr>
          <p:spPr bwMode="auto">
            <a:xfrm>
              <a:off x="2154" y="1570"/>
              <a:ext cx="91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18" name="Oval 1246"/>
            <p:cNvSpPr>
              <a:spLocks noChangeArrowheads="1"/>
            </p:cNvSpPr>
            <p:nvPr/>
          </p:nvSpPr>
          <p:spPr bwMode="auto">
            <a:xfrm>
              <a:off x="2200" y="1842"/>
              <a:ext cx="91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19" name="Oval 1247"/>
            <p:cNvSpPr>
              <a:spLocks noChangeArrowheads="1"/>
            </p:cNvSpPr>
            <p:nvPr/>
          </p:nvSpPr>
          <p:spPr bwMode="auto">
            <a:xfrm>
              <a:off x="2018" y="2205"/>
              <a:ext cx="91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20" name="Oval 1248"/>
            <p:cNvSpPr>
              <a:spLocks noChangeArrowheads="1"/>
            </p:cNvSpPr>
            <p:nvPr/>
          </p:nvSpPr>
          <p:spPr bwMode="auto">
            <a:xfrm>
              <a:off x="1882" y="2024"/>
              <a:ext cx="91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21" name="Oval 1249"/>
            <p:cNvSpPr>
              <a:spLocks noChangeArrowheads="1"/>
            </p:cNvSpPr>
            <p:nvPr/>
          </p:nvSpPr>
          <p:spPr bwMode="auto">
            <a:xfrm>
              <a:off x="2290" y="2069"/>
              <a:ext cx="91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22" name="Oval 1250"/>
            <p:cNvSpPr>
              <a:spLocks noChangeArrowheads="1"/>
            </p:cNvSpPr>
            <p:nvPr/>
          </p:nvSpPr>
          <p:spPr bwMode="auto">
            <a:xfrm>
              <a:off x="2653" y="1933"/>
              <a:ext cx="91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23" name="Oval 1251"/>
            <p:cNvSpPr>
              <a:spLocks noChangeArrowheads="1"/>
            </p:cNvSpPr>
            <p:nvPr/>
          </p:nvSpPr>
          <p:spPr bwMode="auto">
            <a:xfrm>
              <a:off x="2517" y="2251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24" name="Oval 1252"/>
            <p:cNvSpPr>
              <a:spLocks noChangeArrowheads="1"/>
            </p:cNvSpPr>
            <p:nvPr/>
          </p:nvSpPr>
          <p:spPr bwMode="auto">
            <a:xfrm>
              <a:off x="2200" y="2432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25" name="Oval 1253"/>
            <p:cNvSpPr>
              <a:spLocks noChangeArrowheads="1"/>
            </p:cNvSpPr>
            <p:nvPr/>
          </p:nvSpPr>
          <p:spPr bwMode="auto">
            <a:xfrm>
              <a:off x="2018" y="2614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26" name="Oval 1254"/>
            <p:cNvSpPr>
              <a:spLocks noChangeArrowheads="1"/>
            </p:cNvSpPr>
            <p:nvPr/>
          </p:nvSpPr>
          <p:spPr bwMode="auto">
            <a:xfrm>
              <a:off x="1655" y="2432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27" name="Oval 1255"/>
            <p:cNvSpPr>
              <a:spLocks noChangeArrowheads="1"/>
            </p:cNvSpPr>
            <p:nvPr/>
          </p:nvSpPr>
          <p:spPr bwMode="auto">
            <a:xfrm>
              <a:off x="1701" y="2160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28" name="Oval 1256"/>
            <p:cNvSpPr>
              <a:spLocks noChangeArrowheads="1"/>
            </p:cNvSpPr>
            <p:nvPr/>
          </p:nvSpPr>
          <p:spPr bwMode="auto">
            <a:xfrm>
              <a:off x="1610" y="2659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29" name="Oval 1257"/>
            <p:cNvSpPr>
              <a:spLocks noChangeArrowheads="1"/>
            </p:cNvSpPr>
            <p:nvPr/>
          </p:nvSpPr>
          <p:spPr bwMode="auto">
            <a:xfrm>
              <a:off x="2880" y="1842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30" name="Oval 1258"/>
            <p:cNvSpPr>
              <a:spLocks noChangeArrowheads="1"/>
            </p:cNvSpPr>
            <p:nvPr/>
          </p:nvSpPr>
          <p:spPr bwMode="auto">
            <a:xfrm>
              <a:off x="2744" y="1525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31" name="Oval 1259"/>
            <p:cNvSpPr>
              <a:spLocks noChangeArrowheads="1"/>
            </p:cNvSpPr>
            <p:nvPr/>
          </p:nvSpPr>
          <p:spPr bwMode="auto">
            <a:xfrm>
              <a:off x="2426" y="1480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32" name="Oval 1260"/>
            <p:cNvSpPr>
              <a:spLocks noChangeArrowheads="1"/>
            </p:cNvSpPr>
            <p:nvPr/>
          </p:nvSpPr>
          <p:spPr bwMode="auto">
            <a:xfrm>
              <a:off x="3016" y="1480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33" name="Oval 1261"/>
            <p:cNvSpPr>
              <a:spLocks noChangeArrowheads="1"/>
            </p:cNvSpPr>
            <p:nvPr/>
          </p:nvSpPr>
          <p:spPr bwMode="auto">
            <a:xfrm>
              <a:off x="2699" y="1253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34" name="Oval 1262"/>
            <p:cNvSpPr>
              <a:spLocks noChangeArrowheads="1"/>
            </p:cNvSpPr>
            <p:nvPr/>
          </p:nvSpPr>
          <p:spPr bwMode="auto">
            <a:xfrm>
              <a:off x="2971" y="1253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35" name="Oval 1263"/>
            <p:cNvSpPr>
              <a:spLocks noChangeArrowheads="1"/>
            </p:cNvSpPr>
            <p:nvPr/>
          </p:nvSpPr>
          <p:spPr bwMode="auto">
            <a:xfrm>
              <a:off x="2290" y="2614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36" name="Oval 1264"/>
            <p:cNvSpPr>
              <a:spLocks noChangeArrowheads="1"/>
            </p:cNvSpPr>
            <p:nvPr/>
          </p:nvSpPr>
          <p:spPr bwMode="auto">
            <a:xfrm>
              <a:off x="2561" y="2386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37" name="Oval 1265"/>
            <p:cNvSpPr>
              <a:spLocks noChangeArrowheads="1"/>
            </p:cNvSpPr>
            <p:nvPr/>
          </p:nvSpPr>
          <p:spPr bwMode="auto">
            <a:xfrm>
              <a:off x="2699" y="2160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38" name="Oval 1266"/>
            <p:cNvSpPr>
              <a:spLocks noChangeArrowheads="1"/>
            </p:cNvSpPr>
            <p:nvPr/>
          </p:nvSpPr>
          <p:spPr bwMode="auto">
            <a:xfrm>
              <a:off x="3016" y="1888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39" name="Oval 1267"/>
            <p:cNvSpPr>
              <a:spLocks noChangeArrowheads="1"/>
            </p:cNvSpPr>
            <p:nvPr/>
          </p:nvSpPr>
          <p:spPr bwMode="auto">
            <a:xfrm>
              <a:off x="1746" y="2840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40" name="Oval 1268"/>
            <p:cNvSpPr>
              <a:spLocks noChangeArrowheads="1"/>
            </p:cNvSpPr>
            <p:nvPr/>
          </p:nvSpPr>
          <p:spPr bwMode="auto">
            <a:xfrm>
              <a:off x="2063" y="2568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41" name="Oval 1269"/>
            <p:cNvSpPr>
              <a:spLocks noChangeArrowheads="1"/>
            </p:cNvSpPr>
            <p:nvPr/>
          </p:nvSpPr>
          <p:spPr bwMode="auto">
            <a:xfrm>
              <a:off x="1655" y="3294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42" name="Oval 1270"/>
            <p:cNvSpPr>
              <a:spLocks noChangeArrowheads="1"/>
            </p:cNvSpPr>
            <p:nvPr/>
          </p:nvSpPr>
          <p:spPr bwMode="auto">
            <a:xfrm>
              <a:off x="1972" y="3022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43" name="Oval 1271"/>
            <p:cNvSpPr>
              <a:spLocks noChangeArrowheads="1"/>
            </p:cNvSpPr>
            <p:nvPr/>
          </p:nvSpPr>
          <p:spPr bwMode="auto">
            <a:xfrm>
              <a:off x="1565" y="3067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44" name="Oval 1272"/>
            <p:cNvSpPr>
              <a:spLocks noChangeArrowheads="1"/>
            </p:cNvSpPr>
            <p:nvPr/>
          </p:nvSpPr>
          <p:spPr bwMode="auto">
            <a:xfrm>
              <a:off x="1474" y="2840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45" name="Oval 1273"/>
            <p:cNvSpPr>
              <a:spLocks noChangeArrowheads="1"/>
            </p:cNvSpPr>
            <p:nvPr/>
          </p:nvSpPr>
          <p:spPr bwMode="auto">
            <a:xfrm>
              <a:off x="1247" y="2931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46" name="Oval 1274"/>
            <p:cNvSpPr>
              <a:spLocks noChangeArrowheads="1"/>
            </p:cNvSpPr>
            <p:nvPr/>
          </p:nvSpPr>
          <p:spPr bwMode="auto">
            <a:xfrm>
              <a:off x="1383" y="2614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47" name="Oval 1275"/>
            <p:cNvSpPr>
              <a:spLocks noChangeArrowheads="1"/>
            </p:cNvSpPr>
            <p:nvPr/>
          </p:nvSpPr>
          <p:spPr bwMode="auto">
            <a:xfrm>
              <a:off x="1292" y="3158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48" name="Oval 1276"/>
            <p:cNvSpPr>
              <a:spLocks noChangeArrowheads="1"/>
            </p:cNvSpPr>
            <p:nvPr/>
          </p:nvSpPr>
          <p:spPr bwMode="auto">
            <a:xfrm>
              <a:off x="1292" y="3430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14342" name="Group 1277"/>
          <p:cNvGrpSpPr>
            <a:grpSpLocks/>
          </p:cNvGrpSpPr>
          <p:nvPr/>
        </p:nvGrpSpPr>
        <p:grpSpPr bwMode="auto">
          <a:xfrm rot="5166228">
            <a:off x="704850" y="1519238"/>
            <a:ext cx="1749425" cy="1917700"/>
            <a:chOff x="1247" y="1253"/>
            <a:chExt cx="1861" cy="2269"/>
          </a:xfrm>
        </p:grpSpPr>
        <p:sp>
          <p:nvSpPr>
            <p:cNvPr id="14383" name="Oval 1278"/>
            <p:cNvSpPr>
              <a:spLocks noChangeArrowheads="1"/>
            </p:cNvSpPr>
            <p:nvPr/>
          </p:nvSpPr>
          <p:spPr bwMode="auto">
            <a:xfrm>
              <a:off x="2517" y="1706"/>
              <a:ext cx="91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84" name="Oval 1279"/>
            <p:cNvSpPr>
              <a:spLocks noChangeArrowheads="1"/>
            </p:cNvSpPr>
            <p:nvPr/>
          </p:nvSpPr>
          <p:spPr bwMode="auto">
            <a:xfrm>
              <a:off x="2154" y="1570"/>
              <a:ext cx="91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85" name="Oval 1280"/>
            <p:cNvSpPr>
              <a:spLocks noChangeArrowheads="1"/>
            </p:cNvSpPr>
            <p:nvPr/>
          </p:nvSpPr>
          <p:spPr bwMode="auto">
            <a:xfrm>
              <a:off x="2200" y="1842"/>
              <a:ext cx="91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86" name="Oval 1281"/>
            <p:cNvSpPr>
              <a:spLocks noChangeArrowheads="1"/>
            </p:cNvSpPr>
            <p:nvPr/>
          </p:nvSpPr>
          <p:spPr bwMode="auto">
            <a:xfrm>
              <a:off x="2018" y="2205"/>
              <a:ext cx="91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87" name="Oval 1282"/>
            <p:cNvSpPr>
              <a:spLocks noChangeArrowheads="1"/>
            </p:cNvSpPr>
            <p:nvPr/>
          </p:nvSpPr>
          <p:spPr bwMode="auto">
            <a:xfrm>
              <a:off x="1882" y="2024"/>
              <a:ext cx="91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88" name="Oval 1283"/>
            <p:cNvSpPr>
              <a:spLocks noChangeArrowheads="1"/>
            </p:cNvSpPr>
            <p:nvPr/>
          </p:nvSpPr>
          <p:spPr bwMode="auto">
            <a:xfrm>
              <a:off x="2290" y="2069"/>
              <a:ext cx="91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89" name="Oval 1284"/>
            <p:cNvSpPr>
              <a:spLocks noChangeArrowheads="1"/>
            </p:cNvSpPr>
            <p:nvPr/>
          </p:nvSpPr>
          <p:spPr bwMode="auto">
            <a:xfrm>
              <a:off x="2653" y="1933"/>
              <a:ext cx="91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90" name="Oval 1285"/>
            <p:cNvSpPr>
              <a:spLocks noChangeArrowheads="1"/>
            </p:cNvSpPr>
            <p:nvPr/>
          </p:nvSpPr>
          <p:spPr bwMode="auto">
            <a:xfrm>
              <a:off x="2517" y="2251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91" name="Oval 1286"/>
            <p:cNvSpPr>
              <a:spLocks noChangeArrowheads="1"/>
            </p:cNvSpPr>
            <p:nvPr/>
          </p:nvSpPr>
          <p:spPr bwMode="auto">
            <a:xfrm>
              <a:off x="2200" y="2432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92" name="Oval 1287"/>
            <p:cNvSpPr>
              <a:spLocks noChangeArrowheads="1"/>
            </p:cNvSpPr>
            <p:nvPr/>
          </p:nvSpPr>
          <p:spPr bwMode="auto">
            <a:xfrm>
              <a:off x="2018" y="2614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93" name="Oval 1288"/>
            <p:cNvSpPr>
              <a:spLocks noChangeArrowheads="1"/>
            </p:cNvSpPr>
            <p:nvPr/>
          </p:nvSpPr>
          <p:spPr bwMode="auto">
            <a:xfrm>
              <a:off x="1655" y="2432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94" name="Oval 1289"/>
            <p:cNvSpPr>
              <a:spLocks noChangeArrowheads="1"/>
            </p:cNvSpPr>
            <p:nvPr/>
          </p:nvSpPr>
          <p:spPr bwMode="auto">
            <a:xfrm>
              <a:off x="1701" y="2160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95" name="Oval 1290"/>
            <p:cNvSpPr>
              <a:spLocks noChangeArrowheads="1"/>
            </p:cNvSpPr>
            <p:nvPr/>
          </p:nvSpPr>
          <p:spPr bwMode="auto">
            <a:xfrm>
              <a:off x="1610" y="2659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96" name="Oval 1291"/>
            <p:cNvSpPr>
              <a:spLocks noChangeArrowheads="1"/>
            </p:cNvSpPr>
            <p:nvPr/>
          </p:nvSpPr>
          <p:spPr bwMode="auto">
            <a:xfrm>
              <a:off x="2880" y="1842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97" name="Oval 1292"/>
            <p:cNvSpPr>
              <a:spLocks noChangeArrowheads="1"/>
            </p:cNvSpPr>
            <p:nvPr/>
          </p:nvSpPr>
          <p:spPr bwMode="auto">
            <a:xfrm>
              <a:off x="2744" y="1525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98" name="Oval 1293"/>
            <p:cNvSpPr>
              <a:spLocks noChangeArrowheads="1"/>
            </p:cNvSpPr>
            <p:nvPr/>
          </p:nvSpPr>
          <p:spPr bwMode="auto">
            <a:xfrm>
              <a:off x="2426" y="1480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99" name="Oval 1294"/>
            <p:cNvSpPr>
              <a:spLocks noChangeArrowheads="1"/>
            </p:cNvSpPr>
            <p:nvPr/>
          </p:nvSpPr>
          <p:spPr bwMode="auto">
            <a:xfrm>
              <a:off x="3016" y="1480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00" name="Oval 1295"/>
            <p:cNvSpPr>
              <a:spLocks noChangeArrowheads="1"/>
            </p:cNvSpPr>
            <p:nvPr/>
          </p:nvSpPr>
          <p:spPr bwMode="auto">
            <a:xfrm>
              <a:off x="2699" y="1253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01" name="Oval 1296"/>
            <p:cNvSpPr>
              <a:spLocks noChangeArrowheads="1"/>
            </p:cNvSpPr>
            <p:nvPr/>
          </p:nvSpPr>
          <p:spPr bwMode="auto">
            <a:xfrm>
              <a:off x="2971" y="1253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02" name="Oval 1297"/>
            <p:cNvSpPr>
              <a:spLocks noChangeArrowheads="1"/>
            </p:cNvSpPr>
            <p:nvPr/>
          </p:nvSpPr>
          <p:spPr bwMode="auto">
            <a:xfrm>
              <a:off x="2290" y="2614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03" name="Oval 1298"/>
            <p:cNvSpPr>
              <a:spLocks noChangeArrowheads="1"/>
            </p:cNvSpPr>
            <p:nvPr/>
          </p:nvSpPr>
          <p:spPr bwMode="auto">
            <a:xfrm>
              <a:off x="2561" y="2386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04" name="Oval 1299"/>
            <p:cNvSpPr>
              <a:spLocks noChangeArrowheads="1"/>
            </p:cNvSpPr>
            <p:nvPr/>
          </p:nvSpPr>
          <p:spPr bwMode="auto">
            <a:xfrm>
              <a:off x="2699" y="2160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05" name="Oval 1300"/>
            <p:cNvSpPr>
              <a:spLocks noChangeArrowheads="1"/>
            </p:cNvSpPr>
            <p:nvPr/>
          </p:nvSpPr>
          <p:spPr bwMode="auto">
            <a:xfrm>
              <a:off x="3016" y="1888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06" name="Oval 1301"/>
            <p:cNvSpPr>
              <a:spLocks noChangeArrowheads="1"/>
            </p:cNvSpPr>
            <p:nvPr/>
          </p:nvSpPr>
          <p:spPr bwMode="auto">
            <a:xfrm>
              <a:off x="1746" y="2840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07" name="Oval 1302"/>
            <p:cNvSpPr>
              <a:spLocks noChangeArrowheads="1"/>
            </p:cNvSpPr>
            <p:nvPr/>
          </p:nvSpPr>
          <p:spPr bwMode="auto">
            <a:xfrm>
              <a:off x="2063" y="2568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08" name="Oval 1303"/>
            <p:cNvSpPr>
              <a:spLocks noChangeArrowheads="1"/>
            </p:cNvSpPr>
            <p:nvPr/>
          </p:nvSpPr>
          <p:spPr bwMode="auto">
            <a:xfrm>
              <a:off x="1655" y="3294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09" name="Oval 1304"/>
            <p:cNvSpPr>
              <a:spLocks noChangeArrowheads="1"/>
            </p:cNvSpPr>
            <p:nvPr/>
          </p:nvSpPr>
          <p:spPr bwMode="auto">
            <a:xfrm>
              <a:off x="1972" y="3022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10" name="Oval 1305"/>
            <p:cNvSpPr>
              <a:spLocks noChangeArrowheads="1"/>
            </p:cNvSpPr>
            <p:nvPr/>
          </p:nvSpPr>
          <p:spPr bwMode="auto">
            <a:xfrm>
              <a:off x="1565" y="3067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11" name="Oval 1306"/>
            <p:cNvSpPr>
              <a:spLocks noChangeArrowheads="1"/>
            </p:cNvSpPr>
            <p:nvPr/>
          </p:nvSpPr>
          <p:spPr bwMode="auto">
            <a:xfrm>
              <a:off x="1474" y="2840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12" name="Oval 1307"/>
            <p:cNvSpPr>
              <a:spLocks noChangeArrowheads="1"/>
            </p:cNvSpPr>
            <p:nvPr/>
          </p:nvSpPr>
          <p:spPr bwMode="auto">
            <a:xfrm>
              <a:off x="1247" y="2931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13" name="Oval 1308"/>
            <p:cNvSpPr>
              <a:spLocks noChangeArrowheads="1"/>
            </p:cNvSpPr>
            <p:nvPr/>
          </p:nvSpPr>
          <p:spPr bwMode="auto">
            <a:xfrm>
              <a:off x="1383" y="2614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14" name="Oval 1309"/>
            <p:cNvSpPr>
              <a:spLocks noChangeArrowheads="1"/>
            </p:cNvSpPr>
            <p:nvPr/>
          </p:nvSpPr>
          <p:spPr bwMode="auto">
            <a:xfrm>
              <a:off x="1292" y="3158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415" name="Oval 1310"/>
            <p:cNvSpPr>
              <a:spLocks noChangeArrowheads="1"/>
            </p:cNvSpPr>
            <p:nvPr/>
          </p:nvSpPr>
          <p:spPr bwMode="auto">
            <a:xfrm>
              <a:off x="1292" y="3430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14343" name="Group 1311"/>
          <p:cNvGrpSpPr>
            <a:grpSpLocks/>
          </p:cNvGrpSpPr>
          <p:nvPr/>
        </p:nvGrpSpPr>
        <p:grpSpPr bwMode="auto">
          <a:xfrm rot="2853757">
            <a:off x="2838450" y="2651126"/>
            <a:ext cx="1749425" cy="1917700"/>
            <a:chOff x="1247" y="1253"/>
            <a:chExt cx="1861" cy="2269"/>
          </a:xfrm>
        </p:grpSpPr>
        <p:sp>
          <p:nvSpPr>
            <p:cNvPr id="14350" name="Oval 1312"/>
            <p:cNvSpPr>
              <a:spLocks noChangeArrowheads="1"/>
            </p:cNvSpPr>
            <p:nvPr/>
          </p:nvSpPr>
          <p:spPr bwMode="auto">
            <a:xfrm>
              <a:off x="2517" y="1706"/>
              <a:ext cx="91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51" name="Oval 1313"/>
            <p:cNvSpPr>
              <a:spLocks noChangeArrowheads="1"/>
            </p:cNvSpPr>
            <p:nvPr/>
          </p:nvSpPr>
          <p:spPr bwMode="auto">
            <a:xfrm>
              <a:off x="2154" y="1570"/>
              <a:ext cx="91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52" name="Oval 1314"/>
            <p:cNvSpPr>
              <a:spLocks noChangeArrowheads="1"/>
            </p:cNvSpPr>
            <p:nvPr/>
          </p:nvSpPr>
          <p:spPr bwMode="auto">
            <a:xfrm>
              <a:off x="2200" y="1842"/>
              <a:ext cx="91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53" name="Oval 1315"/>
            <p:cNvSpPr>
              <a:spLocks noChangeArrowheads="1"/>
            </p:cNvSpPr>
            <p:nvPr/>
          </p:nvSpPr>
          <p:spPr bwMode="auto">
            <a:xfrm>
              <a:off x="2018" y="2205"/>
              <a:ext cx="91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54" name="Oval 1316"/>
            <p:cNvSpPr>
              <a:spLocks noChangeArrowheads="1"/>
            </p:cNvSpPr>
            <p:nvPr/>
          </p:nvSpPr>
          <p:spPr bwMode="auto">
            <a:xfrm>
              <a:off x="1882" y="2024"/>
              <a:ext cx="91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55" name="Oval 1317"/>
            <p:cNvSpPr>
              <a:spLocks noChangeArrowheads="1"/>
            </p:cNvSpPr>
            <p:nvPr/>
          </p:nvSpPr>
          <p:spPr bwMode="auto">
            <a:xfrm>
              <a:off x="2290" y="2069"/>
              <a:ext cx="91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56" name="Oval 1318"/>
            <p:cNvSpPr>
              <a:spLocks noChangeArrowheads="1"/>
            </p:cNvSpPr>
            <p:nvPr/>
          </p:nvSpPr>
          <p:spPr bwMode="auto">
            <a:xfrm>
              <a:off x="2653" y="1933"/>
              <a:ext cx="91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57" name="Oval 1319"/>
            <p:cNvSpPr>
              <a:spLocks noChangeArrowheads="1"/>
            </p:cNvSpPr>
            <p:nvPr/>
          </p:nvSpPr>
          <p:spPr bwMode="auto">
            <a:xfrm>
              <a:off x="2517" y="2251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58" name="Oval 1320"/>
            <p:cNvSpPr>
              <a:spLocks noChangeArrowheads="1"/>
            </p:cNvSpPr>
            <p:nvPr/>
          </p:nvSpPr>
          <p:spPr bwMode="auto">
            <a:xfrm>
              <a:off x="2200" y="2432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59" name="Oval 1321"/>
            <p:cNvSpPr>
              <a:spLocks noChangeArrowheads="1"/>
            </p:cNvSpPr>
            <p:nvPr/>
          </p:nvSpPr>
          <p:spPr bwMode="auto">
            <a:xfrm>
              <a:off x="2018" y="2614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60" name="Oval 1322"/>
            <p:cNvSpPr>
              <a:spLocks noChangeArrowheads="1"/>
            </p:cNvSpPr>
            <p:nvPr/>
          </p:nvSpPr>
          <p:spPr bwMode="auto">
            <a:xfrm>
              <a:off x="1655" y="2432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61" name="Oval 1323"/>
            <p:cNvSpPr>
              <a:spLocks noChangeArrowheads="1"/>
            </p:cNvSpPr>
            <p:nvPr/>
          </p:nvSpPr>
          <p:spPr bwMode="auto">
            <a:xfrm>
              <a:off x="1701" y="2160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62" name="Oval 1324"/>
            <p:cNvSpPr>
              <a:spLocks noChangeArrowheads="1"/>
            </p:cNvSpPr>
            <p:nvPr/>
          </p:nvSpPr>
          <p:spPr bwMode="auto">
            <a:xfrm>
              <a:off x="1610" y="2659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63" name="Oval 1325"/>
            <p:cNvSpPr>
              <a:spLocks noChangeArrowheads="1"/>
            </p:cNvSpPr>
            <p:nvPr/>
          </p:nvSpPr>
          <p:spPr bwMode="auto">
            <a:xfrm>
              <a:off x="2880" y="1842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64" name="Oval 1326"/>
            <p:cNvSpPr>
              <a:spLocks noChangeArrowheads="1"/>
            </p:cNvSpPr>
            <p:nvPr/>
          </p:nvSpPr>
          <p:spPr bwMode="auto">
            <a:xfrm>
              <a:off x="2744" y="1525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65" name="Oval 1327"/>
            <p:cNvSpPr>
              <a:spLocks noChangeArrowheads="1"/>
            </p:cNvSpPr>
            <p:nvPr/>
          </p:nvSpPr>
          <p:spPr bwMode="auto">
            <a:xfrm>
              <a:off x="2426" y="1480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66" name="Oval 1328"/>
            <p:cNvSpPr>
              <a:spLocks noChangeArrowheads="1"/>
            </p:cNvSpPr>
            <p:nvPr/>
          </p:nvSpPr>
          <p:spPr bwMode="auto">
            <a:xfrm>
              <a:off x="3016" y="1480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67" name="Oval 1329"/>
            <p:cNvSpPr>
              <a:spLocks noChangeArrowheads="1"/>
            </p:cNvSpPr>
            <p:nvPr/>
          </p:nvSpPr>
          <p:spPr bwMode="auto">
            <a:xfrm>
              <a:off x="2699" y="1253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68" name="Oval 1330"/>
            <p:cNvSpPr>
              <a:spLocks noChangeArrowheads="1"/>
            </p:cNvSpPr>
            <p:nvPr/>
          </p:nvSpPr>
          <p:spPr bwMode="auto">
            <a:xfrm>
              <a:off x="2971" y="1253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69" name="Oval 1331"/>
            <p:cNvSpPr>
              <a:spLocks noChangeArrowheads="1"/>
            </p:cNvSpPr>
            <p:nvPr/>
          </p:nvSpPr>
          <p:spPr bwMode="auto">
            <a:xfrm>
              <a:off x="2290" y="2614"/>
              <a:ext cx="90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70" name="Oval 1332"/>
            <p:cNvSpPr>
              <a:spLocks noChangeArrowheads="1"/>
            </p:cNvSpPr>
            <p:nvPr/>
          </p:nvSpPr>
          <p:spPr bwMode="auto">
            <a:xfrm>
              <a:off x="2561" y="2386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71" name="Oval 1333"/>
            <p:cNvSpPr>
              <a:spLocks noChangeArrowheads="1"/>
            </p:cNvSpPr>
            <p:nvPr/>
          </p:nvSpPr>
          <p:spPr bwMode="auto">
            <a:xfrm>
              <a:off x="2699" y="2160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72" name="Oval 1334"/>
            <p:cNvSpPr>
              <a:spLocks noChangeArrowheads="1"/>
            </p:cNvSpPr>
            <p:nvPr/>
          </p:nvSpPr>
          <p:spPr bwMode="auto">
            <a:xfrm>
              <a:off x="3016" y="1888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73" name="Oval 1335"/>
            <p:cNvSpPr>
              <a:spLocks noChangeArrowheads="1"/>
            </p:cNvSpPr>
            <p:nvPr/>
          </p:nvSpPr>
          <p:spPr bwMode="auto">
            <a:xfrm>
              <a:off x="1746" y="2840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74" name="Oval 1336"/>
            <p:cNvSpPr>
              <a:spLocks noChangeArrowheads="1"/>
            </p:cNvSpPr>
            <p:nvPr/>
          </p:nvSpPr>
          <p:spPr bwMode="auto">
            <a:xfrm>
              <a:off x="2063" y="2568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75" name="Oval 1337"/>
            <p:cNvSpPr>
              <a:spLocks noChangeArrowheads="1"/>
            </p:cNvSpPr>
            <p:nvPr/>
          </p:nvSpPr>
          <p:spPr bwMode="auto">
            <a:xfrm>
              <a:off x="1655" y="3294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76" name="Oval 1338"/>
            <p:cNvSpPr>
              <a:spLocks noChangeArrowheads="1"/>
            </p:cNvSpPr>
            <p:nvPr/>
          </p:nvSpPr>
          <p:spPr bwMode="auto">
            <a:xfrm>
              <a:off x="1972" y="3022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77" name="Oval 1339"/>
            <p:cNvSpPr>
              <a:spLocks noChangeArrowheads="1"/>
            </p:cNvSpPr>
            <p:nvPr/>
          </p:nvSpPr>
          <p:spPr bwMode="auto">
            <a:xfrm>
              <a:off x="1565" y="3067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78" name="Oval 1340"/>
            <p:cNvSpPr>
              <a:spLocks noChangeArrowheads="1"/>
            </p:cNvSpPr>
            <p:nvPr/>
          </p:nvSpPr>
          <p:spPr bwMode="auto">
            <a:xfrm>
              <a:off x="1474" y="2840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79" name="Oval 1341"/>
            <p:cNvSpPr>
              <a:spLocks noChangeArrowheads="1"/>
            </p:cNvSpPr>
            <p:nvPr/>
          </p:nvSpPr>
          <p:spPr bwMode="auto">
            <a:xfrm>
              <a:off x="1247" y="2931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80" name="Oval 1342"/>
            <p:cNvSpPr>
              <a:spLocks noChangeArrowheads="1"/>
            </p:cNvSpPr>
            <p:nvPr/>
          </p:nvSpPr>
          <p:spPr bwMode="auto">
            <a:xfrm>
              <a:off x="1383" y="2614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81" name="Oval 1343"/>
            <p:cNvSpPr>
              <a:spLocks noChangeArrowheads="1"/>
            </p:cNvSpPr>
            <p:nvPr/>
          </p:nvSpPr>
          <p:spPr bwMode="auto">
            <a:xfrm>
              <a:off x="1292" y="3158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4382" name="Oval 1344"/>
            <p:cNvSpPr>
              <a:spLocks noChangeArrowheads="1"/>
            </p:cNvSpPr>
            <p:nvPr/>
          </p:nvSpPr>
          <p:spPr bwMode="auto">
            <a:xfrm>
              <a:off x="1292" y="3430"/>
              <a:ext cx="92" cy="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</p:grpSp>
      <p:sp>
        <p:nvSpPr>
          <p:cNvPr id="14344" name="Line 1345"/>
          <p:cNvSpPr>
            <a:spLocks noChangeShapeType="1"/>
          </p:cNvSpPr>
          <p:nvPr/>
        </p:nvSpPr>
        <p:spPr bwMode="auto">
          <a:xfrm>
            <a:off x="479425" y="3333750"/>
            <a:ext cx="4660900" cy="2286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45" name="Text Box 1346"/>
          <p:cNvSpPr txBox="1">
            <a:spLocks noChangeArrowheads="1"/>
          </p:cNvSpPr>
          <p:nvPr/>
        </p:nvSpPr>
        <p:spPr bwMode="auto">
          <a:xfrm>
            <a:off x="4148138" y="2994025"/>
            <a:ext cx="12715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00FF"/>
                </a:solidFill>
                <a:latin typeface="Tahoma" pitchFamily="34" charset="0"/>
              </a:rPr>
              <a:t>Linear PCA</a:t>
            </a:r>
            <a:endParaRPr lang="fr-FR">
              <a:solidFill>
                <a:srgbClr val="0000FF"/>
              </a:solidFill>
              <a:latin typeface="Tahoma" pitchFamily="34" charset="0"/>
            </a:endParaRPr>
          </a:p>
        </p:txBody>
      </p:sp>
      <p:sp>
        <p:nvSpPr>
          <p:cNvPr id="14346" name="Freeform 1347"/>
          <p:cNvSpPr>
            <a:spLocks/>
          </p:cNvSpPr>
          <p:nvPr/>
        </p:nvSpPr>
        <p:spPr bwMode="auto">
          <a:xfrm>
            <a:off x="642938" y="2376488"/>
            <a:ext cx="4038600" cy="2882900"/>
          </a:xfrm>
          <a:custGeom>
            <a:avLst/>
            <a:gdLst>
              <a:gd name="T0" fmla="*/ 0 w 2544"/>
              <a:gd name="T1" fmla="*/ 2147483647 h 1816"/>
              <a:gd name="T2" fmla="*/ 2147483647 w 2544"/>
              <a:gd name="T3" fmla="*/ 2147483647 h 1816"/>
              <a:gd name="T4" fmla="*/ 2147483647 w 2544"/>
              <a:gd name="T5" fmla="*/ 2147483647 h 1816"/>
              <a:gd name="T6" fmla="*/ 2147483647 w 2544"/>
              <a:gd name="T7" fmla="*/ 2147483647 h 1816"/>
              <a:gd name="T8" fmla="*/ 2147483647 w 2544"/>
              <a:gd name="T9" fmla="*/ 2147483647 h 1816"/>
              <a:gd name="T10" fmla="*/ 2147483647 w 2544"/>
              <a:gd name="T11" fmla="*/ 2147483647 h 1816"/>
              <a:gd name="T12" fmla="*/ 2147483647 w 2544"/>
              <a:gd name="T13" fmla="*/ 2147483647 h 18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44"/>
              <a:gd name="T22" fmla="*/ 0 h 1816"/>
              <a:gd name="T23" fmla="*/ 2544 w 2544"/>
              <a:gd name="T24" fmla="*/ 1816 h 18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44" h="1816">
                <a:moveTo>
                  <a:pt x="0" y="1816"/>
                </a:moveTo>
                <a:cubicBezTo>
                  <a:pt x="340" y="1528"/>
                  <a:pt x="680" y="1240"/>
                  <a:pt x="768" y="1000"/>
                </a:cubicBezTo>
                <a:cubicBezTo>
                  <a:pt x="856" y="760"/>
                  <a:pt x="560" y="536"/>
                  <a:pt x="528" y="376"/>
                </a:cubicBezTo>
                <a:cubicBezTo>
                  <a:pt x="496" y="216"/>
                  <a:pt x="520" y="80"/>
                  <a:pt x="576" y="40"/>
                </a:cubicBezTo>
                <a:cubicBezTo>
                  <a:pt x="632" y="0"/>
                  <a:pt x="752" y="16"/>
                  <a:pt x="864" y="136"/>
                </a:cubicBezTo>
                <a:cubicBezTo>
                  <a:pt x="976" y="256"/>
                  <a:pt x="968" y="648"/>
                  <a:pt x="1248" y="760"/>
                </a:cubicBezTo>
                <a:cubicBezTo>
                  <a:pt x="1528" y="872"/>
                  <a:pt x="2036" y="840"/>
                  <a:pt x="2544" y="808"/>
                </a:cubicBezTo>
              </a:path>
            </a:pathLst>
          </a:custGeom>
          <a:noFill/>
          <a:ln w="508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47" name="Text Box 1348"/>
          <p:cNvSpPr txBox="1">
            <a:spLocks noChangeArrowheads="1"/>
          </p:cNvSpPr>
          <p:nvPr/>
        </p:nvSpPr>
        <p:spPr bwMode="auto">
          <a:xfrm>
            <a:off x="2090738" y="2439988"/>
            <a:ext cx="1695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CC3399"/>
                </a:solidFill>
                <a:latin typeface="Tahoma" pitchFamily="34" charset="0"/>
              </a:rPr>
              <a:t>Non-linear PCA</a:t>
            </a:r>
            <a:endParaRPr lang="fr-FR">
              <a:solidFill>
                <a:srgbClr val="CC3399"/>
              </a:solidFill>
              <a:latin typeface="Tahoma" pitchFamily="34" charset="0"/>
            </a:endParaRPr>
          </a:p>
        </p:txBody>
      </p:sp>
      <p:sp>
        <p:nvSpPr>
          <p:cNvPr id="14348" name="Text Box 1349"/>
          <p:cNvSpPr txBox="1">
            <a:spLocks noChangeArrowheads="1"/>
          </p:cNvSpPr>
          <p:nvPr/>
        </p:nvSpPr>
        <p:spPr bwMode="auto">
          <a:xfrm>
            <a:off x="638175" y="1668463"/>
            <a:ext cx="1657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Tahoma" pitchFamily="34" charset="0"/>
              </a:rPr>
              <a:t>Branching PCA</a:t>
            </a:r>
            <a:endParaRPr lang="fr-FR">
              <a:solidFill>
                <a:srgbClr val="FF0000"/>
              </a:solidFill>
              <a:latin typeface="Tahoma" pitchFamily="34" charset="0"/>
            </a:endParaRPr>
          </a:p>
        </p:txBody>
      </p:sp>
      <p:pic>
        <p:nvPicPr>
          <p:cNvPr id="14349" name="Picture 118" descr="NEuroInf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0113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/>
              <a:t>Three types of complexity</a:t>
            </a:r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684213" y="1700213"/>
            <a:ext cx="7704137" cy="471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2000">
                <a:latin typeface="Calibri" pitchFamily="34" charset="0"/>
                <a:cs typeface="Times New Roman" pitchFamily="18" charset="0"/>
              </a:rPr>
              <a:t>The principal graphs can be called </a:t>
            </a:r>
            <a:r>
              <a:rPr lang="en-GB" sz="2000" i="1">
                <a:latin typeface="Calibri" pitchFamily="34" charset="0"/>
                <a:cs typeface="Times New Roman" pitchFamily="18" charset="0"/>
              </a:rPr>
              <a:t>data approximators of controllable complexity</a:t>
            </a:r>
            <a:r>
              <a:rPr lang="en-GB" sz="2000">
                <a:latin typeface="Calibri" pitchFamily="34" charset="0"/>
                <a:cs typeface="Times New Roman" pitchFamily="18" charset="0"/>
              </a:rPr>
              <a:t>. By complexity of the principal objects we mean the following three notions:</a:t>
            </a:r>
          </a:p>
          <a:p>
            <a:pPr eaLnBrk="0" hangingPunct="0">
              <a:buFontTx/>
              <a:buChar char="•"/>
            </a:pPr>
            <a:r>
              <a:rPr lang="en-GB" sz="2000" b="1" i="1">
                <a:latin typeface="Calibri" pitchFamily="34" charset="0"/>
                <a:cs typeface="Times New Roman" pitchFamily="18" charset="0"/>
              </a:rPr>
              <a:t>Geometric complexity</a:t>
            </a:r>
            <a:r>
              <a:rPr lang="en-GB" sz="2000">
                <a:latin typeface="Calibri" pitchFamily="34" charset="0"/>
                <a:cs typeface="Times New Roman" pitchFamily="18" charset="0"/>
              </a:rPr>
              <a:t>: how far a principal object deviates from its ideal configuration; for the elastic principal graphs we explicitly measure deviation from the ‘ideal’ pluriharmonic graph by the elastic energy </a:t>
            </a:r>
            <a:r>
              <a:rPr lang="en-GB" sz="2000" i="1">
                <a:latin typeface="Calibri" pitchFamily="34" charset="0"/>
                <a:cs typeface="Times New Roman" pitchFamily="18" charset="0"/>
              </a:rPr>
              <a:t>U</a:t>
            </a:r>
            <a:r>
              <a:rPr lang="en-GB" sz="2000" baseline="-30000">
                <a:latin typeface="Symbol" pitchFamily="18" charset="2"/>
                <a:cs typeface="Times New Roman" pitchFamily="18" charset="0"/>
              </a:rPr>
              <a:t>f</a:t>
            </a:r>
            <a:r>
              <a:rPr lang="en-GB" sz="2000">
                <a:cs typeface="Times New Roman" pitchFamily="18" charset="0"/>
              </a:rPr>
              <a:t>(</a:t>
            </a:r>
            <a:r>
              <a:rPr lang="en-GB" sz="2000" i="1">
                <a:latin typeface="Calibri" pitchFamily="34" charset="0"/>
                <a:cs typeface="Times New Roman" pitchFamily="18" charset="0"/>
              </a:rPr>
              <a:t>G</a:t>
            </a:r>
            <a:r>
              <a:rPr lang="en-GB" sz="2000">
                <a:latin typeface="Calibri" pitchFamily="34" charset="0"/>
                <a:cs typeface="Times New Roman" pitchFamily="18" charset="0"/>
              </a:rPr>
              <a:t>) (3) (this complexity may be considered as a</a:t>
            </a:r>
            <a:r>
              <a:rPr lang="en-GB" sz="2000" i="1">
                <a:latin typeface="Calibri" pitchFamily="34" charset="0"/>
                <a:cs typeface="Times New Roman" pitchFamily="18" charset="0"/>
              </a:rPr>
              <a:t> measure of non-linearity</a:t>
            </a:r>
            <a:r>
              <a:rPr lang="en-GB" sz="2000">
                <a:latin typeface="Calibri" pitchFamily="34" charset="0"/>
                <a:cs typeface="Times New Roman" pitchFamily="18" charset="0"/>
              </a:rPr>
              <a:t>); </a:t>
            </a:r>
            <a:endParaRPr lang="en-GB" sz="2000">
              <a:latin typeface="Calibri" pitchFamily="34" charset="0"/>
            </a:endParaRPr>
          </a:p>
          <a:p>
            <a:pPr eaLnBrk="0" hangingPunct="0">
              <a:buFontTx/>
              <a:buChar char="•"/>
            </a:pPr>
            <a:r>
              <a:rPr lang="en-GB" sz="2000" b="1" i="1">
                <a:latin typeface="Calibri" pitchFamily="34" charset="0"/>
                <a:cs typeface="Times New Roman" pitchFamily="18" charset="0"/>
              </a:rPr>
              <a:t>Structural complexity </a:t>
            </a:r>
            <a:r>
              <a:rPr lang="en-GB" sz="2000">
                <a:latin typeface="Calibri" pitchFamily="34" charset="0"/>
                <a:cs typeface="Times New Roman" pitchFamily="18" charset="0"/>
              </a:rPr>
              <a:t>: it is some non-decreasing function of the number of vertices, edges and </a:t>
            </a:r>
            <a:r>
              <a:rPr lang="en-GB" sz="2000" i="1">
                <a:latin typeface="Calibri" pitchFamily="34" charset="0"/>
                <a:cs typeface="Times New Roman" pitchFamily="18" charset="0"/>
              </a:rPr>
              <a:t>k</a:t>
            </a:r>
            <a:r>
              <a:rPr lang="en-GB" sz="2000">
                <a:latin typeface="Calibri" pitchFamily="34" charset="0"/>
                <a:cs typeface="Times New Roman" pitchFamily="18" charset="0"/>
              </a:rPr>
              <a:t>-stars of different orders SC(</a:t>
            </a:r>
            <a:r>
              <a:rPr lang="en-GB" sz="2000" i="1">
                <a:latin typeface="Calibri" pitchFamily="34" charset="0"/>
                <a:cs typeface="Times New Roman" pitchFamily="18" charset="0"/>
              </a:rPr>
              <a:t>G</a:t>
            </a:r>
            <a:r>
              <a:rPr lang="en-GB" sz="2000">
                <a:latin typeface="Calibri" pitchFamily="34" charset="0"/>
                <a:cs typeface="Times New Roman" pitchFamily="18" charset="0"/>
              </a:rPr>
              <a:t>)=SC(|</a:t>
            </a:r>
            <a:r>
              <a:rPr lang="en-GB" sz="2000" i="1">
                <a:latin typeface="Calibri" pitchFamily="34" charset="0"/>
                <a:cs typeface="Times New Roman" pitchFamily="18" charset="0"/>
              </a:rPr>
              <a:t>V</a:t>
            </a:r>
            <a:r>
              <a:rPr lang="en-GB" sz="2000">
                <a:latin typeface="Calibri" pitchFamily="34" charset="0"/>
                <a:cs typeface="Times New Roman" pitchFamily="18" charset="0"/>
              </a:rPr>
              <a:t>|,|</a:t>
            </a:r>
            <a:r>
              <a:rPr lang="en-GB" sz="2000" i="1">
                <a:latin typeface="Calibri" pitchFamily="34" charset="0"/>
                <a:cs typeface="Times New Roman" pitchFamily="18" charset="0"/>
              </a:rPr>
              <a:t>E</a:t>
            </a:r>
            <a:r>
              <a:rPr lang="en-GB" sz="2000">
                <a:latin typeface="Calibri" pitchFamily="34" charset="0"/>
                <a:cs typeface="Times New Roman" pitchFamily="18" charset="0"/>
              </a:rPr>
              <a:t>|,|</a:t>
            </a:r>
            <a:r>
              <a:rPr lang="en-GB" sz="2000" i="1">
                <a:latin typeface="Calibri" pitchFamily="34" charset="0"/>
                <a:cs typeface="Times New Roman" pitchFamily="18" charset="0"/>
              </a:rPr>
              <a:t>S</a:t>
            </a:r>
            <a:r>
              <a:rPr lang="en-GB" sz="2000" baseline="-30000">
                <a:latin typeface="Calibri" pitchFamily="34" charset="0"/>
                <a:cs typeface="Times New Roman" pitchFamily="18" charset="0"/>
              </a:rPr>
              <a:t>2</a:t>
            </a:r>
            <a:r>
              <a:rPr lang="en-GB" sz="2000">
                <a:latin typeface="Calibri" pitchFamily="34" charset="0"/>
                <a:cs typeface="Times New Roman" pitchFamily="18" charset="0"/>
              </a:rPr>
              <a:t>|,…,|</a:t>
            </a:r>
            <a:r>
              <a:rPr lang="en-GB" sz="2000" i="1">
                <a:latin typeface="Calibri" pitchFamily="34" charset="0"/>
                <a:cs typeface="Times New Roman" pitchFamily="18" charset="0"/>
              </a:rPr>
              <a:t>S</a:t>
            </a:r>
            <a:r>
              <a:rPr lang="en-GB" sz="2000" baseline="-30000">
                <a:latin typeface="Calibri" pitchFamily="34" charset="0"/>
                <a:cs typeface="Times New Roman" pitchFamily="18" charset="0"/>
              </a:rPr>
              <a:t>m</a:t>
            </a:r>
            <a:r>
              <a:rPr lang="en-GB" sz="2000">
                <a:latin typeface="Calibri" pitchFamily="34" charset="0"/>
                <a:cs typeface="Times New Roman" pitchFamily="18" charset="0"/>
              </a:rPr>
              <a:t>|); this function penalises for number of structural elements;</a:t>
            </a:r>
            <a:endParaRPr lang="en-GB" sz="2000">
              <a:latin typeface="Calibri" pitchFamily="34" charset="0"/>
            </a:endParaRPr>
          </a:p>
          <a:p>
            <a:pPr eaLnBrk="0" hangingPunct="0">
              <a:buFontTx/>
              <a:buChar char="•"/>
            </a:pPr>
            <a:r>
              <a:rPr lang="en-GB" sz="2000" b="1" i="1">
                <a:latin typeface="Calibri" pitchFamily="34" charset="0"/>
                <a:cs typeface="Times New Roman" pitchFamily="18" charset="0"/>
              </a:rPr>
              <a:t>Construction complexity</a:t>
            </a:r>
            <a:r>
              <a:rPr lang="en-GB" sz="2000">
                <a:latin typeface="Calibri" pitchFamily="34" charset="0"/>
                <a:cs typeface="Times New Roman" pitchFamily="18" charset="0"/>
              </a:rPr>
              <a:t> is defined with respect to a graph grammar as a number of applications of elementary transformations necessary to construct given </a:t>
            </a:r>
            <a:r>
              <a:rPr lang="en-GB" sz="2000" i="1">
                <a:latin typeface="Calibri" pitchFamily="34" charset="0"/>
                <a:cs typeface="Times New Roman" pitchFamily="18" charset="0"/>
              </a:rPr>
              <a:t>G</a:t>
            </a:r>
            <a:r>
              <a:rPr lang="en-GB" sz="2000">
                <a:latin typeface="Calibri" pitchFamily="34" charset="0"/>
                <a:cs typeface="Times New Roman" pitchFamily="18" charset="0"/>
              </a:rPr>
              <a:t> from the simplest graph (one vertex, zero edges). </a:t>
            </a:r>
            <a:endParaRPr lang="en-GB" sz="2000">
              <a:latin typeface="Calibri" pitchFamily="34" charset="0"/>
            </a:endParaRPr>
          </a:p>
        </p:txBody>
      </p:sp>
      <p:pic>
        <p:nvPicPr>
          <p:cNvPr id="15364" name="Picture 15" descr="NEuroInf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0113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92"/>
            <a:ext cx="3870325" cy="335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Karl Pearson</a:t>
            </a:r>
            <a:br>
              <a:rPr lang="en-GB" dirty="0"/>
            </a:br>
            <a:r>
              <a:rPr lang="en-GB" dirty="0"/>
              <a:t>1901</a:t>
            </a:r>
          </a:p>
        </p:txBody>
      </p:sp>
      <p:pic>
        <p:nvPicPr>
          <p:cNvPr id="7172" name="Picture 2" descr="https://eee.uci.edu/clients/bjbecker/SpinningWeb/pearsonpor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0"/>
            <a:ext cx="2700337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78200"/>
            <a:ext cx="83439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4" descr="NEuroInf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0113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9"/>
          <p:cNvSpPr>
            <a:spLocks noChangeArrowheads="1"/>
          </p:cNvSpPr>
          <p:nvPr/>
        </p:nvSpPr>
        <p:spPr bwMode="auto">
          <a:xfrm>
            <a:off x="0" y="5778500"/>
            <a:ext cx="9144000" cy="1079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696200" cy="477838"/>
          </a:xfrm>
        </p:spPr>
        <p:txBody>
          <a:bodyPr/>
          <a:lstStyle/>
          <a:p>
            <a:pPr eaLnBrk="1" hangingPunct="1"/>
            <a:r>
              <a:rPr lang="en-US"/>
              <a:t>HC vs Principal Trees</a:t>
            </a:r>
            <a:endParaRPr lang="fr-FR"/>
          </a:p>
        </p:txBody>
      </p:sp>
      <p:pic>
        <p:nvPicPr>
          <p:cNvPr id="16388" name="Picture 3" descr="iris_NODE3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90725"/>
            <a:ext cx="2301875" cy="46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1392238" y="5081588"/>
            <a:ext cx="438150" cy="15001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0" name="Rectangle 5"/>
          <p:cNvSpPr>
            <a:spLocks noChangeArrowheads="1"/>
          </p:cNvSpPr>
          <p:nvPr/>
        </p:nvSpPr>
        <p:spPr bwMode="auto">
          <a:xfrm>
            <a:off x="1392238" y="5013325"/>
            <a:ext cx="438150" cy="65088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1" name="Rectangle 6"/>
          <p:cNvSpPr>
            <a:spLocks noChangeArrowheads="1"/>
          </p:cNvSpPr>
          <p:nvPr/>
        </p:nvSpPr>
        <p:spPr bwMode="auto">
          <a:xfrm>
            <a:off x="1387475" y="1998663"/>
            <a:ext cx="438150" cy="2979737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2" name="Rectangle 7"/>
          <p:cNvSpPr>
            <a:spLocks noChangeArrowheads="1"/>
          </p:cNvSpPr>
          <p:nvPr/>
        </p:nvSpPr>
        <p:spPr bwMode="auto">
          <a:xfrm>
            <a:off x="1387475" y="4976813"/>
            <a:ext cx="438150" cy="4286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3" name="Rectangle 8"/>
          <p:cNvSpPr>
            <a:spLocks noChangeArrowheads="1"/>
          </p:cNvSpPr>
          <p:nvPr/>
        </p:nvSpPr>
        <p:spPr bwMode="auto">
          <a:xfrm>
            <a:off x="1382713" y="4173538"/>
            <a:ext cx="438150" cy="4286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4" name="Rectangle 9"/>
          <p:cNvSpPr>
            <a:spLocks noChangeArrowheads="1"/>
          </p:cNvSpPr>
          <p:nvPr/>
        </p:nvSpPr>
        <p:spPr bwMode="auto">
          <a:xfrm>
            <a:off x="1392238" y="3908425"/>
            <a:ext cx="438150" cy="17938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5" name="Rectangle 10"/>
          <p:cNvSpPr>
            <a:spLocks noChangeArrowheads="1"/>
          </p:cNvSpPr>
          <p:nvPr/>
        </p:nvSpPr>
        <p:spPr bwMode="auto">
          <a:xfrm>
            <a:off x="1392238" y="3817938"/>
            <a:ext cx="438150" cy="5873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6" name="Rectangle 11"/>
          <p:cNvSpPr>
            <a:spLocks noChangeArrowheads="1"/>
          </p:cNvSpPr>
          <p:nvPr/>
        </p:nvSpPr>
        <p:spPr bwMode="auto">
          <a:xfrm>
            <a:off x="1382713" y="3752850"/>
            <a:ext cx="438150" cy="365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7" name="Rectangle 12"/>
          <p:cNvSpPr>
            <a:spLocks noChangeArrowheads="1"/>
          </p:cNvSpPr>
          <p:nvPr/>
        </p:nvSpPr>
        <p:spPr bwMode="auto">
          <a:xfrm>
            <a:off x="1382713" y="3505200"/>
            <a:ext cx="438150" cy="365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8" name="Rectangle 13"/>
          <p:cNvSpPr>
            <a:spLocks noChangeArrowheads="1"/>
          </p:cNvSpPr>
          <p:nvPr/>
        </p:nvSpPr>
        <p:spPr bwMode="auto">
          <a:xfrm>
            <a:off x="1382713" y="3568700"/>
            <a:ext cx="438150" cy="1508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9" name="Rectangle 14"/>
          <p:cNvSpPr>
            <a:spLocks noChangeArrowheads="1"/>
          </p:cNvSpPr>
          <p:nvPr/>
        </p:nvSpPr>
        <p:spPr bwMode="auto">
          <a:xfrm>
            <a:off x="1382713" y="3205163"/>
            <a:ext cx="438150" cy="15081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400" name="Rectangle 15"/>
          <p:cNvSpPr>
            <a:spLocks noChangeArrowheads="1"/>
          </p:cNvSpPr>
          <p:nvPr/>
        </p:nvSpPr>
        <p:spPr bwMode="auto">
          <a:xfrm>
            <a:off x="1377950" y="3079750"/>
            <a:ext cx="438150" cy="889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401" name="Rectangle 16"/>
          <p:cNvSpPr>
            <a:spLocks noChangeArrowheads="1"/>
          </p:cNvSpPr>
          <p:nvPr/>
        </p:nvSpPr>
        <p:spPr bwMode="auto">
          <a:xfrm>
            <a:off x="1387475" y="2863850"/>
            <a:ext cx="438150" cy="6508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402" name="Rectangle 17"/>
          <p:cNvSpPr>
            <a:spLocks noChangeArrowheads="1"/>
          </p:cNvSpPr>
          <p:nvPr/>
        </p:nvSpPr>
        <p:spPr bwMode="auto">
          <a:xfrm>
            <a:off x="1377950" y="2312988"/>
            <a:ext cx="438150" cy="5175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403" name="Rectangle 18"/>
          <p:cNvSpPr>
            <a:spLocks noChangeArrowheads="1"/>
          </p:cNvSpPr>
          <p:nvPr/>
        </p:nvSpPr>
        <p:spPr bwMode="auto">
          <a:xfrm>
            <a:off x="1377950" y="2187575"/>
            <a:ext cx="438150" cy="873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404" name="Rectangle 19"/>
          <p:cNvSpPr>
            <a:spLocks noChangeArrowheads="1"/>
          </p:cNvSpPr>
          <p:nvPr/>
        </p:nvSpPr>
        <p:spPr bwMode="auto">
          <a:xfrm>
            <a:off x="1382713" y="2066925"/>
            <a:ext cx="438150" cy="873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405" name="Text Box 20"/>
          <p:cNvSpPr txBox="1">
            <a:spLocks noChangeArrowheads="1"/>
          </p:cNvSpPr>
          <p:nvPr/>
        </p:nvSpPr>
        <p:spPr bwMode="auto">
          <a:xfrm>
            <a:off x="836613" y="1411288"/>
            <a:ext cx="21510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>
                <a:latin typeface="Tahoma" pitchFamily="34" charset="0"/>
              </a:rPr>
              <a:t>“Genealogy tree”</a:t>
            </a:r>
            <a:endParaRPr lang="fr-FR" b="1">
              <a:latin typeface="Tahoma" pitchFamily="34" charset="0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5118100" y="1379538"/>
            <a:ext cx="3514725" cy="2663825"/>
            <a:chOff x="3224" y="869"/>
            <a:chExt cx="2214" cy="1678"/>
          </a:xfrm>
        </p:grpSpPr>
        <p:pic>
          <p:nvPicPr>
            <p:cNvPr id="16413" name="Picture 22" descr="iristree1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4" y="1261"/>
              <a:ext cx="2214" cy="1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14" name="Text Box 23"/>
            <p:cNvSpPr txBox="1">
              <a:spLocks noChangeArrowheads="1"/>
            </p:cNvSpPr>
            <p:nvPr/>
          </p:nvSpPr>
          <p:spPr bwMode="auto">
            <a:xfrm>
              <a:off x="3864" y="869"/>
              <a:ext cx="103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latin typeface="Tahoma" pitchFamily="34" charset="0"/>
                </a:rPr>
                <a:t>“Metro map”</a:t>
              </a:r>
              <a:endParaRPr lang="fr-FR" b="1">
                <a:latin typeface="Tahoma" pitchFamily="34" charset="0"/>
              </a:endParaRPr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833688" y="3484563"/>
            <a:ext cx="2908300" cy="3113087"/>
            <a:chOff x="1785" y="2195"/>
            <a:chExt cx="1832" cy="1961"/>
          </a:xfrm>
        </p:grpSpPr>
        <p:grpSp>
          <p:nvGrpSpPr>
            <p:cNvPr id="16409" name="Group 27"/>
            <p:cNvGrpSpPr>
              <a:grpSpLocks/>
            </p:cNvGrpSpPr>
            <p:nvPr/>
          </p:nvGrpSpPr>
          <p:grpSpPr bwMode="auto">
            <a:xfrm>
              <a:off x="1785" y="2410"/>
              <a:ext cx="1832" cy="1746"/>
              <a:chOff x="3605" y="2419"/>
              <a:chExt cx="1832" cy="1746"/>
            </a:xfrm>
          </p:grpSpPr>
          <p:pic>
            <p:nvPicPr>
              <p:cNvPr id="16411" name="Picture 26" descr="iris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38"/>
              <a:stretch>
                <a:fillRect/>
              </a:stretch>
            </p:blipFill>
            <p:spPr bwMode="auto">
              <a:xfrm>
                <a:off x="3613" y="2448"/>
                <a:ext cx="1819" cy="17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12" name="Picture 27" descr="iris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5" y="2419"/>
                <a:ext cx="1832" cy="17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410" name="Text Box 28"/>
            <p:cNvSpPr txBox="1">
              <a:spLocks noChangeArrowheads="1"/>
            </p:cNvSpPr>
            <p:nvPr/>
          </p:nvSpPr>
          <p:spPr bwMode="auto">
            <a:xfrm>
              <a:off x="2026" y="2195"/>
              <a:ext cx="135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latin typeface="Tahoma" pitchFamily="34" charset="0"/>
                </a:rPr>
                <a:t>PCA, HC ordering</a:t>
              </a:r>
              <a:endParaRPr lang="fr-FR" b="1">
                <a:latin typeface="Tahoma" pitchFamily="34" charset="0"/>
              </a:endParaRPr>
            </a:p>
          </p:txBody>
        </p:sp>
      </p:grpSp>
      <p:pic>
        <p:nvPicPr>
          <p:cNvPr id="16408" name="Picture 15" descr="NEuroInf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0113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655050" cy="1584325"/>
          </a:xfrm>
        </p:spPr>
        <p:txBody>
          <a:bodyPr/>
          <a:lstStyle/>
          <a:p>
            <a:r>
              <a:rPr lang="en-US" sz="3600"/>
              <a:t>Geometrization of the text: </a:t>
            </a:r>
            <a:br>
              <a:rPr lang="en-US" sz="3600"/>
            </a:br>
            <a:r>
              <a:rPr lang="en-US" sz="3600"/>
              <a:t>From DNA text to the space </a:t>
            </a:r>
            <a:br>
              <a:rPr lang="en-US" sz="3600"/>
            </a:br>
            <a:r>
              <a:rPr lang="en-US" sz="3600"/>
              <a:t>of frequency dictionaries</a:t>
            </a:r>
            <a:endParaRPr lang="fr-FR" sz="3600"/>
          </a:p>
        </p:txBody>
      </p:sp>
      <p:sp>
        <p:nvSpPr>
          <p:cNvPr id="17411" name="Rectangle 9"/>
          <p:cNvSpPr>
            <a:spLocks noChangeArrowheads="1"/>
          </p:cNvSpPr>
          <p:nvPr/>
        </p:nvSpPr>
        <p:spPr bwMode="auto">
          <a:xfrm>
            <a:off x="-255588" y="2014538"/>
            <a:ext cx="8153401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ru-RU" sz="2400">
              <a:latin typeface="Verdana" pitchFamily="34" charset="0"/>
            </a:endParaRPr>
          </a:p>
        </p:txBody>
      </p:sp>
      <p:pic>
        <p:nvPicPr>
          <p:cNvPr id="17412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/>
          <a:stretch>
            <a:fillRect/>
          </a:stretch>
        </p:blipFill>
        <p:spPr bwMode="auto">
          <a:xfrm>
            <a:off x="0" y="2719388"/>
            <a:ext cx="4748213" cy="29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23"/>
          <p:cNvSpPr txBox="1">
            <a:spLocks noChangeArrowheads="1"/>
          </p:cNvSpPr>
          <p:nvPr/>
        </p:nvSpPr>
        <p:spPr bwMode="auto">
          <a:xfrm>
            <a:off x="323850" y="1844675"/>
            <a:ext cx="3629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/>
              <a:t>Fragmentation of the DNA text</a:t>
            </a:r>
            <a:endParaRPr lang="fr-FR" sz="2000"/>
          </a:p>
        </p:txBody>
      </p:sp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98"/>
          <a:stretch>
            <a:fillRect/>
          </a:stretch>
        </p:blipFill>
        <p:spPr bwMode="auto">
          <a:xfrm>
            <a:off x="4716463" y="2624138"/>
            <a:ext cx="4259262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338" y="3581400"/>
            <a:ext cx="2633662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5" descr="NEuroInf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0113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2"/>
          <p:cNvSpPr>
            <a:spLocks noChangeArrowheads="1"/>
          </p:cNvSpPr>
          <p:nvPr/>
        </p:nvSpPr>
        <p:spPr bwMode="auto">
          <a:xfrm>
            <a:off x="0" y="5778500"/>
            <a:ext cx="9144000" cy="1079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696200" cy="914400"/>
          </a:xfrm>
        </p:spPr>
        <p:txBody>
          <a:bodyPr/>
          <a:lstStyle/>
          <a:p>
            <a:pPr eaLnBrk="1" hangingPunct="1"/>
            <a:r>
              <a:rPr lang="en-US" sz="3200"/>
              <a:t>Visualization of 7-cluster </a:t>
            </a:r>
            <a:br>
              <a:rPr lang="en-US" sz="3200"/>
            </a:br>
            <a:r>
              <a:rPr lang="en-US" sz="3200"/>
              <a:t>genome sequence structure</a:t>
            </a:r>
            <a:endParaRPr lang="fr-FR" sz="3200"/>
          </a:p>
        </p:txBody>
      </p:sp>
      <p:pic>
        <p:nvPicPr>
          <p:cNvPr id="18436" name="Picture 4" descr="Streptomyces_coelicolor_sc_ani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400175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sc_out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400175"/>
            <a:ext cx="1989138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746125" y="1089025"/>
            <a:ext cx="7434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Tahoma" pitchFamily="34" charset="0"/>
              </a:rPr>
              <a:t>Algorithm iterations	     3D PCA plot                          Metro map</a:t>
            </a:r>
            <a:endParaRPr lang="fr-FR">
              <a:latin typeface="Tahoma" pitchFamily="34" charset="0"/>
            </a:endParaRPr>
          </a:p>
        </p:txBody>
      </p:sp>
      <p:pic>
        <p:nvPicPr>
          <p:cNvPr id="18439" name="Picture 7" descr="Escherichia_coli_K12_sc_ani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762375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 descr="fig0+1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88" y="3562350"/>
            <a:ext cx="2438400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898525" y="38703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>
              <a:latin typeface="Tahoma" pitchFamily="34" charset="0"/>
            </a:endParaRPr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0" y="3544888"/>
            <a:ext cx="9144000" cy="65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152400" y="4508500"/>
            <a:ext cx="35560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Tahoma" pitchFamily="34" charset="0"/>
              </a:rPr>
              <a:t>Here clusters </a:t>
            </a:r>
          </a:p>
          <a:p>
            <a:pPr eaLnBrk="1" hangingPunct="1"/>
            <a:r>
              <a:rPr lang="en-US">
                <a:latin typeface="Tahoma" pitchFamily="34" charset="0"/>
              </a:rPr>
              <a:t>overlapping on 3D PCA</a:t>
            </a:r>
          </a:p>
          <a:p>
            <a:pPr eaLnBrk="1" hangingPunct="1"/>
            <a:r>
              <a:rPr lang="en-US">
                <a:latin typeface="Tahoma" pitchFamily="34" charset="0"/>
              </a:rPr>
              <a:t>plot are in fact well-separated</a:t>
            </a:r>
          </a:p>
          <a:p>
            <a:pPr eaLnBrk="1" hangingPunct="1"/>
            <a:r>
              <a:rPr lang="en-US">
                <a:latin typeface="Tahoma" pitchFamily="34" charset="0"/>
              </a:rPr>
              <a:t>and the principal tree reveals this</a:t>
            </a:r>
          </a:p>
          <a:p>
            <a:pPr eaLnBrk="1" hangingPunct="1"/>
            <a:r>
              <a:rPr lang="en-US">
                <a:latin typeface="Tahoma" pitchFamily="34" charset="0"/>
              </a:rPr>
              <a:t>fact</a:t>
            </a:r>
            <a:endParaRPr lang="fr-FR">
              <a:latin typeface="Tahoma" pitchFamily="34" charset="0"/>
            </a:endParaRPr>
          </a:p>
        </p:txBody>
      </p:sp>
      <p:pic>
        <p:nvPicPr>
          <p:cNvPr id="18444" name="Picture 15" descr="NEuroInf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0113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3" descr="sc_out73d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3059113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0" y="5734050"/>
            <a:ext cx="9144000" cy="1079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160338" y="71438"/>
            <a:ext cx="8802687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en-GB" sz="2400">
                <a:solidFill>
                  <a:srgbClr val="000000"/>
                </a:solidFill>
              </a:rPr>
              <a:t>Hierarchical clustering </a:t>
            </a:r>
            <a:r>
              <a:rPr lang="en-GB" sz="2400" i="1">
                <a:solidFill>
                  <a:srgbClr val="000000"/>
                </a:solidFill>
              </a:rPr>
              <a:t>vs</a:t>
            </a:r>
            <a:r>
              <a:rPr lang="en-GB" sz="2400">
                <a:solidFill>
                  <a:srgbClr val="000000"/>
                </a:solidFill>
              </a:rPr>
              <a:t> principal trees, or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en-GB" sz="2400">
                <a:solidFill>
                  <a:srgbClr val="000000"/>
                </a:solidFill>
              </a:rPr>
              <a:t>Genealogy tree </a:t>
            </a:r>
            <a:r>
              <a:rPr lang="en-GB" sz="2400" i="1">
                <a:solidFill>
                  <a:srgbClr val="000000"/>
                </a:solidFill>
              </a:rPr>
              <a:t>vs</a:t>
            </a:r>
            <a:r>
              <a:rPr lang="en-GB" sz="2400">
                <a:solidFill>
                  <a:srgbClr val="000000"/>
                </a:solidFill>
              </a:rPr>
              <a:t> Metro map</a:t>
            </a:r>
            <a:br>
              <a:rPr lang="en-GB" sz="2400">
                <a:solidFill>
                  <a:srgbClr val="000000"/>
                </a:solidFill>
              </a:rPr>
            </a:br>
            <a:r>
              <a:rPr lang="en-GB">
                <a:solidFill>
                  <a:srgbClr val="000000"/>
                </a:solidFill>
              </a:rPr>
              <a:t>(Gorban, Sumner &amp; Zinovyev, </a:t>
            </a:r>
            <a:r>
              <a:rPr lang="en-GB" i="1">
                <a:solidFill>
                  <a:srgbClr val="000000"/>
                </a:solidFill>
              </a:rPr>
              <a:t>LNCSE</a:t>
            </a:r>
            <a:r>
              <a:rPr lang="en-GB">
                <a:solidFill>
                  <a:srgbClr val="000000"/>
                </a:solidFill>
              </a:rPr>
              <a:t>, 2007)</a:t>
            </a:r>
            <a:r>
              <a:rPr lang="ar-SA">
                <a:solidFill>
                  <a:srgbClr val="000000"/>
                </a:solidFill>
              </a:rPr>
              <a:t>‏</a:t>
            </a:r>
            <a:endParaRPr lang="en-GB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2" t="5748" r="40787" b="8125"/>
          <a:stretch>
            <a:fillRect/>
          </a:stretch>
        </p:blipFill>
        <p:spPr bwMode="auto">
          <a:xfrm>
            <a:off x="458788" y="1368425"/>
            <a:ext cx="1498600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8" t="19052" r="30063" b="12502"/>
          <a:stretch>
            <a:fillRect/>
          </a:stretch>
        </p:blipFill>
        <p:spPr bwMode="auto">
          <a:xfrm>
            <a:off x="1820863" y="1743075"/>
            <a:ext cx="4260850" cy="507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5772150" y="1050925"/>
            <a:ext cx="3371850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>
                <a:latin typeface="Tahoma" pitchFamily="34" charset="0"/>
              </a:rPr>
              <a:t>Microarray data from</a:t>
            </a:r>
          </a:p>
          <a:p>
            <a:pPr eaLnBrk="1" hangingPunct="1"/>
            <a:r>
              <a:rPr lang="en-US" sz="1200"/>
              <a:t>Shyamsundar et al. </a:t>
            </a:r>
            <a:r>
              <a:rPr lang="fr-FR" sz="1200" i="1"/>
              <a:t>Genome Biology</a:t>
            </a:r>
            <a:r>
              <a:rPr lang="fr-FR" sz="1200"/>
              <a:t>, 2005</a:t>
            </a:r>
          </a:p>
          <a:p>
            <a:pPr eaLnBrk="1" hangingPunct="1"/>
            <a:endParaRPr lang="en-US" sz="1200">
              <a:latin typeface="Tahoma" pitchFamily="34" charset="0"/>
            </a:endParaRPr>
          </a:p>
          <a:p>
            <a:pPr eaLnBrk="1" hangingPunct="1"/>
            <a:r>
              <a:rPr lang="en-US" sz="1200">
                <a:latin typeface="Tahoma" pitchFamily="34" charset="0"/>
              </a:rPr>
              <a:t>Gene expression in 103 normal human tissue</a:t>
            </a:r>
          </a:p>
          <a:p>
            <a:pPr eaLnBrk="1" hangingPunct="1"/>
            <a:r>
              <a:rPr lang="en-US" sz="1200">
                <a:latin typeface="Tahoma" pitchFamily="34" charset="0"/>
              </a:rPr>
              <a:t>samples</a:t>
            </a:r>
          </a:p>
          <a:p>
            <a:pPr eaLnBrk="1" hangingPunct="1"/>
            <a:endParaRPr lang="en-US" sz="1200">
              <a:latin typeface="Tahoma" pitchFamily="34" charset="0"/>
            </a:endParaRPr>
          </a:p>
          <a:p>
            <a:pPr eaLnBrk="1" hangingPunct="1"/>
            <a:r>
              <a:rPr lang="en-US" sz="1200">
                <a:latin typeface="Tahoma" pitchFamily="34" charset="0"/>
              </a:rPr>
              <a:t>10383-dimensional space, many missing values</a:t>
            </a:r>
          </a:p>
          <a:p>
            <a:pPr eaLnBrk="1" hangingPunct="1"/>
            <a:endParaRPr lang="en-US" sz="1200">
              <a:latin typeface="Tahoma" pitchFamily="34" charset="0"/>
            </a:endParaRPr>
          </a:p>
          <a:p>
            <a:pPr eaLnBrk="1" hangingPunct="1"/>
            <a:endParaRPr lang="en-US" sz="1200">
              <a:latin typeface="Tahoma" pitchFamily="34" charset="0"/>
            </a:endParaRPr>
          </a:p>
          <a:p>
            <a:pPr eaLnBrk="1" hangingPunct="1"/>
            <a:r>
              <a:rPr lang="en-US" sz="1200">
                <a:latin typeface="Tahoma" pitchFamily="34" charset="0"/>
              </a:rPr>
              <a:t>Similar tissues are closely clustered</a:t>
            </a:r>
          </a:p>
          <a:p>
            <a:pPr eaLnBrk="1" hangingPunct="1"/>
            <a:endParaRPr lang="en-US" sz="1200">
              <a:latin typeface="Tahoma" pitchFamily="34" charset="0"/>
            </a:endParaRPr>
          </a:p>
          <a:p>
            <a:pPr eaLnBrk="1" hangingPunct="1"/>
            <a:r>
              <a:rPr lang="en-US" sz="1200">
                <a:latin typeface="Tahoma" pitchFamily="34" charset="0"/>
              </a:rPr>
              <a:t>The tree allows to estimate ‘distance’</a:t>
            </a:r>
          </a:p>
          <a:p>
            <a:pPr eaLnBrk="1" hangingPunct="1"/>
            <a:r>
              <a:rPr lang="en-US" sz="1200">
                <a:latin typeface="Tahoma" pitchFamily="34" charset="0"/>
              </a:rPr>
              <a:t>between human tissues</a:t>
            </a:r>
            <a:endParaRPr lang="fr-FR" sz="1200">
              <a:latin typeface="Tahoma" pitchFamily="34" charset="0"/>
            </a:endParaRPr>
          </a:p>
        </p:txBody>
      </p:sp>
      <p:sp>
        <p:nvSpPr>
          <p:cNvPr id="19463" name="Rectangle 8"/>
          <p:cNvSpPr>
            <a:spLocks noChangeArrowheads="1"/>
          </p:cNvSpPr>
          <p:nvPr/>
        </p:nvSpPr>
        <p:spPr bwMode="auto">
          <a:xfrm>
            <a:off x="430213" y="1163638"/>
            <a:ext cx="15732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</a:rPr>
              <a:t>Genealogy tree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9464" name="Rectangle 9"/>
          <p:cNvSpPr>
            <a:spLocks noChangeArrowheads="1"/>
          </p:cNvSpPr>
          <p:nvPr/>
        </p:nvSpPr>
        <p:spPr bwMode="auto">
          <a:xfrm>
            <a:off x="3294063" y="1250950"/>
            <a:ext cx="11572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</a:rPr>
              <a:t>Metro map</a:t>
            </a:r>
            <a:endParaRPr lang="fr-FR">
              <a:solidFill>
                <a:srgbClr val="000000"/>
              </a:solidFill>
            </a:endParaRPr>
          </a:p>
        </p:txBody>
      </p:sp>
      <p:pic>
        <p:nvPicPr>
          <p:cNvPr id="19465" name="Picture 15" descr="NEuroInf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0113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-396552" y="44624"/>
            <a:ext cx="8229600" cy="1143000"/>
          </a:xfrm>
        </p:spPr>
        <p:txBody>
          <a:bodyPr/>
          <a:lstStyle/>
          <a:p>
            <a:r>
              <a:rPr lang="en-US" dirty="0"/>
              <a:t>Software</a:t>
            </a:r>
            <a:br>
              <a:rPr lang="en-US" dirty="0"/>
            </a:br>
            <a:r>
              <a:rPr lang="en-US" dirty="0">
                <a:hlinkClick r:id="rId3"/>
              </a:rPr>
              <a:t>https://github.com/lamhda</a:t>
            </a:r>
            <a:r>
              <a:rPr lang="en-US" dirty="0"/>
              <a:t> </a:t>
            </a:r>
            <a:endParaRPr lang="fr-FR" dirty="0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510143" y="4258513"/>
            <a:ext cx="45016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sz="1800" dirty="0">
                <a:latin typeface="Tahoma" pitchFamily="34" charset="0"/>
                <a:hlinkClick r:id="rId4"/>
              </a:rPr>
              <a:t>http://bioinfo-out.curie.fr/projects/elmap/</a:t>
            </a:r>
            <a:r>
              <a:rPr lang="ru-RU" sz="1800" dirty="0">
                <a:latin typeface="Tahoma" pitchFamily="34" charset="0"/>
              </a:rPr>
              <a:t> </a:t>
            </a:r>
            <a:endParaRPr lang="fr-FR" sz="1800" dirty="0">
              <a:latin typeface="Tahoma" pitchFamily="34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510143" y="4887538"/>
            <a:ext cx="48590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sz="1800" dirty="0">
                <a:latin typeface="Tahoma" pitchFamily="34" charset="0"/>
                <a:hlinkClick r:id="rId5"/>
              </a:rPr>
              <a:t>http://bioinfo-out.curie.fr/projects/vidaexpert</a:t>
            </a:r>
            <a:r>
              <a:rPr lang="fr-FR" sz="1800" dirty="0">
                <a:latin typeface="Tahoma" pitchFamily="34" charset="0"/>
              </a:rPr>
              <a:t> </a:t>
            </a:r>
          </a:p>
        </p:txBody>
      </p:sp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6" cstate="print">
            <a:lum bright="-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951" y="1378240"/>
            <a:ext cx="2933388" cy="223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7">
            <a:lum bright="-36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755" y="1378240"/>
            <a:ext cx="2257637" cy="21719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650875" y="5516563"/>
            <a:ext cx="44599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sz="1800" dirty="0">
                <a:latin typeface="Tahoma" pitchFamily="34" charset="0"/>
                <a:hlinkClick r:id="rId8"/>
              </a:rPr>
              <a:t>http://bioinfo-out.curie.fr/projects/vimida</a:t>
            </a:r>
            <a:r>
              <a:rPr lang="fr-FR" sz="1800" dirty="0">
                <a:latin typeface="Tahoma" pitchFamily="34" charset="0"/>
              </a:rPr>
              <a:t> </a:t>
            </a:r>
          </a:p>
        </p:txBody>
      </p:sp>
      <p:pic>
        <p:nvPicPr>
          <p:cNvPr id="46082" name="Picture 2" descr="https://www.mdpi.com/entropy/entropy-22-00296/article_deploy/html/images/entropy-22-00296-g00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98813"/>
            <a:ext cx="2237390" cy="239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1679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68313" y="260648"/>
            <a:ext cx="8229600" cy="1143000"/>
          </a:xfrm>
        </p:spPr>
        <p:txBody>
          <a:bodyPr/>
          <a:lstStyle/>
          <a:p>
            <a:pPr eaLnBrk="1" hangingPunct="1"/>
            <a:r>
              <a:rPr lang="en-GB"/>
              <a:t>Conclusion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251520" y="1412875"/>
            <a:ext cx="8784976" cy="5184477"/>
          </a:xfrm>
        </p:spPr>
        <p:txBody>
          <a:bodyPr/>
          <a:lstStyle/>
          <a:p>
            <a:r>
              <a:rPr lang="en-US" b="1" dirty="0"/>
              <a:t>Method of elastic maps</a:t>
            </a:r>
            <a:r>
              <a:rPr lang="en-US" dirty="0"/>
              <a:t>: Efficient method and interactive software for constructing low-dimensional non-linear principal manifolds;</a:t>
            </a:r>
          </a:p>
          <a:p>
            <a:r>
              <a:rPr lang="en-US" b="1" dirty="0"/>
              <a:t>Principal manifold</a:t>
            </a:r>
            <a:r>
              <a:rPr lang="en-US" dirty="0"/>
              <a:t> as a </a:t>
            </a:r>
            <a:r>
              <a:rPr lang="en-US" b="1" dirty="0"/>
              <a:t>screen</a:t>
            </a:r>
            <a:r>
              <a:rPr lang="en-US" dirty="0"/>
              <a:t> for visualizing multidimensional data and functions with their </a:t>
            </a:r>
            <a:r>
              <a:rPr lang="en-US" b="1" dirty="0"/>
              <a:t>uncertainties;</a:t>
            </a:r>
          </a:p>
          <a:p>
            <a:r>
              <a:rPr lang="en-US" b="1" dirty="0"/>
              <a:t>Non-linear data visualization </a:t>
            </a:r>
            <a:r>
              <a:rPr lang="en-US" dirty="0"/>
              <a:t>displays are systematically better than linear ones (four quality criteria: </a:t>
            </a:r>
            <a:r>
              <a:rPr lang="en-US" i="1" dirty="0"/>
              <a:t>MSE</a:t>
            </a:r>
            <a:r>
              <a:rPr lang="en-US" dirty="0"/>
              <a:t>, </a:t>
            </a:r>
            <a:r>
              <a:rPr lang="en-US" i="1" dirty="0"/>
              <a:t>Distance mapping</a:t>
            </a:r>
            <a:r>
              <a:rPr lang="en-US" dirty="0"/>
              <a:t>, </a:t>
            </a:r>
            <a:br>
              <a:rPr lang="en-US" dirty="0"/>
            </a:br>
            <a:r>
              <a:rPr lang="en-US" i="1" dirty="0"/>
              <a:t>Point entourage</a:t>
            </a:r>
            <a:r>
              <a:rPr lang="en-US" dirty="0"/>
              <a:t>, </a:t>
            </a:r>
            <a:r>
              <a:rPr lang="en-US" i="1" dirty="0"/>
              <a:t>Class compactness</a:t>
            </a:r>
            <a:r>
              <a:rPr lang="en-US" dirty="0"/>
              <a:t>);</a:t>
            </a:r>
          </a:p>
        </p:txBody>
      </p:sp>
      <p:pic>
        <p:nvPicPr>
          <p:cNvPr id="20484" name="Picture 15" descr="NEuroInf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0113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b="1" dirty="0" err="1"/>
              <a:t>Pluriharmonic</a:t>
            </a:r>
            <a:r>
              <a:rPr lang="en-GB" b="1" dirty="0"/>
              <a:t> graphs</a:t>
            </a:r>
            <a:r>
              <a:rPr lang="en-GB" dirty="0"/>
              <a:t> (with quadratic energy functionals for deviation from the ideal form) provide us with a rich set of approximants;</a:t>
            </a:r>
          </a:p>
          <a:p>
            <a:pPr eaLnBrk="1" hangingPunct="1"/>
            <a:r>
              <a:rPr lang="en-GB" b="1" dirty="0"/>
              <a:t>Topological grammars</a:t>
            </a:r>
            <a:r>
              <a:rPr lang="en-GB" dirty="0"/>
              <a:t> and E/M algorithms form an effective technology for datasets approximation;</a:t>
            </a:r>
          </a:p>
          <a:p>
            <a:pPr eaLnBrk="1" hangingPunct="1"/>
            <a:r>
              <a:rPr lang="en-GB" b="1" dirty="0"/>
              <a:t>Metro maps</a:t>
            </a:r>
            <a:r>
              <a:rPr lang="en-GB" dirty="0"/>
              <a:t> provide us with a nice robust visualisation tool;</a:t>
            </a:r>
          </a:p>
          <a:p>
            <a:pPr eaLnBrk="1" hangingPunct="1"/>
            <a:r>
              <a:rPr lang="en-GB" b="1" dirty="0"/>
              <a:t>It works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46321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3861048"/>
            <a:ext cx="4616413" cy="2871141"/>
          </a:xfrm>
          <a:prstGeom prst="rect">
            <a:avLst/>
          </a:prstGeom>
        </p:spPr>
      </p:pic>
      <p:sp>
        <p:nvSpPr>
          <p:cNvPr id="3" name="ZoneTexte 8"/>
          <p:cNvSpPr txBox="1">
            <a:spLocks noChangeArrowheads="1"/>
          </p:cNvSpPr>
          <p:nvPr/>
        </p:nvSpPr>
        <p:spPr bwMode="auto">
          <a:xfrm>
            <a:off x="5724128" y="4648071"/>
            <a:ext cx="16947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/>
              <a:t>Jensen et al, 2014,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/>
              <a:t>Nature </a:t>
            </a:r>
            <a:r>
              <a:rPr lang="en-US" altLang="en-US" sz="1400" dirty="0" err="1"/>
              <a:t>Comm</a:t>
            </a:r>
            <a:endParaRPr lang="en-US" altLang="en-US" sz="1400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467544" y="1070739"/>
            <a:ext cx="8352928" cy="2884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+mn-lt"/>
              </a:rPr>
              <a:t>Прецизионная медицина </a:t>
            </a:r>
            <a:r>
              <a:rPr lang="ru-RU" sz="2400" dirty="0">
                <a:latin typeface="+mn-lt"/>
              </a:rPr>
              <a:t>– пациент как уникальная экосистема</a:t>
            </a:r>
          </a:p>
          <a:p>
            <a:endParaRPr lang="ru-RU" sz="2400" dirty="0">
              <a:latin typeface="+mn-lt"/>
            </a:endParaRPr>
          </a:p>
          <a:p>
            <a:r>
              <a:rPr lang="ru-RU" sz="2400" dirty="0">
                <a:latin typeface="+mn-lt"/>
              </a:rPr>
              <a:t>Заболевание как </a:t>
            </a:r>
            <a:r>
              <a:rPr lang="ru-RU" sz="2400" b="1" dirty="0">
                <a:latin typeface="+mn-lt"/>
              </a:rPr>
              <a:t>клиническая траектория</a:t>
            </a:r>
            <a:r>
              <a:rPr lang="ru-RU" sz="2400" dirty="0">
                <a:latin typeface="+mn-lt"/>
              </a:rPr>
              <a:t> (текущее состояние и все состояния в прошлом) </a:t>
            </a:r>
            <a:r>
              <a:rPr lang="ru-RU" sz="2400" u="sng" dirty="0">
                <a:latin typeface="+mn-lt"/>
              </a:rPr>
              <a:t>в пространстве большой размерности</a:t>
            </a:r>
          </a:p>
          <a:p>
            <a:endParaRPr lang="ru-RU" sz="2400" dirty="0">
              <a:latin typeface="+mn-lt"/>
            </a:endParaRPr>
          </a:p>
          <a:p>
            <a:r>
              <a:rPr lang="ru-RU" sz="2400" i="1" dirty="0">
                <a:latin typeface="+mn-lt"/>
              </a:rPr>
              <a:t>Пример – детальная клиническая база всех жителей Дании</a:t>
            </a:r>
            <a:r>
              <a:rPr lang="en-US" sz="2400" i="1" dirty="0">
                <a:latin typeface="+mn-lt"/>
              </a:rPr>
              <a:t> (</a:t>
            </a:r>
            <a:r>
              <a:rPr lang="ru-RU" sz="2400" i="1" dirty="0">
                <a:latin typeface="+mn-lt"/>
              </a:rPr>
              <a:t>7 млн. жителей</a:t>
            </a:r>
            <a:r>
              <a:rPr lang="en-US" sz="2400" i="1" dirty="0">
                <a:latin typeface="+mn-lt"/>
              </a:rPr>
              <a:t>)</a:t>
            </a:r>
            <a:endParaRPr lang="ru-RU" sz="24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3528" y="116632"/>
            <a:ext cx="8712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Динамическое фенотипирование</a:t>
            </a:r>
            <a:r>
              <a:rPr lang="ru-RU" sz="2800" dirty="0"/>
              <a:t> как революция в классификации патологических состояний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8496100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84" y="3874373"/>
            <a:ext cx="7701079" cy="272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5536" y="1628800"/>
            <a:ext cx="86044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C</a:t>
            </a:r>
            <a:r>
              <a:rPr lang="ru-RU" sz="2000" dirty="0"/>
              <a:t>остояние организма как совокупности молекулярных состояний всех его клеток (</a:t>
            </a:r>
            <a:r>
              <a:rPr lang="ru-RU" sz="2000" b="1" dirty="0"/>
              <a:t>одноклеточный подход</a:t>
            </a:r>
            <a:r>
              <a:rPr lang="ru-RU" sz="2000" dirty="0"/>
              <a:t>), размерность </a:t>
            </a:r>
            <a:r>
              <a:rPr lang="en-US" sz="2000" dirty="0"/>
              <a:t>~</a:t>
            </a:r>
            <a:r>
              <a:rPr lang="ru-RU" sz="2000" dirty="0"/>
              <a:t>10</a:t>
            </a:r>
            <a:r>
              <a:rPr lang="ru-RU" sz="2000" baseline="30000" dirty="0"/>
              <a:t>14</a:t>
            </a:r>
            <a:r>
              <a:rPr lang="en-US" sz="2000" baseline="30000" dirty="0"/>
              <a:t> </a:t>
            </a:r>
            <a:r>
              <a:rPr lang="ru-RU" sz="2000" dirty="0"/>
              <a:t>клеток </a:t>
            </a:r>
            <a:r>
              <a:rPr lang="en-US" sz="2000" dirty="0"/>
              <a:t>×</a:t>
            </a:r>
            <a:r>
              <a:rPr lang="ru-RU" sz="2000" dirty="0"/>
              <a:t> </a:t>
            </a:r>
            <a:r>
              <a:rPr lang="en-US" sz="2000" dirty="0"/>
              <a:t>~10</a:t>
            </a:r>
            <a:r>
              <a:rPr lang="en-US" sz="2000" baseline="30000" dirty="0"/>
              <a:t>4</a:t>
            </a:r>
            <a:r>
              <a:rPr lang="ru-RU" sz="2000" dirty="0"/>
              <a:t> генов = </a:t>
            </a:r>
            <a:r>
              <a:rPr lang="en-US" sz="2000" dirty="0"/>
              <a:t>~</a:t>
            </a:r>
            <a:r>
              <a:rPr lang="ru-RU" sz="2000" dirty="0"/>
              <a:t>10</a:t>
            </a:r>
            <a:r>
              <a:rPr lang="ru-RU" sz="2000" baseline="30000" dirty="0"/>
              <a:t>18 </a:t>
            </a:r>
            <a:r>
              <a:rPr lang="ru-RU" sz="2000" dirty="0"/>
              <a:t>(сегодня мы работаем с </a:t>
            </a:r>
            <a:r>
              <a:rPr lang="en-US" sz="2000" dirty="0"/>
              <a:t>~</a:t>
            </a:r>
            <a:r>
              <a:rPr lang="ru-RU" sz="2000" dirty="0"/>
              <a:t>10</a:t>
            </a:r>
            <a:r>
              <a:rPr lang="en-US" sz="2000" baseline="30000" dirty="0"/>
              <a:t>8</a:t>
            </a:r>
            <a:r>
              <a:rPr lang="en-US" sz="2000" dirty="0"/>
              <a:t>)</a:t>
            </a:r>
            <a:endParaRPr lang="ru-RU" sz="2000" dirty="0"/>
          </a:p>
          <a:p>
            <a:endParaRPr lang="ru-RU" sz="2000" dirty="0"/>
          </a:p>
          <a:p>
            <a:r>
              <a:rPr lang="ru-RU" sz="2000" i="1" dirty="0"/>
              <a:t>Пример – проект </a:t>
            </a:r>
            <a:r>
              <a:rPr lang="en-US" sz="2000" i="1" dirty="0" err="1"/>
              <a:t>LifeTime</a:t>
            </a:r>
            <a:r>
              <a:rPr lang="ru-RU" sz="2000" i="1" dirty="0"/>
              <a:t>, </a:t>
            </a:r>
            <a:r>
              <a:rPr lang="en-US" sz="2000" i="1" dirty="0"/>
              <a:t>&gt;50 </a:t>
            </a:r>
            <a:r>
              <a:rPr lang="ru-RU" sz="2000" i="1" dirty="0"/>
              <a:t>исследовательских центров в Европе</a:t>
            </a:r>
            <a:endParaRPr lang="ru-RU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Омики всех отдельных клеток</a:t>
            </a:r>
            <a:br>
              <a:rPr lang="ru-RU" dirty="0"/>
            </a:br>
            <a:r>
              <a:rPr lang="ru-RU" dirty="0"/>
              <a:t>(</a:t>
            </a:r>
            <a:r>
              <a:rPr lang="en-GB" dirty="0"/>
              <a:t>Single Cell Omics)</a:t>
            </a:r>
          </a:p>
        </p:txBody>
      </p:sp>
    </p:spTree>
    <p:extLst>
      <p:ext uri="{BB962C8B-B14F-4D97-AF65-F5344CB8AC3E}">
        <p14:creationId xmlns:p14="http://schemas.microsoft.com/office/powerpoint/2010/main" val="30227074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/>
              <a:t>Динамическое фенотипирование </a:t>
            </a:r>
            <a:br>
              <a:rPr lang="en-GB" sz="3600" dirty="0"/>
            </a:br>
            <a:r>
              <a:rPr lang="ru-RU" sz="3600" dirty="0"/>
              <a:t>методом главных графов</a:t>
            </a:r>
            <a:endParaRPr lang="en-US" sz="3600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07504" y="1844824"/>
            <a:ext cx="8928992" cy="4909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Проблема – </a:t>
            </a:r>
            <a:r>
              <a:rPr lang="ru-RU" sz="2400" b="1" dirty="0"/>
              <a:t>диахронные данные</a:t>
            </a:r>
            <a:r>
              <a:rPr lang="ru-RU" sz="2400" dirty="0"/>
              <a:t> дорогие и редкие, </a:t>
            </a:r>
            <a:r>
              <a:rPr lang="ru-RU" sz="2400" b="1" dirty="0"/>
              <a:t>синхронные данные</a:t>
            </a:r>
            <a:r>
              <a:rPr lang="ru-RU" sz="2400" dirty="0"/>
              <a:t> не имеют метки времени</a:t>
            </a:r>
            <a:endParaRPr lang="en-US" sz="2400" dirty="0"/>
          </a:p>
          <a:p>
            <a:endParaRPr lang="en-US" sz="2400" dirty="0"/>
          </a:p>
          <a:p>
            <a:r>
              <a:rPr lang="ru-RU" sz="2400" dirty="0"/>
              <a:t>Решение – модель данных как </a:t>
            </a:r>
          </a:p>
          <a:p>
            <a:r>
              <a:rPr lang="ru-RU" sz="2400" dirty="0"/>
              <a:t>«</a:t>
            </a:r>
            <a:r>
              <a:rPr lang="ru-RU" sz="2400" b="1" dirty="0"/>
              <a:t>букета расходящихся </a:t>
            </a:r>
          </a:p>
          <a:p>
            <a:r>
              <a:rPr lang="ru-RU" sz="2400" b="1" dirty="0"/>
              <a:t>клинических траекторий</a:t>
            </a:r>
            <a:r>
              <a:rPr lang="ru-RU" sz="2400" dirty="0"/>
              <a:t>»</a:t>
            </a:r>
          </a:p>
          <a:p>
            <a:r>
              <a:rPr lang="en-GB" sz="2400" dirty="0"/>
              <a:t> </a:t>
            </a:r>
            <a:endParaRPr lang="ru-RU" sz="2400" dirty="0"/>
          </a:p>
          <a:p>
            <a:r>
              <a:rPr lang="ru-RU" sz="2400" dirty="0"/>
              <a:t>Апробация на базе данных </a:t>
            </a:r>
            <a:r>
              <a:rPr lang="ru-RU" sz="2400" b="1" dirty="0"/>
              <a:t>осложнений инфаркта миокарда</a:t>
            </a:r>
            <a:r>
              <a:rPr lang="ru-RU" sz="2400" dirty="0"/>
              <a:t>, собранной в Красноярском Государственном Медицинском Университете (С.Головенкин, 1998-2020)</a:t>
            </a:r>
          </a:p>
        </p:txBody>
      </p:sp>
    </p:spTree>
    <p:extLst>
      <p:ext uri="{BB962C8B-B14F-4D97-AF65-F5344CB8AC3E}">
        <p14:creationId xmlns:p14="http://schemas.microsoft.com/office/powerpoint/2010/main" val="3688371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968875"/>
            <a:ext cx="3016250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/>
              <a:t>Principal Component Analysis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414850" y="2923307"/>
            <a:ext cx="2954337" cy="3602037"/>
            <a:chOff x="1247" y="1253"/>
            <a:chExt cx="1861" cy="2269"/>
          </a:xfrm>
          <a:solidFill>
            <a:srgbClr val="00B050"/>
          </a:solidFill>
        </p:grpSpPr>
        <p:sp>
          <p:nvSpPr>
            <p:cNvPr id="17" name="Oval 11"/>
            <p:cNvSpPr>
              <a:spLocks noChangeArrowheads="1"/>
            </p:cNvSpPr>
            <p:nvPr/>
          </p:nvSpPr>
          <p:spPr bwMode="auto">
            <a:xfrm>
              <a:off x="2517" y="1706"/>
              <a:ext cx="91" cy="9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18" name="Oval 12"/>
            <p:cNvSpPr>
              <a:spLocks noChangeArrowheads="1"/>
            </p:cNvSpPr>
            <p:nvPr/>
          </p:nvSpPr>
          <p:spPr bwMode="auto">
            <a:xfrm>
              <a:off x="2154" y="1570"/>
              <a:ext cx="91" cy="9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19" name="Oval 13"/>
            <p:cNvSpPr>
              <a:spLocks noChangeArrowheads="1"/>
            </p:cNvSpPr>
            <p:nvPr/>
          </p:nvSpPr>
          <p:spPr bwMode="auto">
            <a:xfrm>
              <a:off x="2200" y="1842"/>
              <a:ext cx="91" cy="9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20" name="Oval 14"/>
            <p:cNvSpPr>
              <a:spLocks noChangeArrowheads="1"/>
            </p:cNvSpPr>
            <p:nvPr/>
          </p:nvSpPr>
          <p:spPr bwMode="auto">
            <a:xfrm>
              <a:off x="2018" y="2205"/>
              <a:ext cx="91" cy="9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21" name="Oval 15"/>
            <p:cNvSpPr>
              <a:spLocks noChangeArrowheads="1"/>
            </p:cNvSpPr>
            <p:nvPr/>
          </p:nvSpPr>
          <p:spPr bwMode="auto">
            <a:xfrm>
              <a:off x="1882" y="2024"/>
              <a:ext cx="91" cy="9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22" name="Oval 16"/>
            <p:cNvSpPr>
              <a:spLocks noChangeArrowheads="1"/>
            </p:cNvSpPr>
            <p:nvPr/>
          </p:nvSpPr>
          <p:spPr bwMode="auto">
            <a:xfrm>
              <a:off x="2290" y="2069"/>
              <a:ext cx="91" cy="9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23" name="Oval 17"/>
            <p:cNvSpPr>
              <a:spLocks noChangeArrowheads="1"/>
            </p:cNvSpPr>
            <p:nvPr/>
          </p:nvSpPr>
          <p:spPr bwMode="auto">
            <a:xfrm>
              <a:off x="2653" y="1933"/>
              <a:ext cx="91" cy="9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24" name="Oval 18"/>
            <p:cNvSpPr>
              <a:spLocks noChangeArrowheads="1"/>
            </p:cNvSpPr>
            <p:nvPr/>
          </p:nvSpPr>
          <p:spPr bwMode="auto">
            <a:xfrm>
              <a:off x="2517" y="2251"/>
              <a:ext cx="90" cy="9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25" name="Oval 19"/>
            <p:cNvSpPr>
              <a:spLocks noChangeArrowheads="1"/>
            </p:cNvSpPr>
            <p:nvPr/>
          </p:nvSpPr>
          <p:spPr bwMode="auto">
            <a:xfrm>
              <a:off x="2200" y="2432"/>
              <a:ext cx="90" cy="9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26" name="Oval 20"/>
            <p:cNvSpPr>
              <a:spLocks noChangeArrowheads="1"/>
            </p:cNvSpPr>
            <p:nvPr/>
          </p:nvSpPr>
          <p:spPr bwMode="auto">
            <a:xfrm>
              <a:off x="2018" y="2614"/>
              <a:ext cx="90" cy="9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27" name="Oval 21"/>
            <p:cNvSpPr>
              <a:spLocks noChangeArrowheads="1"/>
            </p:cNvSpPr>
            <p:nvPr/>
          </p:nvSpPr>
          <p:spPr bwMode="auto">
            <a:xfrm>
              <a:off x="1655" y="2432"/>
              <a:ext cx="90" cy="9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28" name="Oval 22"/>
            <p:cNvSpPr>
              <a:spLocks noChangeArrowheads="1"/>
            </p:cNvSpPr>
            <p:nvPr/>
          </p:nvSpPr>
          <p:spPr bwMode="auto">
            <a:xfrm>
              <a:off x="1701" y="2160"/>
              <a:ext cx="90" cy="9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29" name="Oval 23"/>
            <p:cNvSpPr>
              <a:spLocks noChangeArrowheads="1"/>
            </p:cNvSpPr>
            <p:nvPr/>
          </p:nvSpPr>
          <p:spPr bwMode="auto">
            <a:xfrm>
              <a:off x="1610" y="2659"/>
              <a:ext cx="90" cy="9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30" name="Oval 24"/>
            <p:cNvSpPr>
              <a:spLocks noChangeArrowheads="1"/>
            </p:cNvSpPr>
            <p:nvPr/>
          </p:nvSpPr>
          <p:spPr bwMode="auto">
            <a:xfrm>
              <a:off x="2880" y="1842"/>
              <a:ext cx="90" cy="9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31" name="Oval 25"/>
            <p:cNvSpPr>
              <a:spLocks noChangeArrowheads="1"/>
            </p:cNvSpPr>
            <p:nvPr/>
          </p:nvSpPr>
          <p:spPr bwMode="auto">
            <a:xfrm>
              <a:off x="2744" y="1525"/>
              <a:ext cx="90" cy="9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32" name="Oval 26"/>
            <p:cNvSpPr>
              <a:spLocks noChangeArrowheads="1"/>
            </p:cNvSpPr>
            <p:nvPr/>
          </p:nvSpPr>
          <p:spPr bwMode="auto">
            <a:xfrm>
              <a:off x="2426" y="1480"/>
              <a:ext cx="90" cy="9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33" name="Oval 27"/>
            <p:cNvSpPr>
              <a:spLocks noChangeArrowheads="1"/>
            </p:cNvSpPr>
            <p:nvPr/>
          </p:nvSpPr>
          <p:spPr bwMode="auto">
            <a:xfrm>
              <a:off x="3016" y="1480"/>
              <a:ext cx="90" cy="9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34" name="Oval 28"/>
            <p:cNvSpPr>
              <a:spLocks noChangeArrowheads="1"/>
            </p:cNvSpPr>
            <p:nvPr/>
          </p:nvSpPr>
          <p:spPr bwMode="auto">
            <a:xfrm>
              <a:off x="2699" y="1253"/>
              <a:ext cx="90" cy="9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35" name="Oval 29"/>
            <p:cNvSpPr>
              <a:spLocks noChangeArrowheads="1"/>
            </p:cNvSpPr>
            <p:nvPr/>
          </p:nvSpPr>
          <p:spPr bwMode="auto">
            <a:xfrm>
              <a:off x="2971" y="1253"/>
              <a:ext cx="90" cy="9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36" name="Oval 30"/>
            <p:cNvSpPr>
              <a:spLocks noChangeArrowheads="1"/>
            </p:cNvSpPr>
            <p:nvPr/>
          </p:nvSpPr>
          <p:spPr bwMode="auto">
            <a:xfrm>
              <a:off x="2290" y="2614"/>
              <a:ext cx="90" cy="9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37" name="Oval 31"/>
            <p:cNvSpPr>
              <a:spLocks noChangeArrowheads="1"/>
            </p:cNvSpPr>
            <p:nvPr/>
          </p:nvSpPr>
          <p:spPr bwMode="auto">
            <a:xfrm>
              <a:off x="2561" y="2386"/>
              <a:ext cx="92" cy="92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699" y="2160"/>
              <a:ext cx="92" cy="92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3016" y="1888"/>
              <a:ext cx="92" cy="92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40" name="Oval 34"/>
            <p:cNvSpPr>
              <a:spLocks noChangeArrowheads="1"/>
            </p:cNvSpPr>
            <p:nvPr/>
          </p:nvSpPr>
          <p:spPr bwMode="auto">
            <a:xfrm>
              <a:off x="1746" y="2840"/>
              <a:ext cx="92" cy="92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41" name="Oval 35"/>
            <p:cNvSpPr>
              <a:spLocks noChangeArrowheads="1"/>
            </p:cNvSpPr>
            <p:nvPr/>
          </p:nvSpPr>
          <p:spPr bwMode="auto">
            <a:xfrm>
              <a:off x="2063" y="2568"/>
              <a:ext cx="92" cy="92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42" name="Oval 36"/>
            <p:cNvSpPr>
              <a:spLocks noChangeArrowheads="1"/>
            </p:cNvSpPr>
            <p:nvPr/>
          </p:nvSpPr>
          <p:spPr bwMode="auto">
            <a:xfrm>
              <a:off x="1655" y="3294"/>
              <a:ext cx="92" cy="92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43" name="Oval 37"/>
            <p:cNvSpPr>
              <a:spLocks noChangeArrowheads="1"/>
            </p:cNvSpPr>
            <p:nvPr/>
          </p:nvSpPr>
          <p:spPr bwMode="auto">
            <a:xfrm>
              <a:off x="1972" y="3022"/>
              <a:ext cx="92" cy="92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44" name="Oval 38"/>
            <p:cNvSpPr>
              <a:spLocks noChangeArrowheads="1"/>
            </p:cNvSpPr>
            <p:nvPr/>
          </p:nvSpPr>
          <p:spPr bwMode="auto">
            <a:xfrm>
              <a:off x="1565" y="3067"/>
              <a:ext cx="92" cy="92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45" name="Oval 39"/>
            <p:cNvSpPr>
              <a:spLocks noChangeArrowheads="1"/>
            </p:cNvSpPr>
            <p:nvPr/>
          </p:nvSpPr>
          <p:spPr bwMode="auto">
            <a:xfrm>
              <a:off x="1474" y="2840"/>
              <a:ext cx="92" cy="92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46" name="Oval 40"/>
            <p:cNvSpPr>
              <a:spLocks noChangeArrowheads="1"/>
            </p:cNvSpPr>
            <p:nvPr/>
          </p:nvSpPr>
          <p:spPr bwMode="auto">
            <a:xfrm>
              <a:off x="1247" y="2931"/>
              <a:ext cx="92" cy="92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47" name="Oval 41"/>
            <p:cNvSpPr>
              <a:spLocks noChangeArrowheads="1"/>
            </p:cNvSpPr>
            <p:nvPr/>
          </p:nvSpPr>
          <p:spPr bwMode="auto">
            <a:xfrm>
              <a:off x="1383" y="2614"/>
              <a:ext cx="92" cy="92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48" name="Oval 42"/>
            <p:cNvSpPr>
              <a:spLocks noChangeArrowheads="1"/>
            </p:cNvSpPr>
            <p:nvPr/>
          </p:nvSpPr>
          <p:spPr bwMode="auto">
            <a:xfrm>
              <a:off x="1292" y="3158"/>
              <a:ext cx="92" cy="92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49" name="Oval 43"/>
            <p:cNvSpPr>
              <a:spLocks noChangeArrowheads="1"/>
            </p:cNvSpPr>
            <p:nvPr/>
          </p:nvSpPr>
          <p:spPr bwMode="auto">
            <a:xfrm>
              <a:off x="1292" y="3430"/>
              <a:ext cx="92" cy="92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</p:grpSp>
      <p:sp>
        <p:nvSpPr>
          <p:cNvPr id="8197" name="Line 46"/>
          <p:cNvSpPr>
            <a:spLocks noChangeShapeType="1"/>
          </p:cNvSpPr>
          <p:nvPr/>
        </p:nvSpPr>
        <p:spPr bwMode="auto">
          <a:xfrm flipV="1">
            <a:off x="4641850" y="3860800"/>
            <a:ext cx="2016125" cy="2376488"/>
          </a:xfrm>
          <a:prstGeom prst="line">
            <a:avLst/>
          </a:prstGeom>
          <a:noFill/>
          <a:ln w="12700">
            <a:solidFill>
              <a:srgbClr val="00206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98" name="Line 47"/>
          <p:cNvSpPr>
            <a:spLocks noChangeShapeType="1"/>
          </p:cNvSpPr>
          <p:nvPr/>
        </p:nvSpPr>
        <p:spPr bwMode="auto">
          <a:xfrm flipH="1" flipV="1">
            <a:off x="3922713" y="5589588"/>
            <a:ext cx="719137" cy="647700"/>
          </a:xfrm>
          <a:prstGeom prst="line">
            <a:avLst/>
          </a:prstGeom>
          <a:noFill/>
          <a:ln w="12700">
            <a:solidFill>
              <a:srgbClr val="00206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99" name="Line 48"/>
          <p:cNvSpPr>
            <a:spLocks noChangeShapeType="1"/>
          </p:cNvSpPr>
          <p:nvPr/>
        </p:nvSpPr>
        <p:spPr bwMode="auto">
          <a:xfrm flipH="1" flipV="1">
            <a:off x="6011863" y="3213100"/>
            <a:ext cx="719137" cy="647700"/>
          </a:xfrm>
          <a:prstGeom prst="line">
            <a:avLst/>
          </a:prstGeom>
          <a:noFill/>
          <a:ln w="12700">
            <a:solidFill>
              <a:srgbClr val="00206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00" name="Text Box 49"/>
          <p:cNvSpPr txBox="1">
            <a:spLocks noChangeArrowheads="1"/>
          </p:cNvSpPr>
          <p:nvPr/>
        </p:nvSpPr>
        <p:spPr bwMode="auto">
          <a:xfrm rot="-2979771">
            <a:off x="4809332" y="4831556"/>
            <a:ext cx="23828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kumimoji="1" lang="en-US" sz="2400">
                <a:latin typeface="Calibri" pitchFamily="34" charset="0"/>
              </a:rPr>
              <a:t>Maximal variance</a:t>
            </a:r>
            <a:endParaRPr kumimoji="1" lang="ru-RU" sz="2400">
              <a:latin typeface="Calibri" pitchFamily="34" charset="0"/>
            </a:endParaRPr>
          </a:p>
        </p:txBody>
      </p:sp>
      <p:sp>
        <p:nvSpPr>
          <p:cNvPr id="8201" name="Line 51"/>
          <p:cNvSpPr>
            <a:spLocks noChangeShapeType="1"/>
          </p:cNvSpPr>
          <p:nvPr/>
        </p:nvSpPr>
        <p:spPr bwMode="auto">
          <a:xfrm flipV="1">
            <a:off x="3240088" y="2740025"/>
            <a:ext cx="3168650" cy="3671888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02" name="Text Box 52"/>
          <p:cNvSpPr txBox="1">
            <a:spLocks noChangeArrowheads="1"/>
          </p:cNvSpPr>
          <p:nvPr/>
        </p:nvSpPr>
        <p:spPr bwMode="auto">
          <a:xfrm>
            <a:off x="1619250" y="5445125"/>
            <a:ext cx="1662113" cy="83026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kumimoji="1" lang="en-US" sz="2400">
                <a:latin typeface="Calibri" pitchFamily="34" charset="0"/>
              </a:rPr>
              <a:t>1</a:t>
            </a:r>
            <a:r>
              <a:rPr kumimoji="1" lang="en-US" sz="2400" baseline="30000">
                <a:latin typeface="Calibri" pitchFamily="34" charset="0"/>
              </a:rPr>
              <a:t>st</a:t>
            </a:r>
            <a:r>
              <a:rPr kumimoji="1" lang="en-US" sz="2400">
                <a:latin typeface="Calibri" pitchFamily="34" charset="0"/>
              </a:rPr>
              <a:t> Principal</a:t>
            </a:r>
          </a:p>
          <a:p>
            <a:pPr eaLnBrk="1" hangingPunct="1"/>
            <a:r>
              <a:rPr kumimoji="1" lang="en-US" sz="2400">
                <a:latin typeface="Calibri" pitchFamily="34" charset="0"/>
              </a:rPr>
              <a:t>axis</a:t>
            </a:r>
            <a:endParaRPr kumimoji="1" lang="ru-RU" sz="2400">
              <a:latin typeface="Calibri" pitchFamily="34" charset="0"/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 rot="5400000">
            <a:off x="3948113" y="2506663"/>
            <a:ext cx="2295525" cy="1984375"/>
          </a:xfrm>
          <a:prstGeom prst="line">
            <a:avLst/>
          </a:prstGeom>
          <a:ln w="127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5400000">
            <a:off x="4785519" y="3147219"/>
            <a:ext cx="2297113" cy="1984375"/>
          </a:xfrm>
          <a:prstGeom prst="line">
            <a:avLst/>
          </a:prstGeom>
          <a:ln w="127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6192838" y="2351088"/>
            <a:ext cx="792162" cy="647700"/>
          </a:xfrm>
          <a:prstGeom prst="line">
            <a:avLst/>
          </a:prstGeom>
          <a:ln w="12700">
            <a:solidFill>
              <a:srgbClr val="00206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6" name="TextBox 75"/>
          <p:cNvSpPr txBox="1">
            <a:spLocks noChangeArrowheads="1"/>
          </p:cNvSpPr>
          <p:nvPr/>
        </p:nvSpPr>
        <p:spPr bwMode="auto">
          <a:xfrm rot="2331533">
            <a:off x="5795963" y="1965325"/>
            <a:ext cx="25415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sz="2400">
                <a:latin typeface="Calibri" pitchFamily="34" charset="0"/>
              </a:rPr>
              <a:t>Minimal squared </a:t>
            </a:r>
            <a:br>
              <a:rPr lang="en-GB" sz="2400">
                <a:latin typeface="Calibri" pitchFamily="34" charset="0"/>
              </a:rPr>
            </a:br>
            <a:r>
              <a:rPr lang="en-GB" sz="2400">
                <a:latin typeface="Calibri" pitchFamily="34" charset="0"/>
              </a:rPr>
              <a:t>averaged distance</a:t>
            </a:r>
          </a:p>
        </p:txBody>
      </p:sp>
      <p:pic>
        <p:nvPicPr>
          <p:cNvPr id="8207" name="Picture 1" descr="Principal Component Analy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2195513" cy="339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8" name="TextBox 79"/>
          <p:cNvSpPr txBox="1">
            <a:spLocks noChangeArrowheads="1"/>
          </p:cNvSpPr>
          <p:nvPr/>
        </p:nvSpPr>
        <p:spPr bwMode="auto">
          <a:xfrm>
            <a:off x="2411413" y="2043113"/>
            <a:ext cx="2592387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sz="2800">
                <a:latin typeface="Calibri" pitchFamily="34" charset="0"/>
              </a:rPr>
              <a:t>Approximation by straight lines:</a:t>
            </a:r>
          </a:p>
          <a:p>
            <a:pPr eaLnBrk="1" hangingPunct="1"/>
            <a:r>
              <a:rPr lang="en-GB" sz="2400">
                <a:latin typeface="Calibri" pitchFamily="34" charset="0"/>
              </a:rPr>
              <a:t>Subtract the projection</a:t>
            </a:r>
            <a:br>
              <a:rPr lang="en-GB" sz="2400">
                <a:latin typeface="Calibri" pitchFamily="34" charset="0"/>
              </a:rPr>
            </a:br>
            <a:r>
              <a:rPr lang="en-GB" sz="2400">
                <a:latin typeface="Calibri" pitchFamily="34" charset="0"/>
              </a:rPr>
              <a:t>and repeat</a:t>
            </a:r>
          </a:p>
        </p:txBody>
      </p:sp>
      <p:pic>
        <p:nvPicPr>
          <p:cNvPr id="8209" name="Picture 49" descr="NEuroInf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0113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0" name="Text Box 49"/>
          <p:cNvSpPr txBox="1">
            <a:spLocks noChangeArrowheads="1"/>
          </p:cNvSpPr>
          <p:nvPr/>
        </p:nvSpPr>
        <p:spPr bwMode="auto">
          <a:xfrm rot="-1676134">
            <a:off x="6842125" y="4387850"/>
            <a:ext cx="2239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kumimoji="1" lang="en-US" sz="2400">
                <a:latin typeface="Calibri" pitchFamily="34" charset="0"/>
              </a:rPr>
              <a:t>Minimal energy!</a:t>
            </a:r>
            <a:endParaRPr kumimoji="1" lang="ru-RU" sz="240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Динамические фенотипы инфаркта миокарда</a:t>
            </a:r>
            <a:endParaRPr lang="en-GB" dirty="0"/>
          </a:p>
        </p:txBody>
      </p:sp>
      <p:pic>
        <p:nvPicPr>
          <p:cNvPr id="3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599638"/>
            <a:ext cx="6269249" cy="3845585"/>
          </a:xfrm>
          <a:prstGeom prst="rect">
            <a:avLst/>
          </a:prstGeom>
        </p:spPr>
      </p:pic>
      <p:pic>
        <p:nvPicPr>
          <p:cNvPr id="5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405" y="4365104"/>
            <a:ext cx="2539823" cy="24036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7862" y="3627773"/>
            <a:ext cx="2385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И диабета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40126917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Динамические фенотипы инфаркта миокарда</a:t>
            </a:r>
            <a:endParaRPr lang="en-GB" dirty="0"/>
          </a:p>
        </p:txBody>
      </p:sp>
      <p:pic>
        <p:nvPicPr>
          <p:cNvPr id="3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599638"/>
            <a:ext cx="6269249" cy="3845585"/>
          </a:xfrm>
          <a:prstGeom prst="rect">
            <a:avLst/>
          </a:prstGeom>
        </p:spPr>
      </p:pic>
      <p:pic>
        <p:nvPicPr>
          <p:cNvPr id="5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405" y="4365104"/>
            <a:ext cx="2539823" cy="24036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7862" y="3627773"/>
            <a:ext cx="2385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И диабета</a:t>
            </a:r>
            <a:endParaRPr lang="en-GB" sz="3600" dirty="0"/>
          </a:p>
        </p:txBody>
      </p:sp>
      <p:pic>
        <p:nvPicPr>
          <p:cNvPr id="7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2323370"/>
            <a:ext cx="4996423" cy="44453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46605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850106"/>
          </a:xfrm>
        </p:spPr>
        <p:txBody>
          <a:bodyPr/>
          <a:lstStyle/>
          <a:p>
            <a:r>
              <a:rPr lang="ru-RU" dirty="0"/>
              <a:t>Одноклеточные траектории</a:t>
            </a:r>
            <a:endParaRPr lang="en-GB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988840"/>
            <a:ext cx="4313246" cy="39604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6082" name="Picture 2" descr="Entropy 22 00296 g0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21" y="1052736"/>
            <a:ext cx="4344337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6611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8680"/>
            <a:ext cx="8435280" cy="6120680"/>
          </a:xfrm>
        </p:spPr>
        <p:txBody>
          <a:bodyPr/>
          <a:lstStyle/>
          <a:p>
            <a:r>
              <a:rPr lang="en-GB" sz="2400" dirty="0"/>
              <a:t>A. N. </a:t>
            </a:r>
            <a:r>
              <a:rPr lang="en-GB" sz="2400" dirty="0" err="1"/>
              <a:t>Gorban</a:t>
            </a:r>
            <a:r>
              <a:rPr lang="en-GB" sz="2400" dirty="0"/>
              <a:t>, A. Y. </a:t>
            </a:r>
            <a:r>
              <a:rPr lang="en-GB" sz="2400" dirty="0" err="1"/>
              <a:t>Zinovyev</a:t>
            </a:r>
            <a:r>
              <a:rPr lang="en-GB" sz="2400" dirty="0"/>
              <a:t>, Principal  Graphs and Manifolds. In: Handbook of Research on Machine Learning, IGI Global, 2009. 28-59.</a:t>
            </a:r>
            <a:br>
              <a:rPr lang="en-GB" sz="2400" dirty="0"/>
            </a:br>
            <a:r>
              <a:rPr lang="en-GB" sz="2400" dirty="0"/>
              <a:t>E-print: </a:t>
            </a:r>
            <a:r>
              <a:rPr lang="en-GB" sz="2400" dirty="0">
                <a:hlinkClick r:id="rId2"/>
              </a:rPr>
              <a:t>http://arxiv.org/abs/0809.0490</a:t>
            </a:r>
            <a:endParaRPr lang="en-GB" sz="2400" dirty="0"/>
          </a:p>
          <a:p>
            <a:r>
              <a:rPr lang="en-GB" sz="2400" dirty="0"/>
              <a:t>A. N. </a:t>
            </a:r>
            <a:r>
              <a:rPr lang="en-GB" sz="2400" dirty="0" err="1"/>
              <a:t>Gorban</a:t>
            </a:r>
            <a:r>
              <a:rPr lang="en-GB" sz="2400" dirty="0"/>
              <a:t>, A. </a:t>
            </a:r>
            <a:r>
              <a:rPr lang="en-GB" sz="2400" dirty="0" err="1"/>
              <a:t>Zinovyev</a:t>
            </a:r>
            <a:r>
              <a:rPr lang="en-GB" sz="2400" dirty="0"/>
              <a:t>, Principal manifolds and graphs in practice: from molecular biology to dynamical systems, </a:t>
            </a:r>
            <a:br>
              <a:rPr lang="en-GB" sz="2400" dirty="0"/>
            </a:br>
            <a:r>
              <a:rPr lang="en-GB" sz="2400" dirty="0"/>
              <a:t>International Journal of Neural Systems, Vol. 20, No. 3 (2010) 219-232,  E-print: </a:t>
            </a:r>
            <a:r>
              <a:rPr lang="en-GB" sz="2400" dirty="0">
                <a:hlinkClick r:id="rId3"/>
              </a:rPr>
              <a:t>http://arxiv.org/abs/1001.1122</a:t>
            </a:r>
            <a:endParaRPr lang="en-GB" sz="2400" dirty="0"/>
          </a:p>
          <a:p>
            <a:r>
              <a:rPr lang="en-GB" sz="2400" dirty="0"/>
              <a:t>H Chen, L </a:t>
            </a:r>
            <a:r>
              <a:rPr lang="en-GB" sz="2400" dirty="0" err="1"/>
              <a:t>Albergante</a:t>
            </a:r>
            <a:r>
              <a:rPr lang="en-GB" sz="2400" dirty="0"/>
              <a:t>, JY Hsu, CA </a:t>
            </a:r>
            <a:r>
              <a:rPr lang="en-GB" sz="2400" dirty="0" err="1"/>
              <a:t>Lareau</a:t>
            </a:r>
            <a:r>
              <a:rPr lang="en-GB" sz="2400" dirty="0"/>
              <a:t>, GL Bosco, J Guan, S Zhou, AN Gorban, DE Bauer, MJ </a:t>
            </a:r>
            <a:r>
              <a:rPr lang="en-GB" sz="2400" dirty="0" err="1"/>
              <a:t>Aryee</a:t>
            </a:r>
            <a:r>
              <a:rPr lang="en-GB" sz="2400" dirty="0"/>
              <a:t>, DM </a:t>
            </a:r>
            <a:r>
              <a:rPr lang="en-GB" sz="2400" dirty="0" err="1"/>
              <a:t>Langenau</a:t>
            </a:r>
            <a:r>
              <a:rPr lang="en-GB" sz="2400" dirty="0"/>
              <a:t>, A </a:t>
            </a:r>
            <a:r>
              <a:rPr lang="en-GB" sz="2400" dirty="0" err="1"/>
              <a:t>Zinovyev</a:t>
            </a:r>
            <a:r>
              <a:rPr lang="en-GB" sz="2400" dirty="0"/>
              <a:t>, JD </a:t>
            </a:r>
            <a:r>
              <a:rPr lang="en-GB" sz="2400" dirty="0" err="1"/>
              <a:t>Buenrostro</a:t>
            </a:r>
            <a:r>
              <a:rPr lang="en-GB" sz="2400" dirty="0"/>
              <a:t>, G-C Yuan, L </a:t>
            </a:r>
            <a:r>
              <a:rPr lang="en-GB" sz="2400" dirty="0" err="1"/>
              <a:t>Pinello</a:t>
            </a:r>
            <a:r>
              <a:rPr lang="en-GB" sz="2400" dirty="0"/>
              <a:t>,  Single-cell trajectories reconstruction, exploration and mapping of omics data with STREAM. Nature communications. 2019 Apr 23;10(1):1903.  </a:t>
            </a:r>
            <a:r>
              <a:rPr lang="en-GB" sz="2400" u="sng" dirty="0">
                <a:hlinkClick r:id="rId4"/>
              </a:rPr>
              <a:t>https://doi.org/10.1038/s41467-019-09670-4</a:t>
            </a:r>
            <a:endParaRPr lang="en-GB" sz="2400" dirty="0"/>
          </a:p>
          <a:p>
            <a:endParaRPr lang="en-GB" sz="2400" dirty="0"/>
          </a:p>
          <a:p>
            <a:pPr marL="0" indent="0">
              <a:buNone/>
            </a:pP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16608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r>
              <a:rPr lang="en-GB" sz="2400" dirty="0" err="1"/>
              <a:t>Albergante</a:t>
            </a:r>
            <a:r>
              <a:rPr lang="en-GB" sz="2400" dirty="0"/>
              <a:t>, L.; </a:t>
            </a:r>
            <a:r>
              <a:rPr lang="en-GB" sz="2400" dirty="0" err="1"/>
              <a:t>Mirkes</a:t>
            </a:r>
            <a:r>
              <a:rPr lang="en-GB" sz="2400" dirty="0"/>
              <a:t>, E.; Bac, J.; Chen, H.; Martin, A.; Faure, L.; </a:t>
            </a:r>
            <a:r>
              <a:rPr lang="en-GB" sz="2400" dirty="0" err="1"/>
              <a:t>Barillot</a:t>
            </a:r>
            <a:r>
              <a:rPr lang="en-GB" sz="2400" dirty="0"/>
              <a:t>, E.; </a:t>
            </a:r>
            <a:r>
              <a:rPr lang="en-GB" sz="2400" dirty="0" err="1"/>
              <a:t>Pinello</a:t>
            </a:r>
            <a:r>
              <a:rPr lang="en-GB" sz="2400" dirty="0"/>
              <a:t>, L.; Gorban, A.; </a:t>
            </a:r>
            <a:r>
              <a:rPr lang="en-GB" sz="2400" dirty="0" err="1"/>
              <a:t>Zinovyev</a:t>
            </a:r>
            <a:r>
              <a:rPr lang="en-GB" sz="2400" dirty="0"/>
              <a:t>, A. Robust and Scalable Learning of Complex Intrinsic Dataset Geometry via </a:t>
            </a:r>
            <a:r>
              <a:rPr lang="en-GB" sz="2400" dirty="0" err="1"/>
              <a:t>ElPiGraph</a:t>
            </a:r>
            <a:r>
              <a:rPr lang="en-GB" sz="2400" dirty="0"/>
              <a:t>. </a:t>
            </a:r>
            <a:r>
              <a:rPr lang="en-GB" sz="2400" i="1" dirty="0"/>
              <a:t>Entropy</a:t>
            </a:r>
            <a:r>
              <a:rPr lang="en-GB" sz="2400" dirty="0"/>
              <a:t> </a:t>
            </a:r>
            <a:r>
              <a:rPr lang="en-GB" sz="2400" b="1" dirty="0"/>
              <a:t>2020</a:t>
            </a:r>
            <a:r>
              <a:rPr lang="en-GB" sz="2400" dirty="0"/>
              <a:t>, </a:t>
            </a:r>
            <a:r>
              <a:rPr lang="en-GB" sz="2400" i="1" dirty="0"/>
              <a:t>22</a:t>
            </a:r>
            <a:r>
              <a:rPr lang="en-GB" sz="2400" dirty="0"/>
              <a:t>, 296. </a:t>
            </a:r>
            <a:r>
              <a:rPr lang="en-GB" sz="2400" b="1" dirty="0">
                <a:hlinkClick r:id="rId2"/>
              </a:rPr>
              <a:t>https://doi.org/10.3390/e22030296</a:t>
            </a:r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More: just go to </a:t>
            </a:r>
            <a:r>
              <a:rPr lang="en-GB" sz="2400" dirty="0" err="1"/>
              <a:t>arXiv</a:t>
            </a:r>
            <a:r>
              <a:rPr lang="en-GB" sz="2400" dirty="0"/>
              <a:t> and look for gorban </a:t>
            </a:r>
          </a:p>
        </p:txBody>
      </p:sp>
    </p:spTree>
    <p:extLst>
      <p:ext uri="{BB962C8B-B14F-4D97-AF65-F5344CB8AC3E}">
        <p14:creationId xmlns:p14="http://schemas.microsoft.com/office/powerpoint/2010/main" val="12804735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/>
          <a:p>
            <a:pPr>
              <a:defRPr/>
            </a:pPr>
            <a:fld id="{EB0CCB78-DC71-4BFD-9623-9DA318299FB1}" type="slidenum">
              <a:rPr lang="en-GB"/>
              <a:pPr>
                <a:defRPr/>
              </a:pPr>
              <a:t>45</a:t>
            </a:fld>
            <a:endParaRPr lang="en-GB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pPr eaLnBrk="1" hangingPunct="1"/>
            <a:r>
              <a:rPr lang="en-GB"/>
              <a:t>Change of era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419475" y="1844675"/>
            <a:ext cx="5545138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latin typeface="Calibri" pitchFamily="34" charset="0"/>
              </a:rPr>
              <a:t>From Einstein’s </a:t>
            </a:r>
            <a:r>
              <a:rPr lang="en-GB" sz="2800" b="1">
                <a:latin typeface="Calibri" pitchFamily="34" charset="0"/>
              </a:rPr>
              <a:t>“flight from miracle.”</a:t>
            </a:r>
            <a:r>
              <a:rPr lang="en-GB" sz="2800">
                <a:latin typeface="Calibri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>
                <a:latin typeface="Calibri" pitchFamily="34" charset="0"/>
                <a:cs typeface="Tahoma" pitchFamily="34" charset="0"/>
              </a:rPr>
              <a:t>«</a:t>
            </a:r>
            <a:r>
              <a:rPr lang="en-GB" sz="2800">
                <a:latin typeface="Calibri" pitchFamily="34" charset="0"/>
              </a:rPr>
              <a:t>… The development of this world of thought is in a certain sense  </a:t>
            </a:r>
            <a:r>
              <a:rPr lang="en-GB" sz="2800" b="1">
                <a:latin typeface="Calibri" pitchFamily="34" charset="0"/>
              </a:rPr>
              <a:t>a continuous flight from “miracle</a:t>
            </a:r>
            <a:r>
              <a:rPr lang="en-GB" sz="2800">
                <a:latin typeface="Calibri" pitchFamily="34" charset="0"/>
              </a:rPr>
              <a:t>”.</a:t>
            </a:r>
            <a:r>
              <a:rPr lang="en-US" sz="2800">
                <a:latin typeface="Calibri" pitchFamily="34" charset="0"/>
              </a:rPr>
              <a:t>»</a:t>
            </a:r>
            <a:endParaRPr lang="en-GB" sz="2800">
              <a:latin typeface="Calibri" pitchFamily="34" charset="0"/>
            </a:endParaRP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250825" y="5157788"/>
            <a:ext cx="88931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latin typeface="Calibri" pitchFamily="34" charset="0"/>
              </a:rPr>
              <a:t>To </a:t>
            </a:r>
            <a:r>
              <a:rPr lang="en-GB" sz="2800" b="1">
                <a:latin typeface="Calibri" pitchFamily="34" charset="0"/>
              </a:rPr>
              <a:t>struggle with complexity </a:t>
            </a:r>
          </a:p>
          <a:p>
            <a:pPr eaLnBrk="1" hangingPunct="1">
              <a:spcBef>
                <a:spcPct val="50000"/>
              </a:spcBef>
            </a:pPr>
            <a:r>
              <a:rPr kumimoji="1" lang="en-US" sz="2800">
                <a:latin typeface="Calibri" pitchFamily="34" charset="0"/>
              </a:rPr>
              <a:t>"I think the next century will be the century of complexity."</a:t>
            </a:r>
            <a:br>
              <a:rPr kumimoji="1" lang="en-US" sz="2800">
                <a:latin typeface="Calibri" pitchFamily="34" charset="0"/>
              </a:rPr>
            </a:br>
            <a:r>
              <a:rPr kumimoji="1" lang="en-US" sz="2800">
                <a:latin typeface="Calibri" pitchFamily="34" charset="0"/>
              </a:rPr>
              <a:t>			Stephen Hawking</a:t>
            </a:r>
            <a:endParaRPr kumimoji="1" lang="en-GB" sz="2800">
              <a:latin typeface="Calibri" pitchFamily="34" charset="0"/>
            </a:endParaRPr>
          </a:p>
        </p:txBody>
      </p:sp>
      <p:pic>
        <p:nvPicPr>
          <p:cNvPr id="21510" name="Picture 6" descr="NEuroIn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675"/>
            <a:ext cx="34194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/>
          <a:p>
            <a:fld id="{81BAC07F-6524-43E5-9080-DA2BA18BD774}" type="slidenum">
              <a:rPr lang="en-GB"/>
              <a:pPr/>
              <a:t>46</a:t>
            </a:fld>
            <a:endParaRPr lang="en-GB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188913"/>
            <a:ext cx="7793037" cy="1462087"/>
          </a:xfrm>
        </p:spPr>
        <p:txBody>
          <a:bodyPr/>
          <a:lstStyle/>
          <a:p>
            <a:r>
              <a:rPr lang="en-GB" dirty="0"/>
              <a:t>Two main approaches in our </a:t>
            </a:r>
            <a:br>
              <a:rPr lang="en-GB" dirty="0"/>
            </a:br>
            <a:r>
              <a:rPr lang="en-GB" dirty="0"/>
              <a:t>struggle with complexity</a:t>
            </a:r>
          </a:p>
        </p:txBody>
      </p:sp>
      <p:pic>
        <p:nvPicPr>
          <p:cNvPr id="6" name="Picture 4" descr="NEuroIn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0113" cy="835025"/>
          </a:xfrm>
          <a:prstGeom prst="rect">
            <a:avLst/>
          </a:prstGeom>
          <a:noFill/>
        </p:spPr>
      </p:pic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6011863" y="1844675"/>
            <a:ext cx="2808287" cy="12255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400"/>
              <a:t>A “minimal” space with this interesting content</a:t>
            </a: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3563938" y="5157788"/>
            <a:ext cx="5184775" cy="12255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400"/>
              <a:t>In high dimensionality many different things become similar, if we choose the proper point of view</a:t>
            </a:r>
          </a:p>
        </p:txBody>
      </p:sp>
      <p:grpSp>
        <p:nvGrpSpPr>
          <p:cNvPr id="9" name="Group 22"/>
          <p:cNvGrpSpPr>
            <a:grpSpLocks/>
          </p:cNvGrpSpPr>
          <p:nvPr/>
        </p:nvGrpSpPr>
        <p:grpSpPr bwMode="auto">
          <a:xfrm>
            <a:off x="900113" y="1844675"/>
            <a:ext cx="6551612" cy="3644900"/>
            <a:chOff x="567" y="1162"/>
            <a:chExt cx="4127" cy="2296"/>
          </a:xfrm>
        </p:grpSpPr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703" y="1616"/>
              <a:ext cx="1043" cy="10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" name="AutoShape 7"/>
            <p:cNvSpPr>
              <a:spLocks noChangeArrowheads="1"/>
            </p:cNvSpPr>
            <p:nvPr/>
          </p:nvSpPr>
          <p:spPr bwMode="auto">
            <a:xfrm>
              <a:off x="1111" y="1888"/>
              <a:ext cx="227" cy="499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567" y="2704"/>
              <a:ext cx="1587" cy="754"/>
            </a:xfrm>
            <a:prstGeom prst="rect">
              <a:avLst/>
            </a:prstGeom>
            <a:noFill/>
            <a:ln w="9525">
              <a:solidFill>
                <a:srgbClr val="9933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GB" sz="2400"/>
                <a:t>A large space </a:t>
              </a:r>
              <a:br>
                <a:rPr lang="en-GB" sz="2400"/>
              </a:br>
              <a:r>
                <a:rPr lang="en-GB" sz="2400"/>
                <a:t>with something interesting inside</a:t>
              </a: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 rot="-1475988">
              <a:off x="1603" y="1451"/>
              <a:ext cx="1678" cy="545"/>
            </a:xfrm>
            <a:prstGeom prst="rightArrow">
              <a:avLst>
                <a:gd name="adj1" fmla="val 50000"/>
                <a:gd name="adj2" fmla="val 76972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" name="AutoShape 11"/>
            <p:cNvSpPr>
              <a:spLocks noChangeArrowheads="1"/>
            </p:cNvSpPr>
            <p:nvPr/>
          </p:nvSpPr>
          <p:spPr bwMode="auto">
            <a:xfrm rot="870398">
              <a:off x="1474" y="2387"/>
              <a:ext cx="2812" cy="589"/>
            </a:xfrm>
            <a:prstGeom prst="rightArrow">
              <a:avLst>
                <a:gd name="adj1" fmla="val 50000"/>
                <a:gd name="adj2" fmla="val 119355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 rot="-1432516">
              <a:off x="1563" y="1606"/>
              <a:ext cx="163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GB" sz="2400"/>
                <a:t>Model reduction</a:t>
              </a:r>
            </a:p>
          </p:txBody>
        </p:sp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 rot="790353">
              <a:off x="1429" y="2523"/>
              <a:ext cx="30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GB" sz="2400"/>
                <a:t>Self-simplification in large dim</a:t>
              </a:r>
            </a:p>
          </p:txBody>
        </p:sp>
        <p:grpSp>
          <p:nvGrpSpPr>
            <p:cNvPr id="17" name="Group 17"/>
            <p:cNvGrpSpPr>
              <a:grpSpLocks/>
            </p:cNvGrpSpPr>
            <p:nvPr/>
          </p:nvGrpSpPr>
          <p:grpSpPr bwMode="auto">
            <a:xfrm>
              <a:off x="3198" y="1162"/>
              <a:ext cx="590" cy="544"/>
              <a:chOff x="4014" y="1253"/>
              <a:chExt cx="590" cy="544"/>
            </a:xfrm>
          </p:grpSpPr>
          <p:sp>
            <p:nvSpPr>
              <p:cNvPr id="20" name="Rectangle 15"/>
              <p:cNvSpPr>
                <a:spLocks noChangeArrowheads="1"/>
              </p:cNvSpPr>
              <p:nvPr/>
            </p:nvSpPr>
            <p:spPr bwMode="auto">
              <a:xfrm>
                <a:off x="4014" y="1253"/>
                <a:ext cx="590" cy="54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1" name="AutoShape 16"/>
              <p:cNvSpPr>
                <a:spLocks noChangeArrowheads="1"/>
              </p:cNvSpPr>
              <p:nvPr/>
            </p:nvSpPr>
            <p:spPr bwMode="auto">
              <a:xfrm>
                <a:off x="4014" y="1253"/>
                <a:ext cx="590" cy="544"/>
              </a:xfrm>
              <a:prstGeom prst="irregularSeal1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8" name="Oval 18"/>
            <p:cNvSpPr>
              <a:spLocks noChangeArrowheads="1"/>
            </p:cNvSpPr>
            <p:nvPr/>
          </p:nvSpPr>
          <p:spPr bwMode="auto">
            <a:xfrm>
              <a:off x="4241" y="2886"/>
              <a:ext cx="453" cy="45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9" name="Oval 21"/>
            <p:cNvSpPr>
              <a:spLocks noChangeArrowheads="1"/>
            </p:cNvSpPr>
            <p:nvPr/>
          </p:nvSpPr>
          <p:spPr bwMode="auto">
            <a:xfrm>
              <a:off x="4332" y="2976"/>
              <a:ext cx="272" cy="27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5059589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/>
          <a:p>
            <a:fld id="{373B3F61-78F0-42EB-A629-2D8C4710E056}" type="slidenum">
              <a:rPr lang="en-GB"/>
              <a:pPr/>
              <a:t>47</a:t>
            </a:fld>
            <a:endParaRPr lang="en-GB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GB"/>
              <a:t>Measure </a:t>
            </a:r>
            <a:br>
              <a:rPr lang="en-GB"/>
            </a:br>
            <a:r>
              <a:rPr lang="en-GB"/>
              <a:t>concentration effects</a:t>
            </a:r>
          </a:p>
        </p:txBody>
      </p:sp>
      <p:pic>
        <p:nvPicPr>
          <p:cNvPr id="7" name="Picture 4" descr="NEuroIn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00113" cy="835025"/>
          </a:xfrm>
          <a:prstGeom prst="rect">
            <a:avLst/>
          </a:prstGeom>
          <a:noFill/>
        </p:spPr>
      </p:pic>
      <p:sp>
        <p:nvSpPr>
          <p:cNvPr id="8" name="Rectangle 39"/>
          <p:cNvSpPr>
            <a:spLocks noChangeArrowheads="1"/>
          </p:cNvSpPr>
          <p:nvPr/>
        </p:nvSpPr>
        <p:spPr bwMode="auto">
          <a:xfrm>
            <a:off x="0" y="6491288"/>
            <a:ext cx="3216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accent1"/>
                </a:solidFill>
              </a:rPr>
              <a:t>Self-simplification in large dim</a:t>
            </a:r>
            <a:endParaRPr lang="en-GB"/>
          </a:p>
        </p:txBody>
      </p:sp>
      <p:grpSp>
        <p:nvGrpSpPr>
          <p:cNvPr id="9" name="Group 40"/>
          <p:cNvGrpSpPr>
            <a:grpSpLocks/>
          </p:cNvGrpSpPr>
          <p:nvPr/>
        </p:nvGrpSpPr>
        <p:grpSpPr bwMode="auto">
          <a:xfrm>
            <a:off x="179388" y="2133600"/>
            <a:ext cx="4968875" cy="2232025"/>
            <a:chOff x="113" y="1344"/>
            <a:chExt cx="3130" cy="1406"/>
          </a:xfrm>
        </p:grpSpPr>
        <p:grpSp>
          <p:nvGrpSpPr>
            <p:cNvPr id="10" name="Group 41"/>
            <p:cNvGrpSpPr>
              <a:grpSpLocks/>
            </p:cNvGrpSpPr>
            <p:nvPr/>
          </p:nvGrpSpPr>
          <p:grpSpPr bwMode="auto">
            <a:xfrm>
              <a:off x="220" y="1662"/>
              <a:ext cx="816" cy="816"/>
              <a:chOff x="295" y="1480"/>
              <a:chExt cx="816" cy="816"/>
            </a:xfrm>
          </p:grpSpPr>
          <p:sp>
            <p:nvSpPr>
              <p:cNvPr id="23" name="Oval 42"/>
              <p:cNvSpPr>
                <a:spLocks noChangeArrowheads="1"/>
              </p:cNvSpPr>
              <p:nvPr/>
            </p:nvSpPr>
            <p:spPr bwMode="auto">
              <a:xfrm>
                <a:off x="295" y="1480"/>
                <a:ext cx="816" cy="81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" name="Text Box 43"/>
              <p:cNvSpPr txBox="1">
                <a:spLocks noChangeArrowheads="1"/>
              </p:cNvSpPr>
              <p:nvPr/>
            </p:nvSpPr>
            <p:spPr bwMode="auto">
              <a:xfrm>
                <a:off x="567" y="1706"/>
                <a:ext cx="49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GB" sz="2800"/>
                  <a:t>B</a:t>
                </a:r>
                <a:r>
                  <a:rPr lang="en-GB" sz="2800" baseline="30000"/>
                  <a:t>n</a:t>
                </a:r>
                <a:endParaRPr lang="en-GB"/>
              </a:p>
            </p:txBody>
          </p:sp>
        </p:grpSp>
        <p:grpSp>
          <p:nvGrpSpPr>
            <p:cNvPr id="11" name="Group 44"/>
            <p:cNvGrpSpPr>
              <a:grpSpLocks/>
            </p:cNvGrpSpPr>
            <p:nvPr/>
          </p:nvGrpSpPr>
          <p:grpSpPr bwMode="auto">
            <a:xfrm>
              <a:off x="1263" y="1707"/>
              <a:ext cx="816" cy="816"/>
              <a:chOff x="1263" y="1707"/>
              <a:chExt cx="816" cy="816"/>
            </a:xfrm>
          </p:grpSpPr>
          <p:sp>
            <p:nvSpPr>
              <p:cNvPr id="21" name="Oval 45"/>
              <p:cNvSpPr>
                <a:spLocks noChangeArrowheads="1"/>
              </p:cNvSpPr>
              <p:nvPr/>
            </p:nvSpPr>
            <p:spPr bwMode="auto">
              <a:xfrm>
                <a:off x="1263" y="1707"/>
                <a:ext cx="816" cy="816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2" name="Text Box 46"/>
              <p:cNvSpPr txBox="1">
                <a:spLocks noChangeArrowheads="1"/>
              </p:cNvSpPr>
              <p:nvPr/>
            </p:nvSpPr>
            <p:spPr bwMode="auto">
              <a:xfrm>
                <a:off x="1534" y="1924"/>
                <a:ext cx="40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GB" sz="2800"/>
                  <a:t>S</a:t>
                </a:r>
                <a:r>
                  <a:rPr lang="en-GB" sz="2800" baseline="30000"/>
                  <a:t>n</a:t>
                </a:r>
                <a:endParaRPr lang="en-GB"/>
              </a:p>
            </p:txBody>
          </p:sp>
        </p:grpSp>
        <p:grpSp>
          <p:nvGrpSpPr>
            <p:cNvPr id="12" name="Group 47"/>
            <p:cNvGrpSpPr>
              <a:grpSpLocks/>
            </p:cNvGrpSpPr>
            <p:nvPr/>
          </p:nvGrpSpPr>
          <p:grpSpPr bwMode="auto">
            <a:xfrm>
              <a:off x="2306" y="1707"/>
              <a:ext cx="817" cy="816"/>
              <a:chOff x="2608" y="1389"/>
              <a:chExt cx="817" cy="816"/>
            </a:xfrm>
          </p:grpSpPr>
          <p:grpSp>
            <p:nvGrpSpPr>
              <p:cNvPr id="17" name="Group 48"/>
              <p:cNvGrpSpPr>
                <a:grpSpLocks/>
              </p:cNvGrpSpPr>
              <p:nvPr/>
            </p:nvGrpSpPr>
            <p:grpSpPr bwMode="auto">
              <a:xfrm>
                <a:off x="2608" y="1389"/>
                <a:ext cx="817" cy="816"/>
                <a:chOff x="4150" y="1616"/>
                <a:chExt cx="817" cy="816"/>
              </a:xfrm>
            </p:grpSpPr>
            <p:sp>
              <p:nvSpPr>
                <p:cNvPr id="19" name="Oval 49"/>
                <p:cNvSpPr>
                  <a:spLocks noChangeArrowheads="1"/>
                </p:cNvSpPr>
                <p:nvPr/>
              </p:nvSpPr>
              <p:spPr bwMode="auto">
                <a:xfrm>
                  <a:off x="4150" y="1616"/>
                  <a:ext cx="816" cy="81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0" name="Oval 50"/>
                <p:cNvSpPr>
                  <a:spLocks noChangeArrowheads="1"/>
                </p:cNvSpPr>
                <p:nvPr/>
              </p:nvSpPr>
              <p:spPr bwMode="auto">
                <a:xfrm>
                  <a:off x="4150" y="1933"/>
                  <a:ext cx="817" cy="181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18" name="Text Box 51"/>
              <p:cNvSpPr txBox="1">
                <a:spLocks noChangeArrowheads="1"/>
              </p:cNvSpPr>
              <p:nvPr/>
            </p:nvSpPr>
            <p:spPr bwMode="auto">
              <a:xfrm>
                <a:off x="2744" y="1434"/>
                <a:ext cx="590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GB" sz="2800"/>
                  <a:t>S</a:t>
                </a:r>
                <a:r>
                  <a:rPr lang="en-GB" sz="2800" baseline="30000"/>
                  <a:t>n-1</a:t>
                </a:r>
                <a:endParaRPr lang="en-GB"/>
              </a:p>
            </p:txBody>
          </p:sp>
        </p:grpSp>
        <p:sp>
          <p:nvSpPr>
            <p:cNvPr id="13" name="Text Box 52"/>
            <p:cNvSpPr txBox="1">
              <a:spLocks noChangeArrowheads="1"/>
            </p:cNvSpPr>
            <p:nvPr/>
          </p:nvSpPr>
          <p:spPr bwMode="auto">
            <a:xfrm>
              <a:off x="991" y="1888"/>
              <a:ext cx="27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GB" sz="3200"/>
                <a:t>=</a:t>
              </a:r>
              <a:endParaRPr lang="en-GB"/>
            </a:p>
          </p:txBody>
        </p:sp>
        <p:sp>
          <p:nvSpPr>
            <p:cNvPr id="14" name="Text Box 53"/>
            <p:cNvSpPr txBox="1">
              <a:spLocks noChangeArrowheads="1"/>
            </p:cNvSpPr>
            <p:nvPr/>
          </p:nvSpPr>
          <p:spPr bwMode="auto">
            <a:xfrm>
              <a:off x="2048" y="1904"/>
              <a:ext cx="27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GB" sz="3200"/>
                <a:t>=</a:t>
              </a:r>
              <a:endParaRPr lang="en-GB"/>
            </a:p>
          </p:txBody>
        </p:sp>
        <p:sp>
          <p:nvSpPr>
            <p:cNvPr id="15" name="Text Box 54"/>
            <p:cNvSpPr txBox="1">
              <a:spLocks noChangeArrowheads="1"/>
            </p:cNvSpPr>
            <p:nvPr/>
          </p:nvSpPr>
          <p:spPr bwMode="auto">
            <a:xfrm>
              <a:off x="1172" y="1419"/>
              <a:ext cx="10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GB" sz="2400"/>
                <a:t>For large n</a:t>
              </a:r>
              <a:endParaRPr lang="en-GB"/>
            </a:p>
          </p:txBody>
        </p:sp>
        <p:sp>
          <p:nvSpPr>
            <p:cNvPr id="16" name="Rectangle 55"/>
            <p:cNvSpPr>
              <a:spLocks noChangeArrowheads="1"/>
            </p:cNvSpPr>
            <p:nvPr/>
          </p:nvSpPr>
          <p:spPr bwMode="auto">
            <a:xfrm>
              <a:off x="113" y="1344"/>
              <a:ext cx="3130" cy="1406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5" name="Text Box 56"/>
          <p:cNvSpPr txBox="1">
            <a:spLocks noChangeArrowheads="1"/>
          </p:cNvSpPr>
          <p:nvPr/>
        </p:nvSpPr>
        <p:spPr bwMode="auto">
          <a:xfrm>
            <a:off x="3563938" y="4437063"/>
            <a:ext cx="15113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400"/>
              <a:t>Maxwell</a:t>
            </a:r>
            <a:br>
              <a:rPr lang="en-GB" sz="2400"/>
            </a:br>
            <a:r>
              <a:rPr lang="en-GB" sz="2400"/>
              <a:t>Gibbs</a:t>
            </a:r>
            <a:br>
              <a:rPr lang="en-GB" sz="2400"/>
            </a:br>
            <a:r>
              <a:rPr lang="en-GB" sz="2400"/>
              <a:t>Milman</a:t>
            </a:r>
            <a:br>
              <a:rPr lang="en-GB" sz="2400"/>
            </a:br>
            <a:r>
              <a:rPr lang="en-GB" sz="2400"/>
              <a:t>Talgrand</a:t>
            </a:r>
            <a:br>
              <a:rPr lang="en-GB" sz="2400"/>
            </a:br>
            <a:r>
              <a:rPr lang="en-GB" sz="2400"/>
              <a:t>Gromov</a:t>
            </a:r>
            <a:br>
              <a:rPr lang="en-GB" sz="2400"/>
            </a:br>
            <a:r>
              <a:rPr lang="en-GB" sz="2400"/>
              <a:t>………..</a:t>
            </a:r>
            <a:endParaRPr lang="en-GB"/>
          </a:p>
        </p:txBody>
      </p:sp>
      <p:grpSp>
        <p:nvGrpSpPr>
          <p:cNvPr id="26" name="Group 57"/>
          <p:cNvGrpSpPr>
            <a:grpSpLocks/>
          </p:cNvGrpSpPr>
          <p:nvPr/>
        </p:nvGrpSpPr>
        <p:grpSpPr bwMode="auto">
          <a:xfrm>
            <a:off x="5291138" y="2349500"/>
            <a:ext cx="3792537" cy="3960813"/>
            <a:chOff x="3333" y="1480"/>
            <a:chExt cx="2389" cy="2495"/>
          </a:xfrm>
        </p:grpSpPr>
        <p:sp>
          <p:nvSpPr>
            <p:cNvPr id="27" name="Line 58"/>
            <p:cNvSpPr>
              <a:spLocks noChangeShapeType="1"/>
            </p:cNvSpPr>
            <p:nvPr/>
          </p:nvSpPr>
          <p:spPr bwMode="auto">
            <a:xfrm>
              <a:off x="3560" y="3657"/>
              <a:ext cx="1633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pic>
          <p:nvPicPr>
            <p:cNvPr id="28" name="Picture 59" descr="Gauss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59" y="2795"/>
              <a:ext cx="545" cy="846"/>
            </a:xfrm>
            <a:prstGeom prst="rect">
              <a:avLst/>
            </a:prstGeom>
            <a:noFill/>
          </p:spPr>
        </p:pic>
        <p:sp>
          <p:nvSpPr>
            <p:cNvPr id="29" name="Line 60"/>
            <p:cNvSpPr>
              <a:spLocks noChangeShapeType="1"/>
            </p:cNvSpPr>
            <p:nvPr/>
          </p:nvSpPr>
          <p:spPr bwMode="auto">
            <a:xfrm>
              <a:off x="3469" y="3249"/>
              <a:ext cx="77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Line 61"/>
            <p:cNvSpPr>
              <a:spLocks noChangeShapeType="1"/>
            </p:cNvSpPr>
            <p:nvPr/>
          </p:nvSpPr>
          <p:spPr bwMode="auto">
            <a:xfrm flipH="1">
              <a:off x="4398" y="3249"/>
              <a:ext cx="31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Line 62"/>
            <p:cNvSpPr>
              <a:spLocks noChangeShapeType="1"/>
            </p:cNvSpPr>
            <p:nvPr/>
          </p:nvSpPr>
          <p:spPr bwMode="auto">
            <a:xfrm>
              <a:off x="4240" y="3249"/>
              <a:ext cx="182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graphicFrame>
          <p:nvGraphicFramePr>
            <p:cNvPr id="32" name="Object 63"/>
            <p:cNvGraphicFramePr>
              <a:graphicFrameLocks noChangeAspect="1"/>
            </p:cNvGraphicFramePr>
            <p:nvPr/>
          </p:nvGraphicFramePr>
          <p:xfrm>
            <a:off x="3586" y="2883"/>
            <a:ext cx="609" cy="3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073" name="Equation" r:id="rId5" imgW="380880" imgH="228600" progId="Equation.3">
                    <p:embed/>
                  </p:oleObj>
                </mc:Choice>
                <mc:Fallback>
                  <p:oleObj name="Equation" r:id="rId5" imgW="3808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86" y="2883"/>
                          <a:ext cx="609" cy="36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" name="Line 64"/>
            <p:cNvSpPr>
              <a:spLocks noChangeShapeType="1"/>
            </p:cNvSpPr>
            <p:nvPr/>
          </p:nvSpPr>
          <p:spPr bwMode="auto">
            <a:xfrm>
              <a:off x="4740" y="2523"/>
              <a:ext cx="0" cy="77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Text Box 65"/>
            <p:cNvSpPr txBox="1">
              <a:spLocks noChangeArrowheads="1"/>
            </p:cNvSpPr>
            <p:nvPr/>
          </p:nvSpPr>
          <p:spPr bwMode="auto">
            <a:xfrm>
              <a:off x="4814" y="2704"/>
              <a:ext cx="9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rIns="0">
              <a:spAutoFit/>
            </a:bodyPr>
            <a:lstStyle/>
            <a:p>
              <a:r>
                <a:rPr lang="en-GB" sz="2400"/>
                <a:t>Projection</a:t>
              </a:r>
              <a:endParaRPr lang="en-GB"/>
            </a:p>
          </p:txBody>
        </p:sp>
        <p:sp>
          <p:nvSpPr>
            <p:cNvPr id="35" name="Text Box 66"/>
            <p:cNvSpPr txBox="1">
              <a:spLocks noChangeArrowheads="1"/>
            </p:cNvSpPr>
            <p:nvPr/>
          </p:nvSpPr>
          <p:spPr bwMode="auto">
            <a:xfrm>
              <a:off x="3742" y="3702"/>
              <a:ext cx="158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GB"/>
                <a:t>Density of shadow </a:t>
              </a:r>
            </a:p>
          </p:txBody>
        </p:sp>
        <p:sp>
          <p:nvSpPr>
            <p:cNvPr id="36" name="Text Box 67"/>
            <p:cNvSpPr txBox="1">
              <a:spLocks noChangeArrowheads="1"/>
            </p:cNvSpPr>
            <p:nvPr/>
          </p:nvSpPr>
          <p:spPr bwMode="auto">
            <a:xfrm>
              <a:off x="3470" y="3339"/>
              <a:ext cx="72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GB"/>
                <a:t>Gaussian</a:t>
              </a:r>
            </a:p>
          </p:txBody>
        </p:sp>
        <p:sp>
          <p:nvSpPr>
            <p:cNvPr id="37" name="Text Box 68"/>
            <p:cNvSpPr txBox="1">
              <a:spLocks noChangeArrowheads="1"/>
            </p:cNvSpPr>
            <p:nvPr/>
          </p:nvSpPr>
          <p:spPr bwMode="auto">
            <a:xfrm>
              <a:off x="3424" y="1658"/>
              <a:ext cx="2132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r>
                <a:rPr lang="en-GB" sz="2400"/>
                <a:t>The Maxwell distribution</a:t>
              </a:r>
              <a:endParaRPr lang="en-GB"/>
            </a:p>
          </p:txBody>
        </p:sp>
        <p:sp>
          <p:nvSpPr>
            <p:cNvPr id="38" name="Rectangle 69"/>
            <p:cNvSpPr>
              <a:spLocks noChangeArrowheads="1"/>
            </p:cNvSpPr>
            <p:nvPr/>
          </p:nvSpPr>
          <p:spPr bwMode="auto">
            <a:xfrm>
              <a:off x="3333" y="1480"/>
              <a:ext cx="2359" cy="2495"/>
            </a:xfrm>
            <a:prstGeom prst="rect">
              <a:avLst/>
            </a:prstGeom>
            <a:noFill/>
            <a:ln w="50800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9" name="Group 70"/>
            <p:cNvGrpSpPr>
              <a:grpSpLocks/>
            </p:cNvGrpSpPr>
            <p:nvPr/>
          </p:nvGrpSpPr>
          <p:grpSpPr bwMode="auto">
            <a:xfrm>
              <a:off x="3908" y="1979"/>
              <a:ext cx="816" cy="816"/>
              <a:chOff x="1263" y="1707"/>
              <a:chExt cx="816" cy="816"/>
            </a:xfrm>
          </p:grpSpPr>
          <p:sp>
            <p:nvSpPr>
              <p:cNvPr id="40" name="Oval 71"/>
              <p:cNvSpPr>
                <a:spLocks noChangeArrowheads="1"/>
              </p:cNvSpPr>
              <p:nvPr/>
            </p:nvSpPr>
            <p:spPr bwMode="auto">
              <a:xfrm>
                <a:off x="1263" y="1707"/>
                <a:ext cx="816" cy="816"/>
              </a:xfrm>
              <a:prstGeom prst="ellips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1" name="Text Box 72"/>
              <p:cNvSpPr txBox="1">
                <a:spLocks noChangeArrowheads="1"/>
              </p:cNvSpPr>
              <p:nvPr/>
            </p:nvSpPr>
            <p:spPr bwMode="auto">
              <a:xfrm>
                <a:off x="1534" y="1924"/>
                <a:ext cx="409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GB" sz="2800"/>
                  <a:t>S</a:t>
                </a:r>
                <a:r>
                  <a:rPr lang="en-GB" sz="2800" baseline="30000"/>
                  <a:t>n</a:t>
                </a:r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35186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/>
          <a:p>
            <a:fld id="{DCFE9AB4-00D2-47ED-9B3C-8A8E03329731}" type="slidenum">
              <a:rPr lang="en-GB"/>
              <a:pPr/>
              <a:t>48</a:t>
            </a:fld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GB" dirty="0"/>
              <a:t>A 3D representation </a:t>
            </a:r>
            <a:br>
              <a:rPr lang="en-GB" dirty="0"/>
            </a:br>
            <a:r>
              <a:rPr lang="en-GB" dirty="0"/>
              <a:t>of an 8D hypercube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817688"/>
            <a:ext cx="4695825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003800" y="1916113"/>
            <a:ext cx="3816350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sz="2400" dirty="0"/>
              <a:t>The body has the same radial distribution and the same number of vertices as the hypercube. </a:t>
            </a:r>
          </a:p>
          <a:p>
            <a:pPr algn="l"/>
            <a:endParaRPr lang="en-GB" sz="2400" dirty="0"/>
          </a:p>
          <a:p>
            <a:pPr algn="l"/>
            <a:r>
              <a:rPr lang="en-GB" sz="2400" dirty="0"/>
              <a:t>A very small fraction of the mass lies near a vertex. </a:t>
            </a:r>
          </a:p>
          <a:p>
            <a:pPr algn="l"/>
            <a:endParaRPr lang="en-GB" sz="2400" dirty="0"/>
          </a:p>
          <a:p>
            <a:pPr algn="l"/>
            <a:r>
              <a:rPr lang="en-GB" sz="2400" dirty="0"/>
              <a:t>Also, most of the interior is void. </a:t>
            </a:r>
          </a:p>
          <a:p>
            <a:pPr algn="l"/>
            <a:r>
              <a:rPr lang="en-GB" dirty="0"/>
              <a:t>(Illustration by </a:t>
            </a:r>
            <a:r>
              <a:rPr lang="en-GB" dirty="0" err="1"/>
              <a:t>Hamprecht</a:t>
            </a:r>
            <a:r>
              <a:rPr lang="en-GB" dirty="0"/>
              <a:t> &amp; </a:t>
            </a:r>
            <a:r>
              <a:rPr lang="en-GB" dirty="0" err="1"/>
              <a:t>Agrell</a:t>
            </a:r>
            <a:r>
              <a:rPr lang="en-GB" dirty="0"/>
              <a:t>, 2002)</a:t>
            </a:r>
            <a:endParaRPr lang="en-GB" sz="2400" dirty="0"/>
          </a:p>
        </p:txBody>
      </p:sp>
      <p:pic>
        <p:nvPicPr>
          <p:cNvPr id="9" name="Picture 8" descr="NEuroIn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00113" cy="835025"/>
          </a:xfrm>
          <a:prstGeom prst="rect">
            <a:avLst/>
          </a:prstGeom>
          <a:noFill/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6491288"/>
            <a:ext cx="3216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GB">
                <a:solidFill>
                  <a:schemeClr val="accent1"/>
                </a:solidFill>
              </a:rPr>
              <a:t>Self-simplification in large dim</a:t>
            </a:r>
          </a:p>
        </p:txBody>
      </p:sp>
    </p:spTree>
    <p:extLst>
      <p:ext uri="{BB962C8B-B14F-4D97-AF65-F5344CB8AC3E}">
        <p14:creationId xmlns:p14="http://schemas.microsoft.com/office/powerpoint/2010/main" val="32629786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Strange properties </a:t>
            </a:r>
            <a:br>
              <a:rPr lang="en-GB" dirty="0"/>
            </a:br>
            <a:r>
              <a:rPr lang="en-GB" dirty="0"/>
              <a:t>of high dimensional sets</a:t>
            </a:r>
          </a:p>
        </p:txBody>
      </p:sp>
      <p:pic>
        <p:nvPicPr>
          <p:cNvPr id="4" name="Picture 3" descr="1Pages from PestovConferenc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668405"/>
            <a:ext cx="4104456" cy="34887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 descr="2Pages from PestovConferenc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9773" y="1700808"/>
            <a:ext cx="4123043" cy="34859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79512" y="5373216"/>
            <a:ext cx="4067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Observable diameter of the sphere </a:t>
            </a:r>
            <a:r>
              <a:rPr lang="en-GB" sz="2400" b="1" i="1" dirty="0" err="1"/>
              <a:t>S</a:t>
            </a:r>
            <a:r>
              <a:rPr lang="en-GB" sz="2400" i="1" baseline="30000" dirty="0" err="1"/>
              <a:t>n</a:t>
            </a:r>
            <a:r>
              <a:rPr lang="en-GB" sz="2400" dirty="0"/>
              <a:t>, </a:t>
            </a:r>
            <a:r>
              <a:rPr lang="en-GB" sz="2400" i="1" dirty="0"/>
              <a:t>n</a:t>
            </a:r>
            <a:r>
              <a:rPr lang="en-GB" sz="2400" dirty="0"/>
              <a:t> = 3, 10, 100, 2500.</a:t>
            </a:r>
          </a:p>
          <a:p>
            <a:endParaRPr lang="en-GB" sz="2400" dirty="0"/>
          </a:p>
          <a:p>
            <a:r>
              <a:rPr lang="en-GB" sz="2400" i="1" dirty="0">
                <a:latin typeface="Calibri" pitchFamily="34" charset="0"/>
              </a:rPr>
              <a:t>Illustrations by V. </a:t>
            </a:r>
            <a:r>
              <a:rPr lang="en-GB" sz="2400" i="1" dirty="0" err="1">
                <a:latin typeface="Calibri" pitchFamily="34" charset="0"/>
              </a:rPr>
              <a:t>Pestov</a:t>
            </a:r>
            <a:r>
              <a:rPr lang="en-GB" sz="2400" i="1" dirty="0">
                <a:latin typeface="Calibri" pitchFamily="34" charset="0"/>
              </a:rPr>
              <a:t>, 2005</a:t>
            </a:r>
          </a:p>
          <a:p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680520" y="5373216"/>
            <a:ext cx="4355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Distribution of distances for pairs of points in the unit hypercube </a:t>
            </a:r>
            <a:r>
              <a:rPr lang="en-GB" sz="2400" b="1" i="1" dirty="0"/>
              <a:t>I</a:t>
            </a:r>
            <a:r>
              <a:rPr lang="en-GB" sz="2400" i="1" baseline="30000" dirty="0"/>
              <a:t>n</a:t>
            </a:r>
            <a:r>
              <a:rPr lang="en-GB" sz="2400" dirty="0"/>
              <a:t>, n = 3, 10, 100, 1000. (For random samples of 10,000 pairs.).</a:t>
            </a:r>
          </a:p>
        </p:txBody>
      </p:sp>
      <p:pic>
        <p:nvPicPr>
          <p:cNvPr id="8" name="Picture 7" descr="NEuroInf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00113" cy="835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7359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0" tIns="0" rIns="0" bIns="0"/>
          <a:lstStyle/>
          <a:p>
            <a:r>
              <a:rPr lang="en-US"/>
              <a:t>Principal “Object”</a:t>
            </a:r>
            <a:endParaRPr lang="fr-FR"/>
          </a:p>
        </p:txBody>
      </p:sp>
      <p:pic>
        <p:nvPicPr>
          <p:cNvPr id="2052" name="Picture 81" descr="statuett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1289050"/>
            <a:ext cx="4440238" cy="444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Oval 82"/>
          <p:cNvSpPr>
            <a:spLocks noChangeArrowheads="1"/>
          </p:cNvSpPr>
          <p:nvPr/>
        </p:nvSpPr>
        <p:spPr bwMode="auto">
          <a:xfrm>
            <a:off x="4970463" y="2374900"/>
            <a:ext cx="144462" cy="142875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Helvetica"/>
            </a:endParaRPr>
          </a:p>
        </p:txBody>
      </p:sp>
      <p:sp>
        <p:nvSpPr>
          <p:cNvPr id="2054" name="Oval 83"/>
          <p:cNvSpPr>
            <a:spLocks noChangeArrowheads="1"/>
          </p:cNvSpPr>
          <p:nvPr/>
        </p:nvSpPr>
        <p:spPr bwMode="auto">
          <a:xfrm>
            <a:off x="4394200" y="2159000"/>
            <a:ext cx="144463" cy="142875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Helvetica"/>
            </a:endParaRPr>
          </a:p>
        </p:txBody>
      </p:sp>
      <p:sp>
        <p:nvSpPr>
          <p:cNvPr id="2055" name="Oval 84"/>
          <p:cNvSpPr>
            <a:spLocks noChangeArrowheads="1"/>
          </p:cNvSpPr>
          <p:nvPr/>
        </p:nvSpPr>
        <p:spPr bwMode="auto">
          <a:xfrm>
            <a:off x="4467225" y="2590800"/>
            <a:ext cx="144463" cy="142875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Helvetica"/>
            </a:endParaRPr>
          </a:p>
        </p:txBody>
      </p:sp>
      <p:sp>
        <p:nvSpPr>
          <p:cNvPr id="2056" name="Oval 85"/>
          <p:cNvSpPr>
            <a:spLocks noChangeArrowheads="1"/>
          </p:cNvSpPr>
          <p:nvPr/>
        </p:nvSpPr>
        <p:spPr bwMode="auto">
          <a:xfrm>
            <a:off x="3962400" y="2879725"/>
            <a:ext cx="144463" cy="142875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Helvetica"/>
            </a:endParaRPr>
          </a:p>
        </p:txBody>
      </p:sp>
      <p:sp>
        <p:nvSpPr>
          <p:cNvPr id="2057" name="Oval 86"/>
          <p:cNvSpPr>
            <a:spLocks noChangeArrowheads="1"/>
          </p:cNvSpPr>
          <p:nvPr/>
        </p:nvSpPr>
        <p:spPr bwMode="auto">
          <a:xfrm>
            <a:off x="4970463" y="3240088"/>
            <a:ext cx="142875" cy="142875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Helvetica"/>
            </a:endParaRPr>
          </a:p>
        </p:txBody>
      </p:sp>
      <p:sp>
        <p:nvSpPr>
          <p:cNvPr id="2058" name="Oval 87"/>
          <p:cNvSpPr>
            <a:spLocks noChangeArrowheads="1"/>
          </p:cNvSpPr>
          <p:nvPr/>
        </p:nvSpPr>
        <p:spPr bwMode="auto">
          <a:xfrm>
            <a:off x="4467225" y="3527425"/>
            <a:ext cx="142875" cy="142875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Helvetica"/>
            </a:endParaRPr>
          </a:p>
        </p:txBody>
      </p:sp>
      <p:sp>
        <p:nvSpPr>
          <p:cNvPr id="2059" name="Oval 88"/>
          <p:cNvSpPr>
            <a:spLocks noChangeArrowheads="1"/>
          </p:cNvSpPr>
          <p:nvPr/>
        </p:nvSpPr>
        <p:spPr bwMode="auto">
          <a:xfrm>
            <a:off x="4178300" y="3816350"/>
            <a:ext cx="142875" cy="142875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Helvetica"/>
            </a:endParaRPr>
          </a:p>
        </p:txBody>
      </p:sp>
      <p:sp>
        <p:nvSpPr>
          <p:cNvPr id="2060" name="Oval 89"/>
          <p:cNvSpPr>
            <a:spLocks noChangeArrowheads="1"/>
          </p:cNvSpPr>
          <p:nvPr/>
        </p:nvSpPr>
        <p:spPr bwMode="auto">
          <a:xfrm>
            <a:off x="3675063" y="3095625"/>
            <a:ext cx="142875" cy="142875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Helvetica"/>
            </a:endParaRPr>
          </a:p>
        </p:txBody>
      </p:sp>
      <p:sp>
        <p:nvSpPr>
          <p:cNvPr id="2061" name="Oval 90"/>
          <p:cNvSpPr>
            <a:spLocks noChangeArrowheads="1"/>
          </p:cNvSpPr>
          <p:nvPr/>
        </p:nvSpPr>
        <p:spPr bwMode="auto">
          <a:xfrm>
            <a:off x="3492500" y="3811588"/>
            <a:ext cx="142875" cy="142875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Helvetica"/>
            </a:endParaRPr>
          </a:p>
        </p:txBody>
      </p:sp>
      <p:sp>
        <p:nvSpPr>
          <p:cNvPr id="2062" name="Oval 91"/>
          <p:cNvSpPr>
            <a:spLocks noChangeArrowheads="1"/>
          </p:cNvSpPr>
          <p:nvPr/>
        </p:nvSpPr>
        <p:spPr bwMode="auto">
          <a:xfrm>
            <a:off x="5546725" y="2590800"/>
            <a:ext cx="142875" cy="142875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Helvetica"/>
            </a:endParaRPr>
          </a:p>
        </p:txBody>
      </p:sp>
      <p:sp>
        <p:nvSpPr>
          <p:cNvPr id="2063" name="Oval 92"/>
          <p:cNvSpPr>
            <a:spLocks noChangeArrowheads="1"/>
          </p:cNvSpPr>
          <p:nvPr/>
        </p:nvSpPr>
        <p:spPr bwMode="auto">
          <a:xfrm>
            <a:off x="4826000" y="2016125"/>
            <a:ext cx="142875" cy="142875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Helvetica"/>
            </a:endParaRPr>
          </a:p>
        </p:txBody>
      </p:sp>
      <p:sp>
        <p:nvSpPr>
          <p:cNvPr id="2064" name="Oval 93"/>
          <p:cNvSpPr>
            <a:spLocks noChangeArrowheads="1"/>
          </p:cNvSpPr>
          <p:nvPr/>
        </p:nvSpPr>
        <p:spPr bwMode="auto">
          <a:xfrm>
            <a:off x="5762625" y="2016125"/>
            <a:ext cx="142875" cy="142875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Helvetica"/>
            </a:endParaRPr>
          </a:p>
        </p:txBody>
      </p:sp>
      <p:sp>
        <p:nvSpPr>
          <p:cNvPr id="2065" name="Oval 94"/>
          <p:cNvSpPr>
            <a:spLocks noChangeArrowheads="1"/>
          </p:cNvSpPr>
          <p:nvPr/>
        </p:nvSpPr>
        <p:spPr bwMode="auto">
          <a:xfrm>
            <a:off x="5259388" y="1655763"/>
            <a:ext cx="142875" cy="142875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Helvetica"/>
            </a:endParaRPr>
          </a:p>
        </p:txBody>
      </p:sp>
      <p:sp>
        <p:nvSpPr>
          <p:cNvPr id="2066" name="Oval 95"/>
          <p:cNvSpPr>
            <a:spLocks noChangeArrowheads="1"/>
          </p:cNvSpPr>
          <p:nvPr/>
        </p:nvSpPr>
        <p:spPr bwMode="auto">
          <a:xfrm>
            <a:off x="5691188" y="1655763"/>
            <a:ext cx="142875" cy="142875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Helvetica"/>
            </a:endParaRPr>
          </a:p>
        </p:txBody>
      </p:sp>
      <p:sp>
        <p:nvSpPr>
          <p:cNvPr id="2067" name="Oval 96"/>
          <p:cNvSpPr>
            <a:spLocks noChangeArrowheads="1"/>
          </p:cNvSpPr>
          <p:nvPr/>
        </p:nvSpPr>
        <p:spPr bwMode="auto">
          <a:xfrm>
            <a:off x="4610100" y="3816350"/>
            <a:ext cx="142875" cy="142875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Helvetica"/>
            </a:endParaRPr>
          </a:p>
        </p:txBody>
      </p:sp>
      <p:sp>
        <p:nvSpPr>
          <p:cNvPr id="2068" name="Oval 97"/>
          <p:cNvSpPr>
            <a:spLocks noChangeArrowheads="1"/>
          </p:cNvSpPr>
          <p:nvPr/>
        </p:nvSpPr>
        <p:spPr bwMode="auto">
          <a:xfrm>
            <a:off x="5040313" y="3454400"/>
            <a:ext cx="146050" cy="14605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Helvetica"/>
            </a:endParaRPr>
          </a:p>
        </p:txBody>
      </p:sp>
      <p:sp>
        <p:nvSpPr>
          <p:cNvPr id="2069" name="Oval 98"/>
          <p:cNvSpPr>
            <a:spLocks noChangeArrowheads="1"/>
          </p:cNvSpPr>
          <p:nvPr/>
        </p:nvSpPr>
        <p:spPr bwMode="auto">
          <a:xfrm>
            <a:off x="5259388" y="3095625"/>
            <a:ext cx="146050" cy="14605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Helvetica"/>
            </a:endParaRPr>
          </a:p>
        </p:txBody>
      </p:sp>
      <p:sp>
        <p:nvSpPr>
          <p:cNvPr id="2070" name="Oval 99"/>
          <p:cNvSpPr>
            <a:spLocks noChangeArrowheads="1"/>
          </p:cNvSpPr>
          <p:nvPr/>
        </p:nvSpPr>
        <p:spPr bwMode="auto">
          <a:xfrm>
            <a:off x="5762625" y="2663825"/>
            <a:ext cx="146050" cy="14605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Helvetica"/>
            </a:endParaRPr>
          </a:p>
        </p:txBody>
      </p:sp>
      <p:sp>
        <p:nvSpPr>
          <p:cNvPr id="2071" name="Oval 100"/>
          <p:cNvSpPr>
            <a:spLocks noChangeArrowheads="1"/>
          </p:cNvSpPr>
          <p:nvPr/>
        </p:nvSpPr>
        <p:spPr bwMode="auto">
          <a:xfrm>
            <a:off x="3746500" y="4175125"/>
            <a:ext cx="146050" cy="14605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Helvetica"/>
            </a:endParaRPr>
          </a:p>
        </p:txBody>
      </p:sp>
      <p:sp>
        <p:nvSpPr>
          <p:cNvPr id="2072" name="Oval 101"/>
          <p:cNvSpPr>
            <a:spLocks noChangeArrowheads="1"/>
          </p:cNvSpPr>
          <p:nvPr/>
        </p:nvSpPr>
        <p:spPr bwMode="auto">
          <a:xfrm>
            <a:off x="3602038" y="4895850"/>
            <a:ext cx="146050" cy="14605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Helvetica"/>
            </a:endParaRPr>
          </a:p>
        </p:txBody>
      </p:sp>
      <p:sp>
        <p:nvSpPr>
          <p:cNvPr id="2073" name="Oval 102"/>
          <p:cNvSpPr>
            <a:spLocks noChangeArrowheads="1"/>
          </p:cNvSpPr>
          <p:nvPr/>
        </p:nvSpPr>
        <p:spPr bwMode="auto">
          <a:xfrm>
            <a:off x="4105275" y="4464050"/>
            <a:ext cx="146050" cy="14605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Helvetica"/>
            </a:endParaRPr>
          </a:p>
        </p:txBody>
      </p:sp>
      <p:sp>
        <p:nvSpPr>
          <p:cNvPr id="2074" name="Oval 103"/>
          <p:cNvSpPr>
            <a:spLocks noChangeArrowheads="1"/>
          </p:cNvSpPr>
          <p:nvPr/>
        </p:nvSpPr>
        <p:spPr bwMode="auto">
          <a:xfrm>
            <a:off x="3459163" y="4535488"/>
            <a:ext cx="146050" cy="14605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Helvetica"/>
            </a:endParaRPr>
          </a:p>
        </p:txBody>
      </p:sp>
      <p:sp>
        <p:nvSpPr>
          <p:cNvPr id="2075" name="Oval 104"/>
          <p:cNvSpPr>
            <a:spLocks noChangeArrowheads="1"/>
          </p:cNvSpPr>
          <p:nvPr/>
        </p:nvSpPr>
        <p:spPr bwMode="auto">
          <a:xfrm>
            <a:off x="3314700" y="4175125"/>
            <a:ext cx="146050" cy="14605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Helvetica"/>
            </a:endParaRPr>
          </a:p>
        </p:txBody>
      </p:sp>
      <p:sp>
        <p:nvSpPr>
          <p:cNvPr id="2076" name="Oval 105"/>
          <p:cNvSpPr>
            <a:spLocks noChangeArrowheads="1"/>
          </p:cNvSpPr>
          <p:nvPr/>
        </p:nvSpPr>
        <p:spPr bwMode="auto">
          <a:xfrm>
            <a:off x="2954338" y="4319588"/>
            <a:ext cx="146050" cy="14605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Helvetica"/>
            </a:endParaRPr>
          </a:p>
        </p:txBody>
      </p:sp>
      <p:sp>
        <p:nvSpPr>
          <p:cNvPr id="2077" name="Oval 106"/>
          <p:cNvSpPr>
            <a:spLocks noChangeArrowheads="1"/>
          </p:cNvSpPr>
          <p:nvPr/>
        </p:nvSpPr>
        <p:spPr bwMode="auto">
          <a:xfrm>
            <a:off x="3017838" y="3749675"/>
            <a:ext cx="146050" cy="14605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Helvetica"/>
            </a:endParaRPr>
          </a:p>
        </p:txBody>
      </p:sp>
      <p:sp>
        <p:nvSpPr>
          <p:cNvPr id="2078" name="Oval 107"/>
          <p:cNvSpPr>
            <a:spLocks noChangeArrowheads="1"/>
          </p:cNvSpPr>
          <p:nvPr/>
        </p:nvSpPr>
        <p:spPr bwMode="auto">
          <a:xfrm>
            <a:off x="3025775" y="4679950"/>
            <a:ext cx="146050" cy="14605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Helvetica"/>
            </a:endParaRPr>
          </a:p>
        </p:txBody>
      </p:sp>
      <p:sp>
        <p:nvSpPr>
          <p:cNvPr id="2079" name="Oval 108"/>
          <p:cNvSpPr>
            <a:spLocks noChangeArrowheads="1"/>
          </p:cNvSpPr>
          <p:nvPr/>
        </p:nvSpPr>
        <p:spPr bwMode="auto">
          <a:xfrm>
            <a:off x="3025775" y="5111750"/>
            <a:ext cx="146050" cy="14605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Helvetica"/>
            </a:endParaRPr>
          </a:p>
        </p:txBody>
      </p:sp>
      <p:sp>
        <p:nvSpPr>
          <p:cNvPr id="2080" name="Line 109"/>
          <p:cNvSpPr>
            <a:spLocks noChangeShapeType="1"/>
          </p:cNvSpPr>
          <p:nvPr/>
        </p:nvSpPr>
        <p:spPr bwMode="auto">
          <a:xfrm>
            <a:off x="5356225" y="1790700"/>
            <a:ext cx="11430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81" name="Line 110"/>
          <p:cNvSpPr>
            <a:spLocks noChangeShapeType="1"/>
          </p:cNvSpPr>
          <p:nvPr/>
        </p:nvSpPr>
        <p:spPr bwMode="auto">
          <a:xfrm>
            <a:off x="4518025" y="2305050"/>
            <a:ext cx="190500" cy="257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82" name="Line 111"/>
          <p:cNvSpPr>
            <a:spLocks noChangeShapeType="1"/>
          </p:cNvSpPr>
          <p:nvPr/>
        </p:nvSpPr>
        <p:spPr bwMode="auto">
          <a:xfrm>
            <a:off x="4089400" y="2981325"/>
            <a:ext cx="161925" cy="1047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83" name="Line 112"/>
          <p:cNvSpPr>
            <a:spLocks noChangeShapeType="1"/>
          </p:cNvSpPr>
          <p:nvPr/>
        </p:nvSpPr>
        <p:spPr bwMode="auto">
          <a:xfrm>
            <a:off x="3794125" y="3228975"/>
            <a:ext cx="57150" cy="76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84" name="Line 113"/>
          <p:cNvSpPr>
            <a:spLocks noChangeShapeType="1"/>
          </p:cNvSpPr>
          <p:nvPr/>
        </p:nvSpPr>
        <p:spPr bwMode="auto">
          <a:xfrm flipH="1">
            <a:off x="5632450" y="1809750"/>
            <a:ext cx="95250" cy="2762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85" name="Line 114"/>
          <p:cNvSpPr>
            <a:spLocks noChangeShapeType="1"/>
          </p:cNvSpPr>
          <p:nvPr/>
        </p:nvSpPr>
        <p:spPr bwMode="auto">
          <a:xfrm flipH="1">
            <a:off x="5680075" y="2124075"/>
            <a:ext cx="104775" cy="571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86" name="Line 115"/>
          <p:cNvSpPr>
            <a:spLocks noChangeShapeType="1"/>
          </p:cNvSpPr>
          <p:nvPr/>
        </p:nvSpPr>
        <p:spPr bwMode="auto">
          <a:xfrm flipH="1">
            <a:off x="5575300" y="2781300"/>
            <a:ext cx="180975" cy="857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87" name="Line 116"/>
          <p:cNvSpPr>
            <a:spLocks noChangeShapeType="1"/>
          </p:cNvSpPr>
          <p:nvPr/>
        </p:nvSpPr>
        <p:spPr bwMode="auto">
          <a:xfrm>
            <a:off x="4927600" y="2162175"/>
            <a:ext cx="47625" cy="1619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88" name="Line 117"/>
          <p:cNvSpPr>
            <a:spLocks noChangeShapeType="1"/>
          </p:cNvSpPr>
          <p:nvPr/>
        </p:nvSpPr>
        <p:spPr bwMode="auto">
          <a:xfrm>
            <a:off x="4994275" y="3429000"/>
            <a:ext cx="66675" cy="476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89" name="Line 118"/>
          <p:cNvSpPr>
            <a:spLocks noChangeShapeType="1"/>
          </p:cNvSpPr>
          <p:nvPr/>
        </p:nvSpPr>
        <p:spPr bwMode="auto">
          <a:xfrm>
            <a:off x="4603750" y="2714625"/>
            <a:ext cx="66675" cy="476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90" name="Line 119"/>
          <p:cNvSpPr>
            <a:spLocks noChangeShapeType="1"/>
          </p:cNvSpPr>
          <p:nvPr/>
        </p:nvSpPr>
        <p:spPr bwMode="auto">
          <a:xfrm flipH="1">
            <a:off x="5432425" y="2676525"/>
            <a:ext cx="104775" cy="285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91" name="Line 120"/>
          <p:cNvSpPr>
            <a:spLocks noChangeShapeType="1"/>
          </p:cNvSpPr>
          <p:nvPr/>
        </p:nvSpPr>
        <p:spPr bwMode="auto">
          <a:xfrm>
            <a:off x="3155950" y="3867150"/>
            <a:ext cx="161925" cy="1047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92" name="Line 121"/>
          <p:cNvSpPr>
            <a:spLocks noChangeShapeType="1"/>
          </p:cNvSpPr>
          <p:nvPr/>
        </p:nvSpPr>
        <p:spPr bwMode="auto">
          <a:xfrm>
            <a:off x="3603625" y="3924300"/>
            <a:ext cx="161925" cy="1047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93" name="Line 122"/>
          <p:cNvSpPr>
            <a:spLocks noChangeShapeType="1"/>
          </p:cNvSpPr>
          <p:nvPr/>
        </p:nvSpPr>
        <p:spPr bwMode="auto">
          <a:xfrm>
            <a:off x="3860800" y="4352925"/>
            <a:ext cx="266700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94" name="Line 123"/>
          <p:cNvSpPr>
            <a:spLocks noChangeShapeType="1"/>
          </p:cNvSpPr>
          <p:nvPr/>
        </p:nvSpPr>
        <p:spPr bwMode="auto">
          <a:xfrm>
            <a:off x="4498975" y="3733800"/>
            <a:ext cx="133350" cy="1047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95" name="Line 124"/>
          <p:cNvSpPr>
            <a:spLocks noChangeShapeType="1"/>
          </p:cNvSpPr>
          <p:nvPr/>
        </p:nvSpPr>
        <p:spPr bwMode="auto">
          <a:xfrm>
            <a:off x="3575050" y="4752975"/>
            <a:ext cx="66675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96" name="Line 125"/>
          <p:cNvSpPr>
            <a:spLocks noChangeShapeType="1"/>
          </p:cNvSpPr>
          <p:nvPr/>
        </p:nvSpPr>
        <p:spPr bwMode="auto">
          <a:xfrm flipH="1">
            <a:off x="3136900" y="4867275"/>
            <a:ext cx="171450" cy="266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97" name="Line 126"/>
          <p:cNvSpPr>
            <a:spLocks noChangeShapeType="1"/>
          </p:cNvSpPr>
          <p:nvPr/>
        </p:nvSpPr>
        <p:spPr bwMode="auto">
          <a:xfrm flipV="1">
            <a:off x="3089275" y="4381500"/>
            <a:ext cx="104775" cy="190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98" name="Line 127"/>
          <p:cNvSpPr>
            <a:spLocks noChangeShapeType="1"/>
          </p:cNvSpPr>
          <p:nvPr/>
        </p:nvSpPr>
        <p:spPr bwMode="auto">
          <a:xfrm flipV="1">
            <a:off x="3146425" y="4629150"/>
            <a:ext cx="57150" cy="666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aphicFrame>
        <p:nvGraphicFramePr>
          <p:cNvPr id="2050" name="Object 128"/>
          <p:cNvGraphicFramePr>
            <a:graphicFrameLocks noChangeAspect="1"/>
          </p:cNvGraphicFramePr>
          <p:nvPr/>
        </p:nvGraphicFramePr>
        <p:xfrm>
          <a:off x="644525" y="1533525"/>
          <a:ext cx="3376613" cy="104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0" name="Equation" r:id="rId5" imgW="1396800" imgH="431640" progId="Equation.3">
                  <p:embed/>
                </p:oleObj>
              </mc:Choice>
              <mc:Fallback>
                <p:oleObj name="Equation" r:id="rId5" imgW="1396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525" y="1533525"/>
                        <a:ext cx="3376613" cy="1042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99" name="Line 129"/>
          <p:cNvSpPr>
            <a:spLocks noChangeShapeType="1"/>
          </p:cNvSpPr>
          <p:nvPr/>
        </p:nvSpPr>
        <p:spPr bwMode="auto">
          <a:xfrm>
            <a:off x="1308100" y="2047875"/>
            <a:ext cx="11811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2100" name="Group 130"/>
          <p:cNvGrpSpPr>
            <a:grpSpLocks/>
          </p:cNvGrpSpPr>
          <p:nvPr/>
        </p:nvGrpSpPr>
        <p:grpSpPr bwMode="auto">
          <a:xfrm>
            <a:off x="6619875" y="2420938"/>
            <a:ext cx="1749425" cy="3195637"/>
            <a:chOff x="4042" y="1987"/>
            <a:chExt cx="1000" cy="1971"/>
          </a:xfrm>
        </p:grpSpPr>
        <p:pic>
          <p:nvPicPr>
            <p:cNvPr id="2101" name="Picture 131" descr="statuett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2" y="1987"/>
              <a:ext cx="1000" cy="197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02" name="Oval 132"/>
            <p:cNvSpPr>
              <a:spLocks noChangeArrowheads="1"/>
            </p:cNvSpPr>
            <p:nvPr/>
          </p:nvSpPr>
          <p:spPr bwMode="auto">
            <a:xfrm>
              <a:off x="4502" y="3736"/>
              <a:ext cx="56" cy="6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2103" name="Oval 133"/>
            <p:cNvSpPr>
              <a:spLocks noChangeArrowheads="1"/>
            </p:cNvSpPr>
            <p:nvPr/>
          </p:nvSpPr>
          <p:spPr bwMode="auto">
            <a:xfrm>
              <a:off x="4556" y="3658"/>
              <a:ext cx="56" cy="6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2104" name="Oval 134"/>
            <p:cNvSpPr>
              <a:spLocks noChangeArrowheads="1"/>
            </p:cNvSpPr>
            <p:nvPr/>
          </p:nvSpPr>
          <p:spPr bwMode="auto">
            <a:xfrm>
              <a:off x="4658" y="3556"/>
              <a:ext cx="56" cy="6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2105" name="Oval 135"/>
            <p:cNvSpPr>
              <a:spLocks noChangeArrowheads="1"/>
            </p:cNvSpPr>
            <p:nvPr/>
          </p:nvSpPr>
          <p:spPr bwMode="auto">
            <a:xfrm>
              <a:off x="4604" y="3490"/>
              <a:ext cx="56" cy="6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2106" name="Oval 136"/>
            <p:cNvSpPr>
              <a:spLocks noChangeArrowheads="1"/>
            </p:cNvSpPr>
            <p:nvPr/>
          </p:nvSpPr>
          <p:spPr bwMode="auto">
            <a:xfrm>
              <a:off x="4406" y="3532"/>
              <a:ext cx="56" cy="6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2107" name="Oval 137"/>
            <p:cNvSpPr>
              <a:spLocks noChangeArrowheads="1"/>
            </p:cNvSpPr>
            <p:nvPr/>
          </p:nvSpPr>
          <p:spPr bwMode="auto">
            <a:xfrm>
              <a:off x="4292" y="3472"/>
              <a:ext cx="44" cy="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2108" name="Oval 138"/>
            <p:cNvSpPr>
              <a:spLocks noChangeArrowheads="1"/>
            </p:cNvSpPr>
            <p:nvPr/>
          </p:nvSpPr>
          <p:spPr bwMode="auto">
            <a:xfrm>
              <a:off x="4322" y="3604"/>
              <a:ext cx="44" cy="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2109" name="Oval 139"/>
            <p:cNvSpPr>
              <a:spLocks noChangeArrowheads="1"/>
            </p:cNvSpPr>
            <p:nvPr/>
          </p:nvSpPr>
          <p:spPr bwMode="auto">
            <a:xfrm>
              <a:off x="4382" y="3706"/>
              <a:ext cx="44" cy="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2110" name="Oval 140"/>
            <p:cNvSpPr>
              <a:spLocks noChangeArrowheads="1"/>
            </p:cNvSpPr>
            <p:nvPr/>
          </p:nvSpPr>
          <p:spPr bwMode="auto">
            <a:xfrm>
              <a:off x="4550" y="3394"/>
              <a:ext cx="27" cy="5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2111" name="Oval 141"/>
            <p:cNvSpPr>
              <a:spLocks noChangeArrowheads="1"/>
            </p:cNvSpPr>
            <p:nvPr/>
          </p:nvSpPr>
          <p:spPr bwMode="auto">
            <a:xfrm>
              <a:off x="4460" y="3358"/>
              <a:ext cx="38" cy="6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2112" name="Oval 142"/>
            <p:cNvSpPr>
              <a:spLocks noChangeArrowheads="1"/>
            </p:cNvSpPr>
            <p:nvPr/>
          </p:nvSpPr>
          <p:spPr bwMode="auto">
            <a:xfrm>
              <a:off x="4568" y="3160"/>
              <a:ext cx="44" cy="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2113" name="Oval 143"/>
            <p:cNvSpPr>
              <a:spLocks noChangeArrowheads="1"/>
            </p:cNvSpPr>
            <p:nvPr/>
          </p:nvSpPr>
          <p:spPr bwMode="auto">
            <a:xfrm>
              <a:off x="4616" y="3082"/>
              <a:ext cx="44" cy="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2114" name="Oval 144"/>
            <p:cNvSpPr>
              <a:spLocks noChangeArrowheads="1"/>
            </p:cNvSpPr>
            <p:nvPr/>
          </p:nvSpPr>
          <p:spPr bwMode="auto">
            <a:xfrm>
              <a:off x="4273" y="2938"/>
              <a:ext cx="27" cy="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2115" name="Oval 145"/>
            <p:cNvSpPr>
              <a:spLocks noChangeArrowheads="1"/>
            </p:cNvSpPr>
            <p:nvPr/>
          </p:nvSpPr>
          <p:spPr bwMode="auto">
            <a:xfrm>
              <a:off x="4322" y="2806"/>
              <a:ext cx="44" cy="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2116" name="Oval 146"/>
            <p:cNvSpPr>
              <a:spLocks noChangeArrowheads="1"/>
            </p:cNvSpPr>
            <p:nvPr/>
          </p:nvSpPr>
          <p:spPr bwMode="auto">
            <a:xfrm>
              <a:off x="4370" y="2638"/>
              <a:ext cx="44" cy="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2117" name="Oval 147"/>
            <p:cNvSpPr>
              <a:spLocks noChangeArrowheads="1"/>
            </p:cNvSpPr>
            <p:nvPr/>
          </p:nvSpPr>
          <p:spPr bwMode="auto">
            <a:xfrm>
              <a:off x="4286" y="2536"/>
              <a:ext cx="32" cy="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2118" name="Oval 148"/>
            <p:cNvSpPr>
              <a:spLocks noChangeArrowheads="1"/>
            </p:cNvSpPr>
            <p:nvPr/>
          </p:nvSpPr>
          <p:spPr bwMode="auto">
            <a:xfrm>
              <a:off x="4388" y="2452"/>
              <a:ext cx="44" cy="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2119" name="Oval 149"/>
            <p:cNvSpPr>
              <a:spLocks noChangeArrowheads="1"/>
            </p:cNvSpPr>
            <p:nvPr/>
          </p:nvSpPr>
          <p:spPr bwMode="auto">
            <a:xfrm>
              <a:off x="4328" y="2362"/>
              <a:ext cx="32" cy="5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2120" name="Oval 150"/>
            <p:cNvSpPr>
              <a:spLocks noChangeArrowheads="1"/>
            </p:cNvSpPr>
            <p:nvPr/>
          </p:nvSpPr>
          <p:spPr bwMode="auto">
            <a:xfrm>
              <a:off x="4604" y="2800"/>
              <a:ext cx="27" cy="5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2121" name="Oval 151"/>
            <p:cNvSpPr>
              <a:spLocks noChangeArrowheads="1"/>
            </p:cNvSpPr>
            <p:nvPr/>
          </p:nvSpPr>
          <p:spPr bwMode="auto">
            <a:xfrm>
              <a:off x="4652" y="2686"/>
              <a:ext cx="44" cy="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2122" name="Oval 152"/>
            <p:cNvSpPr>
              <a:spLocks noChangeArrowheads="1"/>
            </p:cNvSpPr>
            <p:nvPr/>
          </p:nvSpPr>
          <p:spPr bwMode="auto">
            <a:xfrm>
              <a:off x="4574" y="2734"/>
              <a:ext cx="44" cy="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2123" name="Oval 153"/>
            <p:cNvSpPr>
              <a:spLocks noChangeArrowheads="1"/>
            </p:cNvSpPr>
            <p:nvPr/>
          </p:nvSpPr>
          <p:spPr bwMode="auto">
            <a:xfrm>
              <a:off x="4562" y="2914"/>
              <a:ext cx="44" cy="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2124" name="Oval 154"/>
            <p:cNvSpPr>
              <a:spLocks noChangeArrowheads="1"/>
            </p:cNvSpPr>
            <p:nvPr/>
          </p:nvSpPr>
          <p:spPr bwMode="auto">
            <a:xfrm>
              <a:off x="4574" y="2368"/>
              <a:ext cx="44" cy="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2125" name="Oval 155"/>
            <p:cNvSpPr>
              <a:spLocks noChangeArrowheads="1"/>
            </p:cNvSpPr>
            <p:nvPr/>
          </p:nvSpPr>
          <p:spPr bwMode="auto">
            <a:xfrm>
              <a:off x="4723" y="2422"/>
              <a:ext cx="27" cy="5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2126" name="Oval 156"/>
            <p:cNvSpPr>
              <a:spLocks noChangeArrowheads="1"/>
            </p:cNvSpPr>
            <p:nvPr/>
          </p:nvSpPr>
          <p:spPr bwMode="auto">
            <a:xfrm rot="1494286">
              <a:off x="4423" y="2098"/>
              <a:ext cx="27" cy="5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2127" name="Oval 157"/>
            <p:cNvSpPr>
              <a:spLocks noChangeArrowheads="1"/>
            </p:cNvSpPr>
            <p:nvPr/>
          </p:nvSpPr>
          <p:spPr bwMode="auto">
            <a:xfrm>
              <a:off x="4478" y="2074"/>
              <a:ext cx="38" cy="3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  <p:sp>
          <p:nvSpPr>
            <p:cNvPr id="2128" name="Oval 158"/>
            <p:cNvSpPr>
              <a:spLocks noChangeArrowheads="1"/>
            </p:cNvSpPr>
            <p:nvPr/>
          </p:nvSpPr>
          <p:spPr bwMode="auto">
            <a:xfrm>
              <a:off x="4508" y="2134"/>
              <a:ext cx="38" cy="3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68521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/>
          <a:p>
            <a:pPr>
              <a:defRPr/>
            </a:pPr>
            <a:fld id="{F6C81A3C-9ADD-4F53-B861-06DA265EAF57}" type="slidenum">
              <a:rPr lang="en-GB"/>
              <a:pPr>
                <a:defRPr/>
              </a:pPr>
              <a:t>50</a:t>
            </a:fld>
            <a:endParaRPr lang="en-GB"/>
          </a:p>
        </p:txBody>
      </p:sp>
      <p:sp>
        <p:nvSpPr>
          <p:cNvPr id="23555" name="Rectangle 14"/>
          <p:cNvSpPr>
            <a:spLocks noChangeArrowheads="1"/>
          </p:cNvSpPr>
          <p:nvPr/>
        </p:nvSpPr>
        <p:spPr bwMode="auto">
          <a:xfrm>
            <a:off x="1908175" y="0"/>
            <a:ext cx="7235825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en-GB" sz="4400">
                <a:solidFill>
                  <a:schemeClr val="tx2"/>
                </a:solidFill>
                <a:latin typeface="Calibri" pitchFamily="34" charset="0"/>
              </a:rPr>
              <a:t>Three provinces of the Complexity Land </a:t>
            </a:r>
          </a:p>
        </p:txBody>
      </p:sp>
      <p:grpSp>
        <p:nvGrpSpPr>
          <p:cNvPr id="23556" name="Group 17"/>
          <p:cNvGrpSpPr>
            <a:grpSpLocks/>
          </p:cNvGrpSpPr>
          <p:nvPr/>
        </p:nvGrpSpPr>
        <p:grpSpPr bwMode="auto">
          <a:xfrm>
            <a:off x="250825" y="2060575"/>
            <a:ext cx="8640763" cy="3384550"/>
            <a:chOff x="567" y="1706"/>
            <a:chExt cx="5035" cy="1814"/>
          </a:xfrm>
        </p:grpSpPr>
        <p:sp>
          <p:nvSpPr>
            <p:cNvPr id="23561" name="Oval 18"/>
            <p:cNvSpPr>
              <a:spLocks noChangeArrowheads="1"/>
            </p:cNvSpPr>
            <p:nvPr/>
          </p:nvSpPr>
          <p:spPr bwMode="auto">
            <a:xfrm>
              <a:off x="567" y="1706"/>
              <a:ext cx="5035" cy="181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3562" name="Line 19"/>
            <p:cNvSpPr>
              <a:spLocks noChangeShapeType="1"/>
            </p:cNvSpPr>
            <p:nvPr/>
          </p:nvSpPr>
          <p:spPr bwMode="auto">
            <a:xfrm>
              <a:off x="2018" y="1797"/>
              <a:ext cx="0" cy="16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63" name="Line 20"/>
            <p:cNvSpPr>
              <a:spLocks noChangeShapeType="1"/>
            </p:cNvSpPr>
            <p:nvPr/>
          </p:nvSpPr>
          <p:spPr bwMode="auto">
            <a:xfrm>
              <a:off x="4150" y="1797"/>
              <a:ext cx="0" cy="16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3557" name="Text Box 21"/>
          <p:cNvSpPr txBox="1">
            <a:spLocks noChangeArrowheads="1"/>
          </p:cNvSpPr>
          <p:nvPr/>
        </p:nvSpPr>
        <p:spPr bwMode="auto">
          <a:xfrm>
            <a:off x="250825" y="3357563"/>
            <a:ext cx="27336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400">
                <a:latin typeface="Calibri" pitchFamily="34" charset="0"/>
              </a:rPr>
              <a:t>Reducible models</a:t>
            </a:r>
          </a:p>
          <a:p>
            <a:pPr algn="ctr" eaLnBrk="1" hangingPunct="1">
              <a:spcBef>
                <a:spcPct val="50000"/>
              </a:spcBef>
            </a:pPr>
            <a:r>
              <a:rPr lang="en-GB" sz="2400">
                <a:latin typeface="Calibri" pitchFamily="34" charset="0"/>
              </a:rPr>
              <a:t>(Princ. Comp. …)</a:t>
            </a:r>
          </a:p>
        </p:txBody>
      </p:sp>
      <p:sp>
        <p:nvSpPr>
          <p:cNvPr id="23558" name="Text Box 22"/>
          <p:cNvSpPr txBox="1">
            <a:spLocks noChangeArrowheads="1"/>
          </p:cNvSpPr>
          <p:nvPr/>
        </p:nvSpPr>
        <p:spPr bwMode="auto">
          <a:xfrm>
            <a:off x="3348038" y="2708275"/>
            <a:ext cx="2879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latin typeface="Calibri" pitchFamily="34" charset="0"/>
              </a:rPr>
              <a:t>Wild complexity ???</a:t>
            </a:r>
          </a:p>
        </p:txBody>
      </p:sp>
      <p:sp>
        <p:nvSpPr>
          <p:cNvPr id="23559" name="Text Box 23"/>
          <p:cNvSpPr txBox="1">
            <a:spLocks noChangeArrowheads="1"/>
          </p:cNvSpPr>
          <p:nvPr/>
        </p:nvSpPr>
        <p:spPr bwMode="auto">
          <a:xfrm>
            <a:off x="6443663" y="3213100"/>
            <a:ext cx="2232025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400">
                <a:latin typeface="Calibri" pitchFamily="34" charset="0"/>
              </a:rPr>
              <a:t>Self-simplification</a:t>
            </a:r>
          </a:p>
          <a:p>
            <a:pPr algn="ctr" eaLnBrk="1" hangingPunct="1">
              <a:spcBef>
                <a:spcPct val="50000"/>
              </a:spcBef>
            </a:pPr>
            <a:r>
              <a:rPr lang="en-GB" sz="2400">
                <a:latin typeface="Calibri" pitchFamily="34" charset="0"/>
              </a:rPr>
              <a:t>(Stat. Phys. …)</a:t>
            </a:r>
          </a:p>
        </p:txBody>
      </p:sp>
      <p:pic>
        <p:nvPicPr>
          <p:cNvPr id="23560" name="Picture 16" descr="NEuroInf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0113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754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/>
              <a:t>Principal points (K-means)</a:t>
            </a:r>
          </a:p>
        </p:txBody>
      </p:sp>
      <p:grpSp>
        <p:nvGrpSpPr>
          <p:cNvPr id="9219" name="Group 175"/>
          <p:cNvGrpSpPr>
            <a:grpSpLocks/>
          </p:cNvGrpSpPr>
          <p:nvPr/>
        </p:nvGrpSpPr>
        <p:grpSpPr bwMode="auto">
          <a:xfrm>
            <a:off x="244475" y="1998663"/>
            <a:ext cx="3830638" cy="4359275"/>
            <a:chOff x="154" y="1259"/>
            <a:chExt cx="2413" cy="2746"/>
          </a:xfrm>
        </p:grpSpPr>
        <p:sp>
          <p:nvSpPr>
            <p:cNvPr id="9223" name="Oval 46"/>
            <p:cNvSpPr>
              <a:spLocks noChangeArrowheads="1"/>
            </p:cNvSpPr>
            <p:nvPr/>
          </p:nvSpPr>
          <p:spPr bwMode="auto">
            <a:xfrm>
              <a:off x="160" y="3697"/>
              <a:ext cx="190" cy="203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9224" name="Oval 47"/>
            <p:cNvSpPr>
              <a:spLocks noChangeArrowheads="1"/>
            </p:cNvSpPr>
            <p:nvPr/>
          </p:nvSpPr>
          <p:spPr bwMode="auto">
            <a:xfrm>
              <a:off x="1199" y="3286"/>
              <a:ext cx="189" cy="204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9225" name="Oval 48"/>
            <p:cNvSpPr>
              <a:spLocks noChangeArrowheads="1"/>
            </p:cNvSpPr>
            <p:nvPr/>
          </p:nvSpPr>
          <p:spPr bwMode="auto">
            <a:xfrm>
              <a:off x="224" y="2603"/>
              <a:ext cx="190" cy="203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grpSp>
          <p:nvGrpSpPr>
            <p:cNvPr id="9226" name="Group 172"/>
            <p:cNvGrpSpPr>
              <a:grpSpLocks/>
            </p:cNvGrpSpPr>
            <p:nvPr/>
          </p:nvGrpSpPr>
          <p:grpSpPr bwMode="auto">
            <a:xfrm>
              <a:off x="1069" y="1259"/>
              <a:ext cx="1498" cy="1638"/>
              <a:chOff x="1384" y="1259"/>
              <a:chExt cx="1498" cy="1638"/>
            </a:xfrm>
          </p:grpSpPr>
          <p:grpSp>
            <p:nvGrpSpPr>
              <p:cNvPr id="9298" name="Group 4"/>
              <p:cNvGrpSpPr>
                <a:grpSpLocks/>
              </p:cNvGrpSpPr>
              <p:nvPr/>
            </p:nvGrpSpPr>
            <p:grpSpPr bwMode="auto">
              <a:xfrm rot="-2223149">
                <a:off x="2194" y="1898"/>
                <a:ext cx="678" cy="138"/>
                <a:chOff x="3195" y="7545"/>
                <a:chExt cx="1695" cy="345"/>
              </a:xfrm>
            </p:grpSpPr>
            <p:grpSp>
              <p:nvGrpSpPr>
                <p:cNvPr id="9367" name="Group 5"/>
                <p:cNvGrpSpPr>
                  <a:grpSpLocks/>
                </p:cNvGrpSpPr>
                <p:nvPr/>
              </p:nvGrpSpPr>
              <p:grpSpPr bwMode="auto">
                <a:xfrm>
                  <a:off x="3195" y="7545"/>
                  <a:ext cx="840" cy="345"/>
                  <a:chOff x="3195" y="7545"/>
                  <a:chExt cx="840" cy="345"/>
                </a:xfrm>
              </p:grpSpPr>
              <p:grpSp>
                <p:nvGrpSpPr>
                  <p:cNvPr id="9378" name="Group 6"/>
                  <p:cNvGrpSpPr>
                    <a:grpSpLocks/>
                  </p:cNvGrpSpPr>
                  <p:nvPr/>
                </p:nvGrpSpPr>
                <p:grpSpPr bwMode="auto">
                  <a:xfrm>
                    <a:off x="3480" y="7545"/>
                    <a:ext cx="270" cy="345"/>
                    <a:chOff x="3195" y="7545"/>
                    <a:chExt cx="270" cy="345"/>
                  </a:xfrm>
                </p:grpSpPr>
                <p:sp>
                  <p:nvSpPr>
                    <p:cNvPr id="9385" name="Line 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95" y="7590"/>
                      <a:ext cx="165" cy="3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386" name="Line 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60" y="7545"/>
                      <a:ext cx="105" cy="3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9379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3195" y="7545"/>
                    <a:ext cx="270" cy="345"/>
                    <a:chOff x="3195" y="7545"/>
                    <a:chExt cx="270" cy="345"/>
                  </a:xfrm>
                </p:grpSpPr>
                <p:sp>
                  <p:nvSpPr>
                    <p:cNvPr id="9383" name="Line 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95" y="7590"/>
                      <a:ext cx="165" cy="3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384" name="Line 1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60" y="7545"/>
                      <a:ext cx="105" cy="3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9380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3765" y="7545"/>
                    <a:ext cx="270" cy="345"/>
                    <a:chOff x="3195" y="7545"/>
                    <a:chExt cx="270" cy="345"/>
                  </a:xfrm>
                </p:grpSpPr>
                <p:sp>
                  <p:nvSpPr>
                    <p:cNvPr id="9381" name="Line 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95" y="7590"/>
                      <a:ext cx="165" cy="3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382" name="Line 1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60" y="7545"/>
                      <a:ext cx="105" cy="3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9368" name="Group 15"/>
                <p:cNvGrpSpPr>
                  <a:grpSpLocks/>
                </p:cNvGrpSpPr>
                <p:nvPr/>
              </p:nvGrpSpPr>
              <p:grpSpPr bwMode="auto">
                <a:xfrm>
                  <a:off x="4050" y="7545"/>
                  <a:ext cx="840" cy="345"/>
                  <a:chOff x="3195" y="7545"/>
                  <a:chExt cx="840" cy="345"/>
                </a:xfrm>
              </p:grpSpPr>
              <p:grpSp>
                <p:nvGrpSpPr>
                  <p:cNvPr id="9369" name="Group 16"/>
                  <p:cNvGrpSpPr>
                    <a:grpSpLocks/>
                  </p:cNvGrpSpPr>
                  <p:nvPr/>
                </p:nvGrpSpPr>
                <p:grpSpPr bwMode="auto">
                  <a:xfrm>
                    <a:off x="3480" y="7545"/>
                    <a:ext cx="270" cy="345"/>
                    <a:chOff x="3195" y="7545"/>
                    <a:chExt cx="270" cy="345"/>
                  </a:xfrm>
                </p:grpSpPr>
                <p:sp>
                  <p:nvSpPr>
                    <p:cNvPr id="9376" name="Line 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95" y="7590"/>
                      <a:ext cx="165" cy="3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377" name="Line 1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60" y="7545"/>
                      <a:ext cx="105" cy="3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9370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3195" y="7545"/>
                    <a:ext cx="270" cy="345"/>
                    <a:chOff x="3195" y="7545"/>
                    <a:chExt cx="270" cy="345"/>
                  </a:xfrm>
                </p:grpSpPr>
                <p:sp>
                  <p:nvSpPr>
                    <p:cNvPr id="9374" name="Line 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95" y="7590"/>
                      <a:ext cx="165" cy="3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375" name="Line 2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60" y="7545"/>
                      <a:ext cx="105" cy="3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9371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3765" y="7545"/>
                    <a:ext cx="270" cy="345"/>
                    <a:chOff x="3195" y="7545"/>
                    <a:chExt cx="270" cy="345"/>
                  </a:xfrm>
                </p:grpSpPr>
                <p:sp>
                  <p:nvSpPr>
                    <p:cNvPr id="9372" name="Line 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95" y="7590"/>
                      <a:ext cx="165" cy="3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373" name="Line 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60" y="7545"/>
                      <a:ext cx="105" cy="3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</p:grpSp>
          </p:grpSp>
          <p:grpSp>
            <p:nvGrpSpPr>
              <p:cNvPr id="9299" name="Group 25"/>
              <p:cNvGrpSpPr>
                <a:grpSpLocks/>
              </p:cNvGrpSpPr>
              <p:nvPr/>
            </p:nvGrpSpPr>
            <p:grpSpPr bwMode="auto">
              <a:xfrm rot="3230932">
                <a:off x="1497" y="1738"/>
                <a:ext cx="839" cy="135"/>
                <a:chOff x="3195" y="7545"/>
                <a:chExt cx="1695" cy="345"/>
              </a:xfrm>
            </p:grpSpPr>
            <p:grpSp>
              <p:nvGrpSpPr>
                <p:cNvPr id="9347" name="Group 26"/>
                <p:cNvGrpSpPr>
                  <a:grpSpLocks/>
                </p:cNvGrpSpPr>
                <p:nvPr/>
              </p:nvGrpSpPr>
              <p:grpSpPr bwMode="auto">
                <a:xfrm>
                  <a:off x="3195" y="7545"/>
                  <a:ext cx="840" cy="345"/>
                  <a:chOff x="3195" y="7545"/>
                  <a:chExt cx="840" cy="345"/>
                </a:xfrm>
              </p:grpSpPr>
              <p:grpSp>
                <p:nvGrpSpPr>
                  <p:cNvPr id="9358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3480" y="7545"/>
                    <a:ext cx="270" cy="345"/>
                    <a:chOff x="3195" y="7545"/>
                    <a:chExt cx="270" cy="345"/>
                  </a:xfrm>
                </p:grpSpPr>
                <p:sp>
                  <p:nvSpPr>
                    <p:cNvPr id="9365" name="Line 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95" y="7590"/>
                      <a:ext cx="165" cy="3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366" name="Line 2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60" y="7545"/>
                      <a:ext cx="105" cy="3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9359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195" y="7545"/>
                    <a:ext cx="270" cy="345"/>
                    <a:chOff x="3195" y="7545"/>
                    <a:chExt cx="270" cy="345"/>
                  </a:xfrm>
                </p:grpSpPr>
                <p:sp>
                  <p:nvSpPr>
                    <p:cNvPr id="9363" name="Line 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95" y="7590"/>
                      <a:ext cx="165" cy="3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364" name="Line 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60" y="7545"/>
                      <a:ext cx="105" cy="3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9360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3765" y="7545"/>
                    <a:ext cx="270" cy="345"/>
                    <a:chOff x="3195" y="7545"/>
                    <a:chExt cx="270" cy="345"/>
                  </a:xfrm>
                </p:grpSpPr>
                <p:sp>
                  <p:nvSpPr>
                    <p:cNvPr id="9361" name="Line 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95" y="7590"/>
                      <a:ext cx="165" cy="3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362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60" y="7545"/>
                      <a:ext cx="105" cy="3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9348" name="Group 36"/>
                <p:cNvGrpSpPr>
                  <a:grpSpLocks/>
                </p:cNvGrpSpPr>
                <p:nvPr/>
              </p:nvGrpSpPr>
              <p:grpSpPr bwMode="auto">
                <a:xfrm>
                  <a:off x="4050" y="7545"/>
                  <a:ext cx="840" cy="345"/>
                  <a:chOff x="3195" y="7545"/>
                  <a:chExt cx="840" cy="345"/>
                </a:xfrm>
              </p:grpSpPr>
              <p:grpSp>
                <p:nvGrpSpPr>
                  <p:cNvPr id="9349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3480" y="7545"/>
                    <a:ext cx="270" cy="345"/>
                    <a:chOff x="3195" y="7545"/>
                    <a:chExt cx="270" cy="345"/>
                  </a:xfrm>
                </p:grpSpPr>
                <p:sp>
                  <p:nvSpPr>
                    <p:cNvPr id="9356" name="Line 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95" y="7590"/>
                      <a:ext cx="165" cy="3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357" name="Line 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60" y="7545"/>
                      <a:ext cx="105" cy="3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9350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3195" y="7545"/>
                    <a:ext cx="270" cy="345"/>
                    <a:chOff x="3195" y="7545"/>
                    <a:chExt cx="270" cy="345"/>
                  </a:xfrm>
                </p:grpSpPr>
                <p:sp>
                  <p:nvSpPr>
                    <p:cNvPr id="9354" name="Line 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95" y="7590"/>
                      <a:ext cx="165" cy="3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355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60" y="7545"/>
                      <a:ext cx="105" cy="3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9351" name="Group 43"/>
                  <p:cNvGrpSpPr>
                    <a:grpSpLocks/>
                  </p:cNvGrpSpPr>
                  <p:nvPr/>
                </p:nvGrpSpPr>
                <p:grpSpPr bwMode="auto">
                  <a:xfrm>
                    <a:off x="3765" y="7545"/>
                    <a:ext cx="270" cy="345"/>
                    <a:chOff x="3195" y="7545"/>
                    <a:chExt cx="270" cy="345"/>
                  </a:xfrm>
                </p:grpSpPr>
                <p:sp>
                  <p:nvSpPr>
                    <p:cNvPr id="9352" name="Line 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95" y="7590"/>
                      <a:ext cx="165" cy="3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353" name="Line 4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60" y="7545"/>
                      <a:ext cx="105" cy="3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</p:grpSp>
          </p:grpSp>
          <p:sp>
            <p:nvSpPr>
              <p:cNvPr id="9300" name="Oval 49"/>
              <p:cNvSpPr>
                <a:spLocks noChangeArrowheads="1"/>
              </p:cNvSpPr>
              <p:nvPr/>
            </p:nvSpPr>
            <p:spPr bwMode="auto">
              <a:xfrm>
                <a:off x="1384" y="2352"/>
                <a:ext cx="190" cy="193"/>
              </a:xfrm>
              <a:prstGeom prst="ellipse">
                <a:avLst/>
              </a:prstGeom>
              <a:solidFill>
                <a:srgbClr val="00CCFF"/>
              </a:solidFill>
              <a:ln w="9525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9301" name="Oval 50"/>
              <p:cNvSpPr>
                <a:spLocks noChangeArrowheads="1"/>
              </p:cNvSpPr>
              <p:nvPr/>
            </p:nvSpPr>
            <p:spPr bwMode="auto">
              <a:xfrm>
                <a:off x="2693" y="1633"/>
                <a:ext cx="189" cy="193"/>
              </a:xfrm>
              <a:prstGeom prst="ellipse">
                <a:avLst/>
              </a:prstGeom>
              <a:solidFill>
                <a:srgbClr val="00CCFF"/>
              </a:solidFill>
              <a:ln w="9525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9302" name="Oval 51"/>
              <p:cNvSpPr>
                <a:spLocks noChangeArrowheads="1"/>
              </p:cNvSpPr>
              <p:nvPr/>
            </p:nvSpPr>
            <p:spPr bwMode="auto">
              <a:xfrm>
                <a:off x="1556" y="1259"/>
                <a:ext cx="190" cy="193"/>
              </a:xfrm>
              <a:prstGeom prst="ellipse">
                <a:avLst/>
              </a:prstGeom>
              <a:solidFill>
                <a:srgbClr val="00CCFF"/>
              </a:solidFill>
              <a:ln w="9525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9303" name="Oval 52"/>
              <p:cNvSpPr>
                <a:spLocks noChangeArrowheads="1"/>
              </p:cNvSpPr>
              <p:nvPr/>
            </p:nvSpPr>
            <p:spPr bwMode="auto">
              <a:xfrm>
                <a:off x="2476" y="2704"/>
                <a:ext cx="189" cy="193"/>
              </a:xfrm>
              <a:prstGeom prst="ellipse">
                <a:avLst/>
              </a:prstGeom>
              <a:solidFill>
                <a:srgbClr val="00CCFF"/>
              </a:solidFill>
              <a:ln w="9525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9304" name="AutoShape 53"/>
              <p:cNvSpPr>
                <a:spLocks noChangeArrowheads="1"/>
              </p:cNvSpPr>
              <p:nvPr/>
            </p:nvSpPr>
            <p:spPr bwMode="auto">
              <a:xfrm>
                <a:off x="2098" y="2084"/>
                <a:ext cx="168" cy="246"/>
              </a:xfrm>
              <a:prstGeom prst="irregularSeal1">
                <a:avLst/>
              </a:prstGeom>
              <a:solidFill>
                <a:srgbClr val="000000"/>
              </a:solidFill>
              <a:ln w="9525">
                <a:solidFill>
                  <a:srgbClr val="00206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Calibri" pitchFamily="34" charset="0"/>
                </a:endParaRPr>
              </a:p>
            </p:txBody>
          </p:sp>
          <p:grpSp>
            <p:nvGrpSpPr>
              <p:cNvPr id="9305" name="Group 54"/>
              <p:cNvGrpSpPr>
                <a:grpSpLocks/>
              </p:cNvGrpSpPr>
              <p:nvPr/>
            </p:nvGrpSpPr>
            <p:grpSpPr bwMode="auto">
              <a:xfrm rot="-1509928">
                <a:off x="1468" y="2252"/>
                <a:ext cx="678" cy="138"/>
                <a:chOff x="3195" y="7545"/>
                <a:chExt cx="1695" cy="345"/>
              </a:xfrm>
            </p:grpSpPr>
            <p:grpSp>
              <p:nvGrpSpPr>
                <p:cNvPr id="9327" name="Group 55"/>
                <p:cNvGrpSpPr>
                  <a:grpSpLocks/>
                </p:cNvGrpSpPr>
                <p:nvPr/>
              </p:nvGrpSpPr>
              <p:grpSpPr bwMode="auto">
                <a:xfrm>
                  <a:off x="3195" y="7545"/>
                  <a:ext cx="840" cy="345"/>
                  <a:chOff x="3195" y="7545"/>
                  <a:chExt cx="840" cy="345"/>
                </a:xfrm>
              </p:grpSpPr>
              <p:grpSp>
                <p:nvGrpSpPr>
                  <p:cNvPr id="9338" name="Group 56"/>
                  <p:cNvGrpSpPr>
                    <a:grpSpLocks/>
                  </p:cNvGrpSpPr>
                  <p:nvPr/>
                </p:nvGrpSpPr>
                <p:grpSpPr bwMode="auto">
                  <a:xfrm>
                    <a:off x="3480" y="7545"/>
                    <a:ext cx="270" cy="345"/>
                    <a:chOff x="3195" y="7545"/>
                    <a:chExt cx="270" cy="345"/>
                  </a:xfrm>
                </p:grpSpPr>
                <p:sp>
                  <p:nvSpPr>
                    <p:cNvPr id="9345" name="Line 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95" y="7590"/>
                      <a:ext cx="165" cy="3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346" name="Line 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60" y="7545"/>
                      <a:ext cx="105" cy="3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9339" name="Group 59"/>
                  <p:cNvGrpSpPr>
                    <a:grpSpLocks/>
                  </p:cNvGrpSpPr>
                  <p:nvPr/>
                </p:nvGrpSpPr>
                <p:grpSpPr bwMode="auto">
                  <a:xfrm>
                    <a:off x="3195" y="7545"/>
                    <a:ext cx="270" cy="345"/>
                    <a:chOff x="3195" y="7545"/>
                    <a:chExt cx="270" cy="345"/>
                  </a:xfrm>
                </p:grpSpPr>
                <p:sp>
                  <p:nvSpPr>
                    <p:cNvPr id="9343" name="Line 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95" y="7590"/>
                      <a:ext cx="165" cy="3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344" name="Line 6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60" y="7545"/>
                      <a:ext cx="105" cy="3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9340" name="Group 62"/>
                  <p:cNvGrpSpPr>
                    <a:grpSpLocks/>
                  </p:cNvGrpSpPr>
                  <p:nvPr/>
                </p:nvGrpSpPr>
                <p:grpSpPr bwMode="auto">
                  <a:xfrm>
                    <a:off x="3765" y="7545"/>
                    <a:ext cx="270" cy="345"/>
                    <a:chOff x="3195" y="7545"/>
                    <a:chExt cx="270" cy="345"/>
                  </a:xfrm>
                </p:grpSpPr>
                <p:sp>
                  <p:nvSpPr>
                    <p:cNvPr id="9341" name="Line 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95" y="7590"/>
                      <a:ext cx="165" cy="3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342" name="Line 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60" y="7545"/>
                      <a:ext cx="105" cy="3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9328" name="Group 65"/>
                <p:cNvGrpSpPr>
                  <a:grpSpLocks/>
                </p:cNvGrpSpPr>
                <p:nvPr/>
              </p:nvGrpSpPr>
              <p:grpSpPr bwMode="auto">
                <a:xfrm>
                  <a:off x="4050" y="7545"/>
                  <a:ext cx="840" cy="345"/>
                  <a:chOff x="3195" y="7545"/>
                  <a:chExt cx="840" cy="345"/>
                </a:xfrm>
              </p:grpSpPr>
              <p:grpSp>
                <p:nvGrpSpPr>
                  <p:cNvPr id="9329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3480" y="7545"/>
                    <a:ext cx="270" cy="345"/>
                    <a:chOff x="3195" y="7545"/>
                    <a:chExt cx="270" cy="345"/>
                  </a:xfrm>
                </p:grpSpPr>
                <p:sp>
                  <p:nvSpPr>
                    <p:cNvPr id="9336" name="Line 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95" y="7590"/>
                      <a:ext cx="165" cy="3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337" name="Line 6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60" y="7545"/>
                      <a:ext cx="105" cy="3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9330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3195" y="7545"/>
                    <a:ext cx="270" cy="345"/>
                    <a:chOff x="3195" y="7545"/>
                    <a:chExt cx="270" cy="345"/>
                  </a:xfrm>
                </p:grpSpPr>
                <p:sp>
                  <p:nvSpPr>
                    <p:cNvPr id="9334" name="Line 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95" y="7590"/>
                      <a:ext cx="165" cy="3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335" name="Line 7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60" y="7545"/>
                      <a:ext cx="105" cy="3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9331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3765" y="7545"/>
                    <a:ext cx="270" cy="345"/>
                    <a:chOff x="3195" y="7545"/>
                    <a:chExt cx="270" cy="345"/>
                  </a:xfrm>
                </p:grpSpPr>
                <p:sp>
                  <p:nvSpPr>
                    <p:cNvPr id="9332" name="Line 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95" y="7590"/>
                      <a:ext cx="165" cy="3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333" name="Line 7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60" y="7545"/>
                      <a:ext cx="105" cy="3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</p:grpSp>
          </p:grpSp>
          <p:grpSp>
            <p:nvGrpSpPr>
              <p:cNvPr id="9306" name="Group 75"/>
              <p:cNvGrpSpPr>
                <a:grpSpLocks/>
              </p:cNvGrpSpPr>
              <p:nvPr/>
            </p:nvGrpSpPr>
            <p:grpSpPr bwMode="auto">
              <a:xfrm rot="3352190">
                <a:off x="1996" y="2456"/>
                <a:ext cx="678" cy="138"/>
                <a:chOff x="3195" y="7545"/>
                <a:chExt cx="1695" cy="345"/>
              </a:xfrm>
            </p:grpSpPr>
            <p:grpSp>
              <p:nvGrpSpPr>
                <p:cNvPr id="9307" name="Group 76"/>
                <p:cNvGrpSpPr>
                  <a:grpSpLocks/>
                </p:cNvGrpSpPr>
                <p:nvPr/>
              </p:nvGrpSpPr>
              <p:grpSpPr bwMode="auto">
                <a:xfrm>
                  <a:off x="3195" y="7545"/>
                  <a:ext cx="840" cy="345"/>
                  <a:chOff x="3195" y="7545"/>
                  <a:chExt cx="840" cy="345"/>
                </a:xfrm>
              </p:grpSpPr>
              <p:grpSp>
                <p:nvGrpSpPr>
                  <p:cNvPr id="9318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3480" y="7545"/>
                    <a:ext cx="270" cy="345"/>
                    <a:chOff x="3195" y="7545"/>
                    <a:chExt cx="270" cy="345"/>
                  </a:xfrm>
                </p:grpSpPr>
                <p:sp>
                  <p:nvSpPr>
                    <p:cNvPr id="9325" name="Line 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95" y="7590"/>
                      <a:ext cx="165" cy="3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326" name="Line 7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60" y="7545"/>
                      <a:ext cx="105" cy="3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9319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3195" y="7545"/>
                    <a:ext cx="270" cy="345"/>
                    <a:chOff x="3195" y="7545"/>
                    <a:chExt cx="270" cy="345"/>
                  </a:xfrm>
                </p:grpSpPr>
                <p:sp>
                  <p:nvSpPr>
                    <p:cNvPr id="9323" name="Line 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95" y="7590"/>
                      <a:ext cx="165" cy="3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324" name="Line 8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60" y="7545"/>
                      <a:ext cx="105" cy="3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932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3765" y="7545"/>
                    <a:ext cx="270" cy="345"/>
                    <a:chOff x="3195" y="7545"/>
                    <a:chExt cx="270" cy="345"/>
                  </a:xfrm>
                </p:grpSpPr>
                <p:sp>
                  <p:nvSpPr>
                    <p:cNvPr id="9321" name="Line 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95" y="7590"/>
                      <a:ext cx="165" cy="3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322" name="Line 8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60" y="7545"/>
                      <a:ext cx="105" cy="3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9308" name="Group 86"/>
                <p:cNvGrpSpPr>
                  <a:grpSpLocks/>
                </p:cNvGrpSpPr>
                <p:nvPr/>
              </p:nvGrpSpPr>
              <p:grpSpPr bwMode="auto">
                <a:xfrm>
                  <a:off x="4050" y="7545"/>
                  <a:ext cx="840" cy="345"/>
                  <a:chOff x="3195" y="7545"/>
                  <a:chExt cx="840" cy="345"/>
                </a:xfrm>
              </p:grpSpPr>
              <p:grpSp>
                <p:nvGrpSpPr>
                  <p:cNvPr id="9309" name="Group 87"/>
                  <p:cNvGrpSpPr>
                    <a:grpSpLocks/>
                  </p:cNvGrpSpPr>
                  <p:nvPr/>
                </p:nvGrpSpPr>
                <p:grpSpPr bwMode="auto">
                  <a:xfrm>
                    <a:off x="3480" y="7545"/>
                    <a:ext cx="270" cy="345"/>
                    <a:chOff x="3195" y="7545"/>
                    <a:chExt cx="270" cy="345"/>
                  </a:xfrm>
                </p:grpSpPr>
                <p:sp>
                  <p:nvSpPr>
                    <p:cNvPr id="9316" name="Line 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95" y="7590"/>
                      <a:ext cx="165" cy="3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317" name="Line 8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60" y="7545"/>
                      <a:ext cx="105" cy="3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9310" name="Group 90"/>
                  <p:cNvGrpSpPr>
                    <a:grpSpLocks/>
                  </p:cNvGrpSpPr>
                  <p:nvPr/>
                </p:nvGrpSpPr>
                <p:grpSpPr bwMode="auto">
                  <a:xfrm>
                    <a:off x="3195" y="7545"/>
                    <a:ext cx="270" cy="345"/>
                    <a:chOff x="3195" y="7545"/>
                    <a:chExt cx="270" cy="345"/>
                  </a:xfrm>
                </p:grpSpPr>
                <p:sp>
                  <p:nvSpPr>
                    <p:cNvPr id="9314" name="Line 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95" y="7590"/>
                      <a:ext cx="165" cy="3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315" name="Line 9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60" y="7545"/>
                      <a:ext cx="105" cy="3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9311" name="Group 93"/>
                  <p:cNvGrpSpPr>
                    <a:grpSpLocks/>
                  </p:cNvGrpSpPr>
                  <p:nvPr/>
                </p:nvGrpSpPr>
                <p:grpSpPr bwMode="auto">
                  <a:xfrm>
                    <a:off x="3765" y="7545"/>
                    <a:ext cx="270" cy="345"/>
                    <a:chOff x="3195" y="7545"/>
                    <a:chExt cx="270" cy="345"/>
                  </a:xfrm>
                </p:grpSpPr>
                <p:sp>
                  <p:nvSpPr>
                    <p:cNvPr id="9312" name="Line 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95" y="7590"/>
                      <a:ext cx="165" cy="3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313" name="Line 9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60" y="7545"/>
                      <a:ext cx="105" cy="3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206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</p:grpSp>
          </p:grpSp>
        </p:grpSp>
        <p:sp>
          <p:nvSpPr>
            <p:cNvPr id="9227" name="AutoShape 96"/>
            <p:cNvSpPr>
              <a:spLocks noChangeArrowheads="1"/>
            </p:cNvSpPr>
            <p:nvPr/>
          </p:nvSpPr>
          <p:spPr bwMode="auto">
            <a:xfrm>
              <a:off x="580" y="3110"/>
              <a:ext cx="168" cy="246"/>
            </a:xfrm>
            <a:prstGeom prst="irregularSeal1">
              <a:avLst/>
            </a:prstGeom>
            <a:solidFill>
              <a:srgbClr val="000000"/>
            </a:solidFill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grpSp>
          <p:nvGrpSpPr>
            <p:cNvPr id="9228" name="Group 97"/>
            <p:cNvGrpSpPr>
              <a:grpSpLocks/>
            </p:cNvGrpSpPr>
            <p:nvPr/>
          </p:nvGrpSpPr>
          <p:grpSpPr bwMode="auto">
            <a:xfrm rot="3181726">
              <a:off x="178" y="2906"/>
              <a:ext cx="678" cy="138"/>
              <a:chOff x="3195" y="7545"/>
              <a:chExt cx="1695" cy="345"/>
            </a:xfrm>
          </p:grpSpPr>
          <p:grpSp>
            <p:nvGrpSpPr>
              <p:cNvPr id="9278" name="Group 98"/>
              <p:cNvGrpSpPr>
                <a:grpSpLocks/>
              </p:cNvGrpSpPr>
              <p:nvPr/>
            </p:nvGrpSpPr>
            <p:grpSpPr bwMode="auto">
              <a:xfrm>
                <a:off x="3195" y="7545"/>
                <a:ext cx="840" cy="345"/>
                <a:chOff x="3195" y="7545"/>
                <a:chExt cx="840" cy="345"/>
              </a:xfrm>
            </p:grpSpPr>
            <p:grpSp>
              <p:nvGrpSpPr>
                <p:cNvPr id="9289" name="Group 99"/>
                <p:cNvGrpSpPr>
                  <a:grpSpLocks/>
                </p:cNvGrpSpPr>
                <p:nvPr/>
              </p:nvGrpSpPr>
              <p:grpSpPr bwMode="auto">
                <a:xfrm>
                  <a:off x="3480" y="7545"/>
                  <a:ext cx="270" cy="345"/>
                  <a:chOff x="3195" y="7545"/>
                  <a:chExt cx="270" cy="345"/>
                </a:xfrm>
              </p:grpSpPr>
              <p:sp>
                <p:nvSpPr>
                  <p:cNvPr id="9296" name="Line 100"/>
                  <p:cNvSpPr>
                    <a:spLocks noChangeShapeType="1"/>
                  </p:cNvSpPr>
                  <p:nvPr/>
                </p:nvSpPr>
                <p:spPr bwMode="auto">
                  <a:xfrm>
                    <a:off x="3195" y="7590"/>
                    <a:ext cx="165" cy="300"/>
                  </a:xfrm>
                  <a:prstGeom prst="line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297" name="Line 10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60" y="7545"/>
                    <a:ext cx="105" cy="345"/>
                  </a:xfrm>
                  <a:prstGeom prst="line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9290" name="Group 102"/>
                <p:cNvGrpSpPr>
                  <a:grpSpLocks/>
                </p:cNvGrpSpPr>
                <p:nvPr/>
              </p:nvGrpSpPr>
              <p:grpSpPr bwMode="auto">
                <a:xfrm>
                  <a:off x="3195" y="7545"/>
                  <a:ext cx="270" cy="345"/>
                  <a:chOff x="3195" y="7545"/>
                  <a:chExt cx="270" cy="345"/>
                </a:xfrm>
              </p:grpSpPr>
              <p:sp>
                <p:nvSpPr>
                  <p:cNvPr id="9294" name="Line 103"/>
                  <p:cNvSpPr>
                    <a:spLocks noChangeShapeType="1"/>
                  </p:cNvSpPr>
                  <p:nvPr/>
                </p:nvSpPr>
                <p:spPr bwMode="auto">
                  <a:xfrm>
                    <a:off x="3195" y="7590"/>
                    <a:ext cx="165" cy="300"/>
                  </a:xfrm>
                  <a:prstGeom prst="line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295" name="Line 10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60" y="7545"/>
                    <a:ext cx="105" cy="345"/>
                  </a:xfrm>
                  <a:prstGeom prst="line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9291" name="Group 105"/>
                <p:cNvGrpSpPr>
                  <a:grpSpLocks/>
                </p:cNvGrpSpPr>
                <p:nvPr/>
              </p:nvGrpSpPr>
              <p:grpSpPr bwMode="auto">
                <a:xfrm>
                  <a:off x="3765" y="7545"/>
                  <a:ext cx="270" cy="345"/>
                  <a:chOff x="3195" y="7545"/>
                  <a:chExt cx="270" cy="345"/>
                </a:xfrm>
              </p:grpSpPr>
              <p:sp>
                <p:nvSpPr>
                  <p:cNvPr id="9292" name="Line 106"/>
                  <p:cNvSpPr>
                    <a:spLocks noChangeShapeType="1"/>
                  </p:cNvSpPr>
                  <p:nvPr/>
                </p:nvSpPr>
                <p:spPr bwMode="auto">
                  <a:xfrm>
                    <a:off x="3195" y="7590"/>
                    <a:ext cx="165" cy="300"/>
                  </a:xfrm>
                  <a:prstGeom prst="line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293" name="Line 10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60" y="7545"/>
                    <a:ext cx="105" cy="345"/>
                  </a:xfrm>
                  <a:prstGeom prst="line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9279" name="Group 108"/>
              <p:cNvGrpSpPr>
                <a:grpSpLocks/>
              </p:cNvGrpSpPr>
              <p:nvPr/>
            </p:nvGrpSpPr>
            <p:grpSpPr bwMode="auto">
              <a:xfrm>
                <a:off x="4050" y="7545"/>
                <a:ext cx="840" cy="345"/>
                <a:chOff x="3195" y="7545"/>
                <a:chExt cx="840" cy="345"/>
              </a:xfrm>
            </p:grpSpPr>
            <p:grpSp>
              <p:nvGrpSpPr>
                <p:cNvPr id="9280" name="Group 109"/>
                <p:cNvGrpSpPr>
                  <a:grpSpLocks/>
                </p:cNvGrpSpPr>
                <p:nvPr/>
              </p:nvGrpSpPr>
              <p:grpSpPr bwMode="auto">
                <a:xfrm>
                  <a:off x="3480" y="7545"/>
                  <a:ext cx="270" cy="345"/>
                  <a:chOff x="3195" y="7545"/>
                  <a:chExt cx="270" cy="345"/>
                </a:xfrm>
              </p:grpSpPr>
              <p:sp>
                <p:nvSpPr>
                  <p:cNvPr id="9287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3195" y="7590"/>
                    <a:ext cx="165" cy="300"/>
                  </a:xfrm>
                  <a:prstGeom prst="line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288" name="Line 1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60" y="7545"/>
                    <a:ext cx="105" cy="345"/>
                  </a:xfrm>
                  <a:prstGeom prst="line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9281" name="Group 112"/>
                <p:cNvGrpSpPr>
                  <a:grpSpLocks/>
                </p:cNvGrpSpPr>
                <p:nvPr/>
              </p:nvGrpSpPr>
              <p:grpSpPr bwMode="auto">
                <a:xfrm>
                  <a:off x="3195" y="7545"/>
                  <a:ext cx="270" cy="345"/>
                  <a:chOff x="3195" y="7545"/>
                  <a:chExt cx="270" cy="345"/>
                </a:xfrm>
              </p:grpSpPr>
              <p:sp>
                <p:nvSpPr>
                  <p:cNvPr id="9285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3195" y="7590"/>
                    <a:ext cx="165" cy="300"/>
                  </a:xfrm>
                  <a:prstGeom prst="line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286" name="Line 1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60" y="7545"/>
                    <a:ext cx="105" cy="345"/>
                  </a:xfrm>
                  <a:prstGeom prst="line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9282" name="Group 115"/>
                <p:cNvGrpSpPr>
                  <a:grpSpLocks/>
                </p:cNvGrpSpPr>
                <p:nvPr/>
              </p:nvGrpSpPr>
              <p:grpSpPr bwMode="auto">
                <a:xfrm>
                  <a:off x="3765" y="7545"/>
                  <a:ext cx="270" cy="345"/>
                  <a:chOff x="3195" y="7545"/>
                  <a:chExt cx="270" cy="345"/>
                </a:xfrm>
              </p:grpSpPr>
              <p:sp>
                <p:nvSpPr>
                  <p:cNvPr id="9283" name="Line 116"/>
                  <p:cNvSpPr>
                    <a:spLocks noChangeShapeType="1"/>
                  </p:cNvSpPr>
                  <p:nvPr/>
                </p:nvSpPr>
                <p:spPr bwMode="auto">
                  <a:xfrm>
                    <a:off x="3195" y="7590"/>
                    <a:ext cx="165" cy="300"/>
                  </a:xfrm>
                  <a:prstGeom prst="line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284" name="Line 11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60" y="7545"/>
                    <a:ext cx="105" cy="345"/>
                  </a:xfrm>
                  <a:prstGeom prst="line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</p:grpSp>
        <p:grpSp>
          <p:nvGrpSpPr>
            <p:cNvPr id="9229" name="Group 118"/>
            <p:cNvGrpSpPr>
              <a:grpSpLocks/>
            </p:cNvGrpSpPr>
            <p:nvPr/>
          </p:nvGrpSpPr>
          <p:grpSpPr bwMode="auto">
            <a:xfrm rot="739503">
              <a:off x="632" y="3253"/>
              <a:ext cx="678" cy="138"/>
              <a:chOff x="3195" y="7545"/>
              <a:chExt cx="1695" cy="345"/>
            </a:xfrm>
          </p:grpSpPr>
          <p:grpSp>
            <p:nvGrpSpPr>
              <p:cNvPr id="9258" name="Group 119"/>
              <p:cNvGrpSpPr>
                <a:grpSpLocks/>
              </p:cNvGrpSpPr>
              <p:nvPr/>
            </p:nvGrpSpPr>
            <p:grpSpPr bwMode="auto">
              <a:xfrm>
                <a:off x="3195" y="7545"/>
                <a:ext cx="840" cy="345"/>
                <a:chOff x="3195" y="7545"/>
                <a:chExt cx="840" cy="345"/>
              </a:xfrm>
            </p:grpSpPr>
            <p:grpSp>
              <p:nvGrpSpPr>
                <p:cNvPr id="9269" name="Group 120"/>
                <p:cNvGrpSpPr>
                  <a:grpSpLocks/>
                </p:cNvGrpSpPr>
                <p:nvPr/>
              </p:nvGrpSpPr>
              <p:grpSpPr bwMode="auto">
                <a:xfrm>
                  <a:off x="3480" y="7545"/>
                  <a:ext cx="270" cy="345"/>
                  <a:chOff x="3195" y="7545"/>
                  <a:chExt cx="270" cy="345"/>
                </a:xfrm>
              </p:grpSpPr>
              <p:sp>
                <p:nvSpPr>
                  <p:cNvPr id="9276" name="Line 121"/>
                  <p:cNvSpPr>
                    <a:spLocks noChangeShapeType="1"/>
                  </p:cNvSpPr>
                  <p:nvPr/>
                </p:nvSpPr>
                <p:spPr bwMode="auto">
                  <a:xfrm>
                    <a:off x="3195" y="7590"/>
                    <a:ext cx="165" cy="300"/>
                  </a:xfrm>
                  <a:prstGeom prst="line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277" name="Line 12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60" y="7545"/>
                    <a:ext cx="105" cy="345"/>
                  </a:xfrm>
                  <a:prstGeom prst="line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9270" name="Group 123"/>
                <p:cNvGrpSpPr>
                  <a:grpSpLocks/>
                </p:cNvGrpSpPr>
                <p:nvPr/>
              </p:nvGrpSpPr>
              <p:grpSpPr bwMode="auto">
                <a:xfrm>
                  <a:off x="3195" y="7545"/>
                  <a:ext cx="270" cy="345"/>
                  <a:chOff x="3195" y="7545"/>
                  <a:chExt cx="270" cy="345"/>
                </a:xfrm>
              </p:grpSpPr>
              <p:sp>
                <p:nvSpPr>
                  <p:cNvPr id="9274" name="Line 124"/>
                  <p:cNvSpPr>
                    <a:spLocks noChangeShapeType="1"/>
                  </p:cNvSpPr>
                  <p:nvPr/>
                </p:nvSpPr>
                <p:spPr bwMode="auto">
                  <a:xfrm>
                    <a:off x="3195" y="7590"/>
                    <a:ext cx="165" cy="300"/>
                  </a:xfrm>
                  <a:prstGeom prst="line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275" name="Line 12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60" y="7545"/>
                    <a:ext cx="105" cy="345"/>
                  </a:xfrm>
                  <a:prstGeom prst="line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9271" name="Group 126"/>
                <p:cNvGrpSpPr>
                  <a:grpSpLocks/>
                </p:cNvGrpSpPr>
                <p:nvPr/>
              </p:nvGrpSpPr>
              <p:grpSpPr bwMode="auto">
                <a:xfrm>
                  <a:off x="3765" y="7545"/>
                  <a:ext cx="270" cy="345"/>
                  <a:chOff x="3195" y="7545"/>
                  <a:chExt cx="270" cy="345"/>
                </a:xfrm>
              </p:grpSpPr>
              <p:sp>
                <p:nvSpPr>
                  <p:cNvPr id="9272" name="Line 127"/>
                  <p:cNvSpPr>
                    <a:spLocks noChangeShapeType="1"/>
                  </p:cNvSpPr>
                  <p:nvPr/>
                </p:nvSpPr>
                <p:spPr bwMode="auto">
                  <a:xfrm>
                    <a:off x="3195" y="7590"/>
                    <a:ext cx="165" cy="300"/>
                  </a:xfrm>
                  <a:prstGeom prst="line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273" name="Line 1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60" y="7545"/>
                    <a:ext cx="105" cy="345"/>
                  </a:xfrm>
                  <a:prstGeom prst="line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9259" name="Group 129"/>
              <p:cNvGrpSpPr>
                <a:grpSpLocks/>
              </p:cNvGrpSpPr>
              <p:nvPr/>
            </p:nvGrpSpPr>
            <p:grpSpPr bwMode="auto">
              <a:xfrm>
                <a:off x="4050" y="7545"/>
                <a:ext cx="840" cy="345"/>
                <a:chOff x="3195" y="7545"/>
                <a:chExt cx="840" cy="345"/>
              </a:xfrm>
            </p:grpSpPr>
            <p:grpSp>
              <p:nvGrpSpPr>
                <p:cNvPr id="9260" name="Group 130"/>
                <p:cNvGrpSpPr>
                  <a:grpSpLocks/>
                </p:cNvGrpSpPr>
                <p:nvPr/>
              </p:nvGrpSpPr>
              <p:grpSpPr bwMode="auto">
                <a:xfrm>
                  <a:off x="3480" y="7545"/>
                  <a:ext cx="270" cy="345"/>
                  <a:chOff x="3195" y="7545"/>
                  <a:chExt cx="270" cy="345"/>
                </a:xfrm>
              </p:grpSpPr>
              <p:sp>
                <p:nvSpPr>
                  <p:cNvPr id="9267" name="Line 131"/>
                  <p:cNvSpPr>
                    <a:spLocks noChangeShapeType="1"/>
                  </p:cNvSpPr>
                  <p:nvPr/>
                </p:nvSpPr>
                <p:spPr bwMode="auto">
                  <a:xfrm>
                    <a:off x="3195" y="7590"/>
                    <a:ext cx="165" cy="300"/>
                  </a:xfrm>
                  <a:prstGeom prst="line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268" name="Line 13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60" y="7545"/>
                    <a:ext cx="105" cy="345"/>
                  </a:xfrm>
                  <a:prstGeom prst="line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9261" name="Group 133"/>
                <p:cNvGrpSpPr>
                  <a:grpSpLocks/>
                </p:cNvGrpSpPr>
                <p:nvPr/>
              </p:nvGrpSpPr>
              <p:grpSpPr bwMode="auto">
                <a:xfrm>
                  <a:off x="3195" y="7545"/>
                  <a:ext cx="270" cy="345"/>
                  <a:chOff x="3195" y="7545"/>
                  <a:chExt cx="270" cy="345"/>
                </a:xfrm>
              </p:grpSpPr>
              <p:sp>
                <p:nvSpPr>
                  <p:cNvPr id="9265" name="Line 134"/>
                  <p:cNvSpPr>
                    <a:spLocks noChangeShapeType="1"/>
                  </p:cNvSpPr>
                  <p:nvPr/>
                </p:nvSpPr>
                <p:spPr bwMode="auto">
                  <a:xfrm>
                    <a:off x="3195" y="7590"/>
                    <a:ext cx="165" cy="300"/>
                  </a:xfrm>
                  <a:prstGeom prst="line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266" name="Line 1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60" y="7545"/>
                    <a:ext cx="105" cy="345"/>
                  </a:xfrm>
                  <a:prstGeom prst="line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9262" name="Group 136"/>
                <p:cNvGrpSpPr>
                  <a:grpSpLocks/>
                </p:cNvGrpSpPr>
                <p:nvPr/>
              </p:nvGrpSpPr>
              <p:grpSpPr bwMode="auto">
                <a:xfrm>
                  <a:off x="3765" y="7545"/>
                  <a:ext cx="270" cy="345"/>
                  <a:chOff x="3195" y="7545"/>
                  <a:chExt cx="270" cy="345"/>
                </a:xfrm>
              </p:grpSpPr>
              <p:sp>
                <p:nvSpPr>
                  <p:cNvPr id="9263" name="Line 137"/>
                  <p:cNvSpPr>
                    <a:spLocks noChangeShapeType="1"/>
                  </p:cNvSpPr>
                  <p:nvPr/>
                </p:nvSpPr>
                <p:spPr bwMode="auto">
                  <a:xfrm>
                    <a:off x="3195" y="7590"/>
                    <a:ext cx="165" cy="300"/>
                  </a:xfrm>
                  <a:prstGeom prst="line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264" name="Line 1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60" y="7545"/>
                    <a:ext cx="105" cy="345"/>
                  </a:xfrm>
                  <a:prstGeom prst="line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</p:grpSp>
        <p:grpSp>
          <p:nvGrpSpPr>
            <p:cNvPr id="9230" name="Group 139"/>
            <p:cNvGrpSpPr>
              <a:grpSpLocks/>
            </p:cNvGrpSpPr>
            <p:nvPr/>
          </p:nvGrpSpPr>
          <p:grpSpPr bwMode="auto">
            <a:xfrm rot="-3189521">
              <a:off x="148" y="3464"/>
              <a:ext cx="678" cy="138"/>
              <a:chOff x="3195" y="7545"/>
              <a:chExt cx="1695" cy="345"/>
            </a:xfrm>
          </p:grpSpPr>
          <p:grpSp>
            <p:nvGrpSpPr>
              <p:cNvPr id="9238" name="Group 140"/>
              <p:cNvGrpSpPr>
                <a:grpSpLocks/>
              </p:cNvGrpSpPr>
              <p:nvPr/>
            </p:nvGrpSpPr>
            <p:grpSpPr bwMode="auto">
              <a:xfrm>
                <a:off x="3195" y="7545"/>
                <a:ext cx="840" cy="345"/>
                <a:chOff x="3195" y="7545"/>
                <a:chExt cx="840" cy="345"/>
              </a:xfrm>
            </p:grpSpPr>
            <p:grpSp>
              <p:nvGrpSpPr>
                <p:cNvPr id="9249" name="Group 141"/>
                <p:cNvGrpSpPr>
                  <a:grpSpLocks/>
                </p:cNvGrpSpPr>
                <p:nvPr/>
              </p:nvGrpSpPr>
              <p:grpSpPr bwMode="auto">
                <a:xfrm>
                  <a:off x="3480" y="7545"/>
                  <a:ext cx="270" cy="345"/>
                  <a:chOff x="3195" y="7545"/>
                  <a:chExt cx="270" cy="345"/>
                </a:xfrm>
              </p:grpSpPr>
              <p:sp>
                <p:nvSpPr>
                  <p:cNvPr id="9256" name="Line 142"/>
                  <p:cNvSpPr>
                    <a:spLocks noChangeShapeType="1"/>
                  </p:cNvSpPr>
                  <p:nvPr/>
                </p:nvSpPr>
                <p:spPr bwMode="auto">
                  <a:xfrm>
                    <a:off x="3195" y="7590"/>
                    <a:ext cx="165" cy="300"/>
                  </a:xfrm>
                  <a:prstGeom prst="line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257" name="Line 14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60" y="7545"/>
                    <a:ext cx="105" cy="345"/>
                  </a:xfrm>
                  <a:prstGeom prst="line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9250" name="Group 144"/>
                <p:cNvGrpSpPr>
                  <a:grpSpLocks/>
                </p:cNvGrpSpPr>
                <p:nvPr/>
              </p:nvGrpSpPr>
              <p:grpSpPr bwMode="auto">
                <a:xfrm>
                  <a:off x="3195" y="7545"/>
                  <a:ext cx="270" cy="345"/>
                  <a:chOff x="3195" y="7545"/>
                  <a:chExt cx="270" cy="345"/>
                </a:xfrm>
              </p:grpSpPr>
              <p:sp>
                <p:nvSpPr>
                  <p:cNvPr id="9254" name="Line 145"/>
                  <p:cNvSpPr>
                    <a:spLocks noChangeShapeType="1"/>
                  </p:cNvSpPr>
                  <p:nvPr/>
                </p:nvSpPr>
                <p:spPr bwMode="auto">
                  <a:xfrm>
                    <a:off x="3195" y="7590"/>
                    <a:ext cx="165" cy="300"/>
                  </a:xfrm>
                  <a:prstGeom prst="line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255" name="Line 1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60" y="7545"/>
                    <a:ext cx="105" cy="345"/>
                  </a:xfrm>
                  <a:prstGeom prst="line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9251" name="Group 147"/>
                <p:cNvGrpSpPr>
                  <a:grpSpLocks/>
                </p:cNvGrpSpPr>
                <p:nvPr/>
              </p:nvGrpSpPr>
              <p:grpSpPr bwMode="auto">
                <a:xfrm>
                  <a:off x="3765" y="7545"/>
                  <a:ext cx="270" cy="345"/>
                  <a:chOff x="3195" y="7545"/>
                  <a:chExt cx="270" cy="345"/>
                </a:xfrm>
              </p:grpSpPr>
              <p:sp>
                <p:nvSpPr>
                  <p:cNvPr id="9252" name="Line 148"/>
                  <p:cNvSpPr>
                    <a:spLocks noChangeShapeType="1"/>
                  </p:cNvSpPr>
                  <p:nvPr/>
                </p:nvSpPr>
                <p:spPr bwMode="auto">
                  <a:xfrm>
                    <a:off x="3195" y="7590"/>
                    <a:ext cx="165" cy="300"/>
                  </a:xfrm>
                  <a:prstGeom prst="line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253" name="Line 1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60" y="7545"/>
                    <a:ext cx="105" cy="345"/>
                  </a:xfrm>
                  <a:prstGeom prst="line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9239" name="Group 150"/>
              <p:cNvGrpSpPr>
                <a:grpSpLocks/>
              </p:cNvGrpSpPr>
              <p:nvPr/>
            </p:nvGrpSpPr>
            <p:grpSpPr bwMode="auto">
              <a:xfrm>
                <a:off x="4050" y="7545"/>
                <a:ext cx="840" cy="345"/>
                <a:chOff x="3195" y="7545"/>
                <a:chExt cx="840" cy="345"/>
              </a:xfrm>
            </p:grpSpPr>
            <p:grpSp>
              <p:nvGrpSpPr>
                <p:cNvPr id="9240" name="Group 151"/>
                <p:cNvGrpSpPr>
                  <a:grpSpLocks/>
                </p:cNvGrpSpPr>
                <p:nvPr/>
              </p:nvGrpSpPr>
              <p:grpSpPr bwMode="auto">
                <a:xfrm>
                  <a:off x="3480" y="7545"/>
                  <a:ext cx="270" cy="345"/>
                  <a:chOff x="3195" y="7545"/>
                  <a:chExt cx="270" cy="345"/>
                </a:xfrm>
              </p:grpSpPr>
              <p:sp>
                <p:nvSpPr>
                  <p:cNvPr id="9247" name="Line 152"/>
                  <p:cNvSpPr>
                    <a:spLocks noChangeShapeType="1"/>
                  </p:cNvSpPr>
                  <p:nvPr/>
                </p:nvSpPr>
                <p:spPr bwMode="auto">
                  <a:xfrm>
                    <a:off x="3195" y="7590"/>
                    <a:ext cx="165" cy="300"/>
                  </a:xfrm>
                  <a:prstGeom prst="line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248" name="Line 1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60" y="7545"/>
                    <a:ext cx="105" cy="345"/>
                  </a:xfrm>
                  <a:prstGeom prst="line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9241" name="Group 154"/>
                <p:cNvGrpSpPr>
                  <a:grpSpLocks/>
                </p:cNvGrpSpPr>
                <p:nvPr/>
              </p:nvGrpSpPr>
              <p:grpSpPr bwMode="auto">
                <a:xfrm>
                  <a:off x="3195" y="7545"/>
                  <a:ext cx="270" cy="345"/>
                  <a:chOff x="3195" y="7545"/>
                  <a:chExt cx="270" cy="345"/>
                </a:xfrm>
              </p:grpSpPr>
              <p:sp>
                <p:nvSpPr>
                  <p:cNvPr id="9245" name="Line 155"/>
                  <p:cNvSpPr>
                    <a:spLocks noChangeShapeType="1"/>
                  </p:cNvSpPr>
                  <p:nvPr/>
                </p:nvSpPr>
                <p:spPr bwMode="auto">
                  <a:xfrm>
                    <a:off x="3195" y="7590"/>
                    <a:ext cx="165" cy="300"/>
                  </a:xfrm>
                  <a:prstGeom prst="line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246" name="Line 15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60" y="7545"/>
                    <a:ext cx="105" cy="345"/>
                  </a:xfrm>
                  <a:prstGeom prst="line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9242" name="Group 157"/>
                <p:cNvGrpSpPr>
                  <a:grpSpLocks/>
                </p:cNvGrpSpPr>
                <p:nvPr/>
              </p:nvGrpSpPr>
              <p:grpSpPr bwMode="auto">
                <a:xfrm>
                  <a:off x="3765" y="7545"/>
                  <a:ext cx="270" cy="345"/>
                  <a:chOff x="3195" y="7545"/>
                  <a:chExt cx="270" cy="345"/>
                </a:xfrm>
              </p:grpSpPr>
              <p:sp>
                <p:nvSpPr>
                  <p:cNvPr id="9243" name="Line 158"/>
                  <p:cNvSpPr>
                    <a:spLocks noChangeShapeType="1"/>
                  </p:cNvSpPr>
                  <p:nvPr/>
                </p:nvSpPr>
                <p:spPr bwMode="auto">
                  <a:xfrm>
                    <a:off x="3195" y="7590"/>
                    <a:ext cx="165" cy="300"/>
                  </a:xfrm>
                  <a:prstGeom prst="line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244" name="Line 15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60" y="7545"/>
                    <a:ext cx="105" cy="345"/>
                  </a:xfrm>
                  <a:prstGeom prst="line">
                    <a:avLst/>
                  </a:prstGeom>
                  <a:noFill/>
                  <a:ln w="9525">
                    <a:solidFill>
                      <a:srgbClr val="00206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</p:grpSp>
        <p:sp>
          <p:nvSpPr>
            <p:cNvPr id="9231" name="Line 160"/>
            <p:cNvSpPr>
              <a:spLocks noChangeShapeType="1"/>
            </p:cNvSpPr>
            <p:nvPr/>
          </p:nvSpPr>
          <p:spPr bwMode="auto">
            <a:xfrm flipH="1" flipV="1">
              <a:off x="655" y="1878"/>
              <a:ext cx="18" cy="1210"/>
            </a:xfrm>
            <a:prstGeom prst="line">
              <a:avLst/>
            </a:prstGeom>
            <a:noFill/>
            <a:ln w="9525">
              <a:solidFill>
                <a:srgbClr val="00206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2" name="Line 161"/>
            <p:cNvSpPr>
              <a:spLocks noChangeShapeType="1"/>
            </p:cNvSpPr>
            <p:nvPr/>
          </p:nvSpPr>
          <p:spPr bwMode="auto">
            <a:xfrm flipH="1" flipV="1">
              <a:off x="796" y="1922"/>
              <a:ext cx="985" cy="249"/>
            </a:xfrm>
            <a:prstGeom prst="line">
              <a:avLst/>
            </a:prstGeom>
            <a:noFill/>
            <a:ln w="9525">
              <a:solidFill>
                <a:srgbClr val="00206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3" name="Line 162"/>
            <p:cNvSpPr>
              <a:spLocks noChangeShapeType="1"/>
            </p:cNvSpPr>
            <p:nvPr/>
          </p:nvSpPr>
          <p:spPr bwMode="auto">
            <a:xfrm>
              <a:off x="1378" y="3462"/>
              <a:ext cx="176" cy="100"/>
            </a:xfrm>
            <a:prstGeom prst="line">
              <a:avLst/>
            </a:prstGeom>
            <a:noFill/>
            <a:ln w="9525">
              <a:solidFill>
                <a:srgbClr val="00206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4" name="Line 163"/>
            <p:cNvSpPr>
              <a:spLocks noChangeShapeType="1"/>
            </p:cNvSpPr>
            <p:nvPr/>
          </p:nvSpPr>
          <p:spPr bwMode="auto">
            <a:xfrm>
              <a:off x="1232" y="2519"/>
              <a:ext cx="523" cy="1038"/>
            </a:xfrm>
            <a:prstGeom prst="line">
              <a:avLst/>
            </a:prstGeom>
            <a:noFill/>
            <a:ln w="9525">
              <a:solidFill>
                <a:srgbClr val="00206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5" name="Line 164"/>
            <p:cNvSpPr>
              <a:spLocks noChangeShapeType="1"/>
            </p:cNvSpPr>
            <p:nvPr/>
          </p:nvSpPr>
          <p:spPr bwMode="auto">
            <a:xfrm flipH="1">
              <a:off x="1878" y="2900"/>
              <a:ext cx="353" cy="668"/>
            </a:xfrm>
            <a:prstGeom prst="line">
              <a:avLst/>
            </a:prstGeom>
            <a:noFill/>
            <a:ln w="9525">
              <a:solidFill>
                <a:srgbClr val="00206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36" name="Text Box 165"/>
            <p:cNvSpPr txBox="1">
              <a:spLocks noChangeArrowheads="1"/>
            </p:cNvSpPr>
            <p:nvPr/>
          </p:nvSpPr>
          <p:spPr bwMode="auto">
            <a:xfrm>
              <a:off x="154" y="1550"/>
              <a:ext cx="1041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2600">
                  <a:latin typeface="Times New Roman" pitchFamily="18" charset="0"/>
                </a:rPr>
                <a:t>Centres </a:t>
              </a:r>
              <a:r>
                <a:rPr lang="en-US" sz="2600" i="1">
                  <a:latin typeface="Times New Roman" pitchFamily="18" charset="0"/>
                </a:rPr>
                <a:t>y</a:t>
              </a:r>
              <a:r>
                <a:rPr lang="en-US" sz="2600" i="1" baseline="30000">
                  <a:latin typeface="Times New Roman" pitchFamily="18" charset="0"/>
                </a:rPr>
                <a:t>(i)</a:t>
              </a:r>
            </a:p>
          </p:txBody>
        </p:sp>
        <p:sp>
          <p:nvSpPr>
            <p:cNvPr id="9237" name="Text Box 166"/>
            <p:cNvSpPr txBox="1">
              <a:spLocks noChangeArrowheads="1"/>
            </p:cNvSpPr>
            <p:nvPr/>
          </p:nvSpPr>
          <p:spPr bwMode="auto">
            <a:xfrm>
              <a:off x="951" y="3621"/>
              <a:ext cx="1492" cy="38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2600">
                  <a:latin typeface="Times New Roman" pitchFamily="18" charset="0"/>
                </a:rPr>
                <a:t>Data points </a:t>
              </a:r>
              <a:r>
                <a:rPr lang="en-US" sz="2600" i="1">
                  <a:latin typeface="Times New Roman" pitchFamily="18" charset="0"/>
                </a:rPr>
                <a:t>x</a:t>
              </a:r>
              <a:r>
                <a:rPr lang="en-US" sz="2600" i="1" baseline="30000">
                  <a:latin typeface="Times New Roman" pitchFamily="18" charset="0"/>
                </a:rPr>
                <a:t>(j)</a:t>
              </a:r>
            </a:p>
          </p:txBody>
        </p:sp>
      </p:grpSp>
      <p:sp>
        <p:nvSpPr>
          <p:cNvPr id="9220" name="TextBox 168"/>
          <p:cNvSpPr txBox="1">
            <a:spLocks noChangeArrowheads="1"/>
          </p:cNvSpPr>
          <p:nvPr/>
        </p:nvSpPr>
        <p:spPr bwMode="auto">
          <a:xfrm>
            <a:off x="4356100" y="1484313"/>
            <a:ext cx="4319588" cy="280193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sz="2800">
                <a:latin typeface="Calibri" pitchFamily="34" charset="0"/>
              </a:rPr>
              <a:t>Approximation </a:t>
            </a:r>
          </a:p>
          <a:p>
            <a:pPr eaLnBrk="1" hangingPunct="1"/>
            <a:r>
              <a:rPr lang="en-GB" sz="2800">
                <a:latin typeface="Calibri" pitchFamily="34" charset="0"/>
              </a:rPr>
              <a:t>by  smaller finite sets: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GB" sz="2400">
                <a:latin typeface="Calibri" pitchFamily="34" charset="0"/>
              </a:rPr>
              <a:t>Select several centres;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GB" sz="2400">
                <a:latin typeface="Calibri" pitchFamily="34" charset="0"/>
              </a:rPr>
              <a:t>Attach datapoints to the closest centres by springs;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GB" sz="2400">
                <a:latin typeface="Calibri" pitchFamily="34" charset="0"/>
              </a:rPr>
              <a:t>Minimize energy;</a:t>
            </a:r>
          </a:p>
          <a:p>
            <a:pPr eaLnBrk="1" hangingPunct="1">
              <a:buFont typeface="Calibri" pitchFamily="34" charset="0"/>
              <a:buAutoNum type="arabicPeriod"/>
            </a:pPr>
            <a:r>
              <a:rPr lang="en-GB" sz="2400">
                <a:latin typeface="Calibri" pitchFamily="34" charset="0"/>
              </a:rPr>
              <a:t>Repeat 2&amp;3 until converges.</a:t>
            </a:r>
          </a:p>
        </p:txBody>
      </p:sp>
      <p:sp>
        <p:nvSpPr>
          <p:cNvPr id="9221" name="TextBox 169"/>
          <p:cNvSpPr txBox="1">
            <a:spLocks noChangeArrowheads="1"/>
          </p:cNvSpPr>
          <p:nvPr/>
        </p:nvSpPr>
        <p:spPr bwMode="auto">
          <a:xfrm>
            <a:off x="5219700" y="4652963"/>
            <a:ext cx="2881313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sz="2800">
                <a:latin typeface="Calibri" pitchFamily="34" charset="0"/>
              </a:rPr>
              <a:t>Steinhaus, 1956;</a:t>
            </a:r>
          </a:p>
          <a:p>
            <a:pPr eaLnBrk="1" hangingPunct="1"/>
            <a:r>
              <a:rPr lang="en-GB" sz="2800">
                <a:latin typeface="Calibri" pitchFamily="34" charset="0"/>
              </a:rPr>
              <a:t>Lloyd, 1957; </a:t>
            </a:r>
          </a:p>
          <a:p>
            <a:pPr eaLnBrk="1" hangingPunct="1"/>
            <a:r>
              <a:rPr lang="en-US" sz="2800">
                <a:latin typeface="Calibri" pitchFamily="34" charset="0"/>
              </a:rPr>
              <a:t>MacQueen, 1967</a:t>
            </a:r>
            <a:endParaRPr lang="en-GB" sz="2800">
              <a:latin typeface="Calibri" pitchFamily="34" charset="0"/>
            </a:endParaRPr>
          </a:p>
        </p:txBody>
      </p:sp>
      <p:pic>
        <p:nvPicPr>
          <p:cNvPr id="9222" name="Picture 170" descr="NEuroInf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0113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8458200" cy="1189038"/>
          </a:xfrm>
        </p:spPr>
        <p:txBody>
          <a:bodyPr lIns="0" tIns="0" rIns="0" bIns="0"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Definition of elastic energy:</a:t>
            </a:r>
            <a:br>
              <a:rPr lang="en-US" dirty="0"/>
            </a:br>
            <a:r>
              <a:rPr lang="en-US" dirty="0"/>
              <a:t>we borrow this approach from </a:t>
            </a:r>
            <a:r>
              <a:rPr lang="en-US" dirty="0" err="1"/>
              <a:t>splines</a:t>
            </a:r>
            <a:endParaRPr lang="fr-FR" dirty="0"/>
          </a:p>
        </p:txBody>
      </p:sp>
      <p:pic>
        <p:nvPicPr>
          <p:cNvPr id="40" name="Picture 2" descr="http://upload.wikimedia.org/wikipedia/commons/f/fd/Spline_%28PSF%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1844675"/>
            <a:ext cx="4364038" cy="4600575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268" name="Picture 40" descr="NEuroInf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0113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9050"/>
            <a:ext cx="8150225" cy="1185863"/>
          </a:xfrm>
        </p:spPr>
        <p:txBody>
          <a:bodyPr lIns="0" tIns="0" rIns="0" bIns="0"/>
          <a:lstStyle/>
          <a:p>
            <a:r>
              <a:rPr lang="en-US" sz="4000"/>
              <a:t>Metaphor of elasticity: elastic net </a:t>
            </a:r>
            <a:endParaRPr lang="fr-FR" sz="4000"/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2359025" y="1554163"/>
          <a:ext cx="4267200" cy="418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4" r:id="rId4" imgW="2943225" imgH="2876550" progId="CorelDraw.Graphic.8">
                  <p:embed/>
                </p:oleObj>
              </mc:Choice>
              <mc:Fallback>
                <p:oleObj r:id="rId4" imgW="2943225" imgH="2876550" progId="CorelDraw.Graphic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9025" y="1554163"/>
                        <a:ext cx="4267200" cy="4186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Line 5"/>
          <p:cNvSpPr>
            <a:spLocks noChangeShapeType="1"/>
          </p:cNvSpPr>
          <p:nvPr/>
        </p:nvSpPr>
        <p:spPr bwMode="auto">
          <a:xfrm flipH="1" flipV="1">
            <a:off x="1411288" y="3830638"/>
            <a:ext cx="1209675" cy="382587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01" name="Line 6"/>
          <p:cNvSpPr>
            <a:spLocks noChangeShapeType="1"/>
          </p:cNvSpPr>
          <p:nvPr/>
        </p:nvSpPr>
        <p:spPr bwMode="auto">
          <a:xfrm flipH="1">
            <a:off x="1433513" y="3605213"/>
            <a:ext cx="1014412" cy="22542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02" name="Line 7"/>
          <p:cNvSpPr>
            <a:spLocks noChangeShapeType="1"/>
          </p:cNvSpPr>
          <p:nvPr/>
        </p:nvSpPr>
        <p:spPr bwMode="auto">
          <a:xfrm flipH="1">
            <a:off x="1433513" y="2686050"/>
            <a:ext cx="1095375" cy="116205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03" name="Text Box 8"/>
          <p:cNvSpPr txBox="1">
            <a:spLocks noChangeArrowheads="1"/>
          </p:cNvSpPr>
          <p:nvPr/>
        </p:nvSpPr>
        <p:spPr bwMode="auto">
          <a:xfrm>
            <a:off x="835025" y="3557588"/>
            <a:ext cx="1257300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pPr eaLnBrk="1" hangingPunct="1"/>
            <a:r>
              <a:rPr lang="ru-RU" sz="1800" b="1">
                <a:latin typeface="Tahoma" pitchFamily="34" charset="0"/>
              </a:rPr>
              <a:t>Data</a:t>
            </a:r>
          </a:p>
          <a:p>
            <a:pPr eaLnBrk="1" hangingPunct="1"/>
            <a:r>
              <a:rPr lang="ru-RU" sz="1800" b="1">
                <a:latin typeface="Tahoma" pitchFamily="34" charset="0"/>
              </a:rPr>
              <a:t>points</a:t>
            </a:r>
          </a:p>
        </p:txBody>
      </p:sp>
      <p:sp>
        <p:nvSpPr>
          <p:cNvPr id="4104" name="Line 9"/>
          <p:cNvSpPr>
            <a:spLocks noChangeShapeType="1"/>
          </p:cNvSpPr>
          <p:nvPr/>
        </p:nvSpPr>
        <p:spPr bwMode="auto">
          <a:xfrm flipV="1">
            <a:off x="5738813" y="4381500"/>
            <a:ext cx="1730375" cy="3683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05" name="Line 10"/>
          <p:cNvSpPr>
            <a:spLocks noChangeShapeType="1"/>
          </p:cNvSpPr>
          <p:nvPr/>
        </p:nvSpPr>
        <p:spPr bwMode="auto">
          <a:xfrm>
            <a:off x="6199188" y="3786188"/>
            <a:ext cx="1233487" cy="58102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06" name="Line 11"/>
          <p:cNvSpPr>
            <a:spLocks noChangeShapeType="1"/>
          </p:cNvSpPr>
          <p:nvPr/>
        </p:nvSpPr>
        <p:spPr bwMode="auto">
          <a:xfrm>
            <a:off x="6016625" y="2925763"/>
            <a:ext cx="1404938" cy="1414462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07" name="Text Box 12"/>
          <p:cNvSpPr txBox="1">
            <a:spLocks noChangeArrowheads="1"/>
          </p:cNvSpPr>
          <p:nvPr/>
        </p:nvSpPr>
        <p:spPr bwMode="auto">
          <a:xfrm>
            <a:off x="7312025" y="3992563"/>
            <a:ext cx="1257300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pPr eaLnBrk="1" hangingPunct="1"/>
            <a:r>
              <a:rPr lang="en-US" sz="1800" b="1">
                <a:latin typeface="Tahoma" pitchFamily="34" charset="0"/>
              </a:rPr>
              <a:t>Grid</a:t>
            </a:r>
          </a:p>
          <a:p>
            <a:pPr eaLnBrk="1" hangingPunct="1"/>
            <a:r>
              <a:rPr lang="ru-RU" sz="1800" b="1">
                <a:latin typeface="Tahoma" pitchFamily="34" charset="0"/>
              </a:rPr>
              <a:t>nodes</a:t>
            </a:r>
          </a:p>
        </p:txBody>
      </p:sp>
      <p:sp>
        <p:nvSpPr>
          <p:cNvPr id="4108" name="Text Box 13"/>
          <p:cNvSpPr txBox="1">
            <a:spLocks noChangeArrowheads="1"/>
          </p:cNvSpPr>
          <p:nvPr/>
        </p:nvSpPr>
        <p:spPr bwMode="auto">
          <a:xfrm>
            <a:off x="5945188" y="1231900"/>
            <a:ext cx="714375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pPr eaLnBrk="1" hangingPunct="1"/>
            <a:r>
              <a:rPr lang="ru-RU" sz="1800" b="1" i="1">
                <a:latin typeface="Tahoma" pitchFamily="34" charset="0"/>
              </a:rPr>
              <a:t>U</a:t>
            </a:r>
            <a:r>
              <a:rPr lang="ru-RU" sz="1800" b="1" i="1" baseline="30000">
                <a:latin typeface="Tahoma" pitchFamily="34" charset="0"/>
              </a:rPr>
              <a:t>(Y)</a:t>
            </a:r>
            <a:endParaRPr lang="ru-RU" sz="1800" b="1">
              <a:latin typeface="Tahoma" pitchFamily="34" charset="0"/>
            </a:endParaRPr>
          </a:p>
        </p:txBody>
      </p:sp>
      <p:sp>
        <p:nvSpPr>
          <p:cNvPr id="4109" name="Line 14"/>
          <p:cNvSpPr>
            <a:spLocks noChangeShapeType="1"/>
          </p:cNvSpPr>
          <p:nvPr/>
        </p:nvSpPr>
        <p:spPr bwMode="auto">
          <a:xfrm flipV="1">
            <a:off x="5711825" y="1630363"/>
            <a:ext cx="334963" cy="266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10" name="Text Box 15"/>
          <p:cNvSpPr txBox="1">
            <a:spLocks noChangeArrowheads="1"/>
          </p:cNvSpPr>
          <p:nvPr/>
        </p:nvSpPr>
        <p:spPr bwMode="auto">
          <a:xfrm>
            <a:off x="2503488" y="1527175"/>
            <a:ext cx="112871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pPr eaLnBrk="1" hangingPunct="1"/>
            <a:r>
              <a:rPr lang="ru-RU" sz="1800" b="1" i="1">
                <a:latin typeface="Tahoma" pitchFamily="34" charset="0"/>
              </a:rPr>
              <a:t>U</a:t>
            </a:r>
            <a:r>
              <a:rPr lang="ru-RU" sz="1800" b="1" i="1" baseline="30000">
                <a:latin typeface="Tahoma" pitchFamily="34" charset="0"/>
              </a:rPr>
              <a:t>(E)</a:t>
            </a:r>
            <a:endParaRPr lang="ru-RU" sz="1800" b="1">
              <a:latin typeface="Tahoma" pitchFamily="34" charset="0"/>
            </a:endParaRPr>
          </a:p>
        </p:txBody>
      </p:sp>
      <p:sp>
        <p:nvSpPr>
          <p:cNvPr id="4111" name="Line 16"/>
          <p:cNvSpPr>
            <a:spLocks noChangeShapeType="1"/>
          </p:cNvSpPr>
          <p:nvPr/>
        </p:nvSpPr>
        <p:spPr bwMode="auto">
          <a:xfrm>
            <a:off x="2943225" y="1865313"/>
            <a:ext cx="495300" cy="622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12" name="Freeform 17"/>
          <p:cNvSpPr>
            <a:spLocks/>
          </p:cNvSpPr>
          <p:nvPr/>
        </p:nvSpPr>
        <p:spPr bwMode="auto">
          <a:xfrm rot="18808443" flipV="1">
            <a:off x="3675856" y="3459957"/>
            <a:ext cx="187325" cy="1947862"/>
          </a:xfrm>
          <a:custGeom>
            <a:avLst/>
            <a:gdLst>
              <a:gd name="T0" fmla="*/ 2147483647 w 254"/>
              <a:gd name="T1" fmla="*/ 0 h 729"/>
              <a:gd name="T2" fmla="*/ 0 w 254"/>
              <a:gd name="T3" fmla="*/ 2147483647 h 729"/>
              <a:gd name="T4" fmla="*/ 2147483647 w 254"/>
              <a:gd name="T5" fmla="*/ 2147483647 h 729"/>
              <a:gd name="T6" fmla="*/ 2147483647 w 254"/>
              <a:gd name="T7" fmla="*/ 2147483647 h 729"/>
              <a:gd name="T8" fmla="*/ 2147483647 w 254"/>
              <a:gd name="T9" fmla="*/ 2147483647 h 729"/>
              <a:gd name="T10" fmla="*/ 2147483647 w 254"/>
              <a:gd name="T11" fmla="*/ 2147483647 h 729"/>
              <a:gd name="T12" fmla="*/ 2147483647 w 254"/>
              <a:gd name="T13" fmla="*/ 2147483647 h 729"/>
              <a:gd name="T14" fmla="*/ 2147483647 w 254"/>
              <a:gd name="T15" fmla="*/ 2147483647 h 729"/>
              <a:gd name="T16" fmla="*/ 2147483647 w 254"/>
              <a:gd name="T17" fmla="*/ 2147483647 h 729"/>
              <a:gd name="T18" fmla="*/ 2147483647 w 254"/>
              <a:gd name="T19" fmla="*/ 2147483647 h 729"/>
              <a:gd name="T20" fmla="*/ 2147483647 w 254"/>
              <a:gd name="T21" fmla="*/ 2147483647 h 729"/>
              <a:gd name="T22" fmla="*/ 2147483647 w 254"/>
              <a:gd name="T23" fmla="*/ 2147483647 h 72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54"/>
              <a:gd name="T37" fmla="*/ 0 h 729"/>
              <a:gd name="T38" fmla="*/ 254 w 254"/>
              <a:gd name="T39" fmla="*/ 729 h 72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54" h="729">
                <a:moveTo>
                  <a:pt x="144" y="0"/>
                </a:moveTo>
                <a:lnTo>
                  <a:pt x="0" y="76"/>
                </a:lnTo>
                <a:lnTo>
                  <a:pt x="229" y="144"/>
                </a:lnTo>
                <a:lnTo>
                  <a:pt x="26" y="220"/>
                </a:lnTo>
                <a:lnTo>
                  <a:pt x="238" y="280"/>
                </a:lnTo>
                <a:lnTo>
                  <a:pt x="51" y="356"/>
                </a:lnTo>
                <a:lnTo>
                  <a:pt x="254" y="415"/>
                </a:lnTo>
                <a:lnTo>
                  <a:pt x="51" y="492"/>
                </a:lnTo>
                <a:lnTo>
                  <a:pt x="254" y="542"/>
                </a:lnTo>
                <a:lnTo>
                  <a:pt x="43" y="610"/>
                </a:lnTo>
                <a:lnTo>
                  <a:pt x="254" y="669"/>
                </a:lnTo>
                <a:lnTo>
                  <a:pt x="144" y="729"/>
                </a:ln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13" name="Freeform 18"/>
          <p:cNvSpPr>
            <a:spLocks/>
          </p:cNvSpPr>
          <p:nvPr/>
        </p:nvSpPr>
        <p:spPr bwMode="auto">
          <a:xfrm rot="21135036" flipV="1">
            <a:off x="3173413" y="2919413"/>
            <a:ext cx="234950" cy="1841500"/>
          </a:xfrm>
          <a:custGeom>
            <a:avLst/>
            <a:gdLst>
              <a:gd name="T0" fmla="*/ 2147483647 w 254"/>
              <a:gd name="T1" fmla="*/ 0 h 729"/>
              <a:gd name="T2" fmla="*/ 0 w 254"/>
              <a:gd name="T3" fmla="*/ 2147483647 h 729"/>
              <a:gd name="T4" fmla="*/ 2147483647 w 254"/>
              <a:gd name="T5" fmla="*/ 2147483647 h 729"/>
              <a:gd name="T6" fmla="*/ 2147483647 w 254"/>
              <a:gd name="T7" fmla="*/ 2147483647 h 729"/>
              <a:gd name="T8" fmla="*/ 2147483647 w 254"/>
              <a:gd name="T9" fmla="*/ 2147483647 h 729"/>
              <a:gd name="T10" fmla="*/ 2147483647 w 254"/>
              <a:gd name="T11" fmla="*/ 2147483647 h 729"/>
              <a:gd name="T12" fmla="*/ 2147483647 w 254"/>
              <a:gd name="T13" fmla="*/ 2147483647 h 729"/>
              <a:gd name="T14" fmla="*/ 2147483647 w 254"/>
              <a:gd name="T15" fmla="*/ 2147483647 h 729"/>
              <a:gd name="T16" fmla="*/ 2147483647 w 254"/>
              <a:gd name="T17" fmla="*/ 2147483647 h 729"/>
              <a:gd name="T18" fmla="*/ 2147483647 w 254"/>
              <a:gd name="T19" fmla="*/ 2147483647 h 729"/>
              <a:gd name="T20" fmla="*/ 2147483647 w 254"/>
              <a:gd name="T21" fmla="*/ 2147483647 h 729"/>
              <a:gd name="T22" fmla="*/ 2147483647 w 254"/>
              <a:gd name="T23" fmla="*/ 2147483647 h 72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54"/>
              <a:gd name="T37" fmla="*/ 0 h 729"/>
              <a:gd name="T38" fmla="*/ 254 w 254"/>
              <a:gd name="T39" fmla="*/ 729 h 72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54" h="729">
                <a:moveTo>
                  <a:pt x="144" y="0"/>
                </a:moveTo>
                <a:lnTo>
                  <a:pt x="0" y="76"/>
                </a:lnTo>
                <a:lnTo>
                  <a:pt x="229" y="144"/>
                </a:lnTo>
                <a:lnTo>
                  <a:pt x="26" y="220"/>
                </a:lnTo>
                <a:lnTo>
                  <a:pt x="238" y="280"/>
                </a:lnTo>
                <a:lnTo>
                  <a:pt x="51" y="356"/>
                </a:lnTo>
                <a:lnTo>
                  <a:pt x="254" y="415"/>
                </a:lnTo>
                <a:lnTo>
                  <a:pt x="51" y="492"/>
                </a:lnTo>
                <a:lnTo>
                  <a:pt x="254" y="542"/>
                </a:lnTo>
                <a:lnTo>
                  <a:pt x="43" y="610"/>
                </a:lnTo>
                <a:lnTo>
                  <a:pt x="254" y="669"/>
                </a:lnTo>
                <a:lnTo>
                  <a:pt x="144" y="729"/>
                </a:ln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14" name="Freeform 19"/>
          <p:cNvSpPr>
            <a:spLocks/>
          </p:cNvSpPr>
          <p:nvPr/>
        </p:nvSpPr>
        <p:spPr bwMode="auto">
          <a:xfrm rot="592952" flipV="1">
            <a:off x="5751513" y="2978150"/>
            <a:ext cx="234950" cy="1841500"/>
          </a:xfrm>
          <a:custGeom>
            <a:avLst/>
            <a:gdLst>
              <a:gd name="T0" fmla="*/ 2147483647 w 254"/>
              <a:gd name="T1" fmla="*/ 0 h 729"/>
              <a:gd name="T2" fmla="*/ 0 w 254"/>
              <a:gd name="T3" fmla="*/ 2147483647 h 729"/>
              <a:gd name="T4" fmla="*/ 2147483647 w 254"/>
              <a:gd name="T5" fmla="*/ 2147483647 h 729"/>
              <a:gd name="T6" fmla="*/ 2147483647 w 254"/>
              <a:gd name="T7" fmla="*/ 2147483647 h 729"/>
              <a:gd name="T8" fmla="*/ 2147483647 w 254"/>
              <a:gd name="T9" fmla="*/ 2147483647 h 729"/>
              <a:gd name="T10" fmla="*/ 2147483647 w 254"/>
              <a:gd name="T11" fmla="*/ 2147483647 h 729"/>
              <a:gd name="T12" fmla="*/ 2147483647 w 254"/>
              <a:gd name="T13" fmla="*/ 2147483647 h 729"/>
              <a:gd name="T14" fmla="*/ 2147483647 w 254"/>
              <a:gd name="T15" fmla="*/ 2147483647 h 729"/>
              <a:gd name="T16" fmla="*/ 2147483647 w 254"/>
              <a:gd name="T17" fmla="*/ 2147483647 h 729"/>
              <a:gd name="T18" fmla="*/ 2147483647 w 254"/>
              <a:gd name="T19" fmla="*/ 2147483647 h 729"/>
              <a:gd name="T20" fmla="*/ 2147483647 w 254"/>
              <a:gd name="T21" fmla="*/ 2147483647 h 729"/>
              <a:gd name="T22" fmla="*/ 2147483647 w 254"/>
              <a:gd name="T23" fmla="*/ 2147483647 h 72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54"/>
              <a:gd name="T37" fmla="*/ 0 h 729"/>
              <a:gd name="T38" fmla="*/ 254 w 254"/>
              <a:gd name="T39" fmla="*/ 729 h 72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54" h="729">
                <a:moveTo>
                  <a:pt x="144" y="0"/>
                </a:moveTo>
                <a:lnTo>
                  <a:pt x="0" y="76"/>
                </a:lnTo>
                <a:lnTo>
                  <a:pt x="229" y="144"/>
                </a:lnTo>
                <a:lnTo>
                  <a:pt x="26" y="220"/>
                </a:lnTo>
                <a:lnTo>
                  <a:pt x="238" y="280"/>
                </a:lnTo>
                <a:lnTo>
                  <a:pt x="51" y="356"/>
                </a:lnTo>
                <a:lnTo>
                  <a:pt x="254" y="415"/>
                </a:lnTo>
                <a:lnTo>
                  <a:pt x="51" y="492"/>
                </a:lnTo>
                <a:lnTo>
                  <a:pt x="254" y="542"/>
                </a:lnTo>
                <a:lnTo>
                  <a:pt x="43" y="610"/>
                </a:lnTo>
                <a:lnTo>
                  <a:pt x="254" y="669"/>
                </a:lnTo>
                <a:lnTo>
                  <a:pt x="144" y="729"/>
                </a:ln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15" name="Freeform 20"/>
          <p:cNvSpPr>
            <a:spLocks/>
          </p:cNvSpPr>
          <p:nvPr/>
        </p:nvSpPr>
        <p:spPr bwMode="auto">
          <a:xfrm rot="1903652" flipV="1">
            <a:off x="3425825" y="2120900"/>
            <a:ext cx="234950" cy="1841500"/>
          </a:xfrm>
          <a:custGeom>
            <a:avLst/>
            <a:gdLst>
              <a:gd name="T0" fmla="*/ 2147483647 w 254"/>
              <a:gd name="T1" fmla="*/ 0 h 729"/>
              <a:gd name="T2" fmla="*/ 0 w 254"/>
              <a:gd name="T3" fmla="*/ 2147483647 h 729"/>
              <a:gd name="T4" fmla="*/ 2147483647 w 254"/>
              <a:gd name="T5" fmla="*/ 2147483647 h 729"/>
              <a:gd name="T6" fmla="*/ 2147483647 w 254"/>
              <a:gd name="T7" fmla="*/ 2147483647 h 729"/>
              <a:gd name="T8" fmla="*/ 2147483647 w 254"/>
              <a:gd name="T9" fmla="*/ 2147483647 h 729"/>
              <a:gd name="T10" fmla="*/ 2147483647 w 254"/>
              <a:gd name="T11" fmla="*/ 2147483647 h 729"/>
              <a:gd name="T12" fmla="*/ 2147483647 w 254"/>
              <a:gd name="T13" fmla="*/ 2147483647 h 729"/>
              <a:gd name="T14" fmla="*/ 2147483647 w 254"/>
              <a:gd name="T15" fmla="*/ 2147483647 h 729"/>
              <a:gd name="T16" fmla="*/ 2147483647 w 254"/>
              <a:gd name="T17" fmla="*/ 2147483647 h 729"/>
              <a:gd name="T18" fmla="*/ 2147483647 w 254"/>
              <a:gd name="T19" fmla="*/ 2147483647 h 729"/>
              <a:gd name="T20" fmla="*/ 2147483647 w 254"/>
              <a:gd name="T21" fmla="*/ 2147483647 h 729"/>
              <a:gd name="T22" fmla="*/ 2147483647 w 254"/>
              <a:gd name="T23" fmla="*/ 2147483647 h 72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54"/>
              <a:gd name="T37" fmla="*/ 0 h 729"/>
              <a:gd name="T38" fmla="*/ 254 w 254"/>
              <a:gd name="T39" fmla="*/ 729 h 72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54" h="729">
                <a:moveTo>
                  <a:pt x="144" y="0"/>
                </a:moveTo>
                <a:lnTo>
                  <a:pt x="0" y="76"/>
                </a:lnTo>
                <a:lnTo>
                  <a:pt x="229" y="144"/>
                </a:lnTo>
                <a:lnTo>
                  <a:pt x="26" y="220"/>
                </a:lnTo>
                <a:lnTo>
                  <a:pt x="238" y="280"/>
                </a:lnTo>
                <a:lnTo>
                  <a:pt x="51" y="356"/>
                </a:lnTo>
                <a:lnTo>
                  <a:pt x="254" y="415"/>
                </a:lnTo>
                <a:lnTo>
                  <a:pt x="51" y="492"/>
                </a:lnTo>
                <a:lnTo>
                  <a:pt x="254" y="542"/>
                </a:lnTo>
                <a:lnTo>
                  <a:pt x="43" y="610"/>
                </a:lnTo>
                <a:lnTo>
                  <a:pt x="254" y="669"/>
                </a:lnTo>
                <a:lnTo>
                  <a:pt x="144" y="729"/>
                </a:ln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16" name="Freeform 21"/>
          <p:cNvSpPr>
            <a:spLocks/>
          </p:cNvSpPr>
          <p:nvPr/>
        </p:nvSpPr>
        <p:spPr bwMode="auto">
          <a:xfrm rot="4387331" flipV="1">
            <a:off x="4122738" y="1617662"/>
            <a:ext cx="234950" cy="1946275"/>
          </a:xfrm>
          <a:custGeom>
            <a:avLst/>
            <a:gdLst>
              <a:gd name="T0" fmla="*/ 2147483647 w 254"/>
              <a:gd name="T1" fmla="*/ 0 h 729"/>
              <a:gd name="T2" fmla="*/ 0 w 254"/>
              <a:gd name="T3" fmla="*/ 2147483647 h 729"/>
              <a:gd name="T4" fmla="*/ 2147483647 w 254"/>
              <a:gd name="T5" fmla="*/ 2147483647 h 729"/>
              <a:gd name="T6" fmla="*/ 2147483647 w 254"/>
              <a:gd name="T7" fmla="*/ 2147483647 h 729"/>
              <a:gd name="T8" fmla="*/ 2147483647 w 254"/>
              <a:gd name="T9" fmla="*/ 2147483647 h 729"/>
              <a:gd name="T10" fmla="*/ 2147483647 w 254"/>
              <a:gd name="T11" fmla="*/ 2147483647 h 729"/>
              <a:gd name="T12" fmla="*/ 2147483647 w 254"/>
              <a:gd name="T13" fmla="*/ 2147483647 h 729"/>
              <a:gd name="T14" fmla="*/ 2147483647 w 254"/>
              <a:gd name="T15" fmla="*/ 2147483647 h 729"/>
              <a:gd name="T16" fmla="*/ 2147483647 w 254"/>
              <a:gd name="T17" fmla="*/ 2147483647 h 729"/>
              <a:gd name="T18" fmla="*/ 2147483647 w 254"/>
              <a:gd name="T19" fmla="*/ 2147483647 h 729"/>
              <a:gd name="T20" fmla="*/ 2147483647 w 254"/>
              <a:gd name="T21" fmla="*/ 2147483647 h 729"/>
              <a:gd name="T22" fmla="*/ 2147483647 w 254"/>
              <a:gd name="T23" fmla="*/ 2147483647 h 72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54"/>
              <a:gd name="T37" fmla="*/ 0 h 729"/>
              <a:gd name="T38" fmla="*/ 254 w 254"/>
              <a:gd name="T39" fmla="*/ 729 h 72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54" h="729">
                <a:moveTo>
                  <a:pt x="144" y="0"/>
                </a:moveTo>
                <a:lnTo>
                  <a:pt x="0" y="76"/>
                </a:lnTo>
                <a:lnTo>
                  <a:pt x="229" y="144"/>
                </a:lnTo>
                <a:lnTo>
                  <a:pt x="26" y="220"/>
                </a:lnTo>
                <a:lnTo>
                  <a:pt x="238" y="280"/>
                </a:lnTo>
                <a:lnTo>
                  <a:pt x="51" y="356"/>
                </a:lnTo>
                <a:lnTo>
                  <a:pt x="254" y="415"/>
                </a:lnTo>
                <a:lnTo>
                  <a:pt x="51" y="492"/>
                </a:lnTo>
                <a:lnTo>
                  <a:pt x="254" y="542"/>
                </a:lnTo>
                <a:lnTo>
                  <a:pt x="43" y="610"/>
                </a:lnTo>
                <a:lnTo>
                  <a:pt x="254" y="669"/>
                </a:lnTo>
                <a:lnTo>
                  <a:pt x="144" y="729"/>
                </a:ln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17" name="Freeform 23"/>
          <p:cNvSpPr>
            <a:spLocks/>
          </p:cNvSpPr>
          <p:nvPr/>
        </p:nvSpPr>
        <p:spPr bwMode="auto">
          <a:xfrm rot="6426004" flipV="1">
            <a:off x="4960938" y="1655762"/>
            <a:ext cx="234950" cy="1946275"/>
          </a:xfrm>
          <a:custGeom>
            <a:avLst/>
            <a:gdLst>
              <a:gd name="T0" fmla="*/ 2147483647 w 254"/>
              <a:gd name="T1" fmla="*/ 0 h 729"/>
              <a:gd name="T2" fmla="*/ 0 w 254"/>
              <a:gd name="T3" fmla="*/ 2147483647 h 729"/>
              <a:gd name="T4" fmla="*/ 2147483647 w 254"/>
              <a:gd name="T5" fmla="*/ 2147483647 h 729"/>
              <a:gd name="T6" fmla="*/ 2147483647 w 254"/>
              <a:gd name="T7" fmla="*/ 2147483647 h 729"/>
              <a:gd name="T8" fmla="*/ 2147483647 w 254"/>
              <a:gd name="T9" fmla="*/ 2147483647 h 729"/>
              <a:gd name="T10" fmla="*/ 2147483647 w 254"/>
              <a:gd name="T11" fmla="*/ 2147483647 h 729"/>
              <a:gd name="T12" fmla="*/ 2147483647 w 254"/>
              <a:gd name="T13" fmla="*/ 2147483647 h 729"/>
              <a:gd name="T14" fmla="*/ 2147483647 w 254"/>
              <a:gd name="T15" fmla="*/ 2147483647 h 729"/>
              <a:gd name="T16" fmla="*/ 2147483647 w 254"/>
              <a:gd name="T17" fmla="*/ 2147483647 h 729"/>
              <a:gd name="T18" fmla="*/ 2147483647 w 254"/>
              <a:gd name="T19" fmla="*/ 2147483647 h 729"/>
              <a:gd name="T20" fmla="*/ 2147483647 w 254"/>
              <a:gd name="T21" fmla="*/ 2147483647 h 729"/>
              <a:gd name="T22" fmla="*/ 2147483647 w 254"/>
              <a:gd name="T23" fmla="*/ 2147483647 h 72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54"/>
              <a:gd name="T37" fmla="*/ 0 h 729"/>
              <a:gd name="T38" fmla="*/ 254 w 254"/>
              <a:gd name="T39" fmla="*/ 729 h 72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54" h="729">
                <a:moveTo>
                  <a:pt x="144" y="0"/>
                </a:moveTo>
                <a:lnTo>
                  <a:pt x="0" y="76"/>
                </a:lnTo>
                <a:lnTo>
                  <a:pt x="229" y="144"/>
                </a:lnTo>
                <a:lnTo>
                  <a:pt x="26" y="220"/>
                </a:lnTo>
                <a:lnTo>
                  <a:pt x="238" y="280"/>
                </a:lnTo>
                <a:lnTo>
                  <a:pt x="51" y="356"/>
                </a:lnTo>
                <a:lnTo>
                  <a:pt x="254" y="415"/>
                </a:lnTo>
                <a:lnTo>
                  <a:pt x="51" y="492"/>
                </a:lnTo>
                <a:lnTo>
                  <a:pt x="254" y="542"/>
                </a:lnTo>
                <a:lnTo>
                  <a:pt x="43" y="610"/>
                </a:lnTo>
                <a:lnTo>
                  <a:pt x="254" y="669"/>
                </a:lnTo>
                <a:lnTo>
                  <a:pt x="144" y="729"/>
                </a:ln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18" name="Freeform 24"/>
          <p:cNvSpPr>
            <a:spLocks/>
          </p:cNvSpPr>
          <p:nvPr/>
        </p:nvSpPr>
        <p:spPr bwMode="auto">
          <a:xfrm rot="8655842" flipV="1">
            <a:off x="5762625" y="2151063"/>
            <a:ext cx="234950" cy="1897062"/>
          </a:xfrm>
          <a:custGeom>
            <a:avLst/>
            <a:gdLst>
              <a:gd name="T0" fmla="*/ 2147483647 w 254"/>
              <a:gd name="T1" fmla="*/ 0 h 729"/>
              <a:gd name="T2" fmla="*/ 0 w 254"/>
              <a:gd name="T3" fmla="*/ 2147483647 h 729"/>
              <a:gd name="T4" fmla="*/ 2147483647 w 254"/>
              <a:gd name="T5" fmla="*/ 2147483647 h 729"/>
              <a:gd name="T6" fmla="*/ 2147483647 w 254"/>
              <a:gd name="T7" fmla="*/ 2147483647 h 729"/>
              <a:gd name="T8" fmla="*/ 2147483647 w 254"/>
              <a:gd name="T9" fmla="*/ 2147483647 h 729"/>
              <a:gd name="T10" fmla="*/ 2147483647 w 254"/>
              <a:gd name="T11" fmla="*/ 2147483647 h 729"/>
              <a:gd name="T12" fmla="*/ 2147483647 w 254"/>
              <a:gd name="T13" fmla="*/ 2147483647 h 729"/>
              <a:gd name="T14" fmla="*/ 2147483647 w 254"/>
              <a:gd name="T15" fmla="*/ 2147483647 h 729"/>
              <a:gd name="T16" fmla="*/ 2147483647 w 254"/>
              <a:gd name="T17" fmla="*/ 2147483647 h 729"/>
              <a:gd name="T18" fmla="*/ 2147483647 w 254"/>
              <a:gd name="T19" fmla="*/ 2147483647 h 729"/>
              <a:gd name="T20" fmla="*/ 2147483647 w 254"/>
              <a:gd name="T21" fmla="*/ 2147483647 h 729"/>
              <a:gd name="T22" fmla="*/ 2147483647 w 254"/>
              <a:gd name="T23" fmla="*/ 2147483647 h 72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54"/>
              <a:gd name="T37" fmla="*/ 0 h 729"/>
              <a:gd name="T38" fmla="*/ 254 w 254"/>
              <a:gd name="T39" fmla="*/ 729 h 72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54" h="729">
                <a:moveTo>
                  <a:pt x="144" y="0"/>
                </a:moveTo>
                <a:lnTo>
                  <a:pt x="0" y="76"/>
                </a:lnTo>
                <a:lnTo>
                  <a:pt x="229" y="144"/>
                </a:lnTo>
                <a:lnTo>
                  <a:pt x="26" y="220"/>
                </a:lnTo>
                <a:lnTo>
                  <a:pt x="238" y="280"/>
                </a:lnTo>
                <a:lnTo>
                  <a:pt x="51" y="356"/>
                </a:lnTo>
                <a:lnTo>
                  <a:pt x="254" y="415"/>
                </a:lnTo>
                <a:lnTo>
                  <a:pt x="51" y="492"/>
                </a:lnTo>
                <a:lnTo>
                  <a:pt x="254" y="542"/>
                </a:lnTo>
                <a:lnTo>
                  <a:pt x="43" y="610"/>
                </a:lnTo>
                <a:lnTo>
                  <a:pt x="254" y="669"/>
                </a:lnTo>
                <a:lnTo>
                  <a:pt x="144" y="729"/>
                </a:ln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19" name="Freeform 25"/>
          <p:cNvSpPr>
            <a:spLocks/>
          </p:cNvSpPr>
          <p:nvPr/>
        </p:nvSpPr>
        <p:spPr bwMode="auto">
          <a:xfrm rot="16016885" flipV="1">
            <a:off x="7165975" y="1054101"/>
            <a:ext cx="261937" cy="1077912"/>
          </a:xfrm>
          <a:custGeom>
            <a:avLst/>
            <a:gdLst>
              <a:gd name="T0" fmla="*/ 2147483647 w 254"/>
              <a:gd name="T1" fmla="*/ 0 h 729"/>
              <a:gd name="T2" fmla="*/ 0 w 254"/>
              <a:gd name="T3" fmla="*/ 2147483647 h 729"/>
              <a:gd name="T4" fmla="*/ 2147483647 w 254"/>
              <a:gd name="T5" fmla="*/ 2147483647 h 729"/>
              <a:gd name="T6" fmla="*/ 2147483647 w 254"/>
              <a:gd name="T7" fmla="*/ 2147483647 h 729"/>
              <a:gd name="T8" fmla="*/ 2147483647 w 254"/>
              <a:gd name="T9" fmla="*/ 2147483647 h 729"/>
              <a:gd name="T10" fmla="*/ 2147483647 w 254"/>
              <a:gd name="T11" fmla="*/ 2147483647 h 729"/>
              <a:gd name="T12" fmla="*/ 2147483647 w 254"/>
              <a:gd name="T13" fmla="*/ 2147483647 h 729"/>
              <a:gd name="T14" fmla="*/ 2147483647 w 254"/>
              <a:gd name="T15" fmla="*/ 2147483647 h 729"/>
              <a:gd name="T16" fmla="*/ 2147483647 w 254"/>
              <a:gd name="T17" fmla="*/ 2147483647 h 729"/>
              <a:gd name="T18" fmla="*/ 2147483647 w 254"/>
              <a:gd name="T19" fmla="*/ 2147483647 h 729"/>
              <a:gd name="T20" fmla="*/ 2147483647 w 254"/>
              <a:gd name="T21" fmla="*/ 2147483647 h 729"/>
              <a:gd name="T22" fmla="*/ 2147483647 w 254"/>
              <a:gd name="T23" fmla="*/ 2147483647 h 72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54"/>
              <a:gd name="T37" fmla="*/ 0 h 729"/>
              <a:gd name="T38" fmla="*/ 254 w 254"/>
              <a:gd name="T39" fmla="*/ 729 h 72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54" h="729">
                <a:moveTo>
                  <a:pt x="144" y="0"/>
                </a:moveTo>
                <a:lnTo>
                  <a:pt x="0" y="76"/>
                </a:lnTo>
                <a:lnTo>
                  <a:pt x="229" y="144"/>
                </a:lnTo>
                <a:lnTo>
                  <a:pt x="26" y="220"/>
                </a:lnTo>
                <a:lnTo>
                  <a:pt x="238" y="280"/>
                </a:lnTo>
                <a:lnTo>
                  <a:pt x="51" y="356"/>
                </a:lnTo>
                <a:lnTo>
                  <a:pt x="254" y="415"/>
                </a:lnTo>
                <a:lnTo>
                  <a:pt x="51" y="492"/>
                </a:lnTo>
                <a:lnTo>
                  <a:pt x="254" y="542"/>
                </a:lnTo>
                <a:lnTo>
                  <a:pt x="43" y="610"/>
                </a:lnTo>
                <a:lnTo>
                  <a:pt x="254" y="669"/>
                </a:lnTo>
                <a:lnTo>
                  <a:pt x="144" y="729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20" name="Freeform 26"/>
          <p:cNvSpPr>
            <a:spLocks/>
          </p:cNvSpPr>
          <p:nvPr/>
        </p:nvSpPr>
        <p:spPr bwMode="auto">
          <a:xfrm rot="16016885" flipV="1">
            <a:off x="7118350" y="1581151"/>
            <a:ext cx="261937" cy="1077912"/>
          </a:xfrm>
          <a:custGeom>
            <a:avLst/>
            <a:gdLst>
              <a:gd name="T0" fmla="*/ 2147483647 w 254"/>
              <a:gd name="T1" fmla="*/ 0 h 729"/>
              <a:gd name="T2" fmla="*/ 0 w 254"/>
              <a:gd name="T3" fmla="*/ 2147483647 h 729"/>
              <a:gd name="T4" fmla="*/ 2147483647 w 254"/>
              <a:gd name="T5" fmla="*/ 2147483647 h 729"/>
              <a:gd name="T6" fmla="*/ 2147483647 w 254"/>
              <a:gd name="T7" fmla="*/ 2147483647 h 729"/>
              <a:gd name="T8" fmla="*/ 2147483647 w 254"/>
              <a:gd name="T9" fmla="*/ 2147483647 h 729"/>
              <a:gd name="T10" fmla="*/ 2147483647 w 254"/>
              <a:gd name="T11" fmla="*/ 2147483647 h 729"/>
              <a:gd name="T12" fmla="*/ 2147483647 w 254"/>
              <a:gd name="T13" fmla="*/ 2147483647 h 729"/>
              <a:gd name="T14" fmla="*/ 2147483647 w 254"/>
              <a:gd name="T15" fmla="*/ 2147483647 h 729"/>
              <a:gd name="T16" fmla="*/ 2147483647 w 254"/>
              <a:gd name="T17" fmla="*/ 2147483647 h 729"/>
              <a:gd name="T18" fmla="*/ 2147483647 w 254"/>
              <a:gd name="T19" fmla="*/ 2147483647 h 729"/>
              <a:gd name="T20" fmla="*/ 2147483647 w 254"/>
              <a:gd name="T21" fmla="*/ 2147483647 h 729"/>
              <a:gd name="T22" fmla="*/ 2147483647 w 254"/>
              <a:gd name="T23" fmla="*/ 2147483647 h 72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54"/>
              <a:gd name="T37" fmla="*/ 0 h 729"/>
              <a:gd name="T38" fmla="*/ 254 w 254"/>
              <a:gd name="T39" fmla="*/ 729 h 72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54" h="729">
                <a:moveTo>
                  <a:pt x="144" y="0"/>
                </a:moveTo>
                <a:lnTo>
                  <a:pt x="0" y="76"/>
                </a:lnTo>
                <a:lnTo>
                  <a:pt x="229" y="144"/>
                </a:lnTo>
                <a:lnTo>
                  <a:pt x="26" y="220"/>
                </a:lnTo>
                <a:lnTo>
                  <a:pt x="238" y="280"/>
                </a:lnTo>
                <a:lnTo>
                  <a:pt x="51" y="356"/>
                </a:lnTo>
                <a:lnTo>
                  <a:pt x="254" y="415"/>
                </a:lnTo>
                <a:lnTo>
                  <a:pt x="51" y="492"/>
                </a:lnTo>
                <a:lnTo>
                  <a:pt x="254" y="542"/>
                </a:lnTo>
                <a:lnTo>
                  <a:pt x="43" y="610"/>
                </a:lnTo>
                <a:lnTo>
                  <a:pt x="254" y="669"/>
                </a:lnTo>
                <a:lnTo>
                  <a:pt x="144" y="729"/>
                </a:ln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21" name="Text Box 27"/>
          <p:cNvSpPr txBox="1">
            <a:spLocks noChangeArrowheads="1"/>
          </p:cNvSpPr>
          <p:nvPr/>
        </p:nvSpPr>
        <p:spPr bwMode="auto">
          <a:xfrm>
            <a:off x="7826375" y="1331913"/>
            <a:ext cx="89376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r>
              <a:rPr lang="en-US"/>
              <a:t>Positive</a:t>
            </a:r>
          </a:p>
          <a:p>
            <a:r>
              <a:rPr lang="en-US"/>
              <a:t>springs</a:t>
            </a:r>
            <a:endParaRPr lang="fr-FR"/>
          </a:p>
        </p:txBody>
      </p:sp>
      <p:sp>
        <p:nvSpPr>
          <p:cNvPr id="4122" name="Text Box 28"/>
          <p:cNvSpPr txBox="1">
            <a:spLocks noChangeArrowheads="1"/>
          </p:cNvSpPr>
          <p:nvPr/>
        </p:nvSpPr>
        <p:spPr bwMode="auto">
          <a:xfrm>
            <a:off x="7816850" y="1878013"/>
            <a:ext cx="9842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  <a:ea typeface="ヒラギノ角ゴ Pro W3" pitchFamily="1" charset="-128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Negative</a:t>
            </a:r>
          </a:p>
          <a:p>
            <a:r>
              <a:rPr lang="en-US">
                <a:solidFill>
                  <a:srgbClr val="FF0000"/>
                </a:solidFill>
              </a:rPr>
              <a:t>springs</a:t>
            </a:r>
            <a:endParaRPr lang="fr-FR">
              <a:solidFill>
                <a:srgbClr val="FF0000"/>
              </a:solidFill>
            </a:endParaRPr>
          </a:p>
        </p:txBody>
      </p:sp>
      <p:sp>
        <p:nvSpPr>
          <p:cNvPr id="4123" name="Rectangle 29"/>
          <p:cNvSpPr>
            <a:spLocks noChangeArrowheads="1"/>
          </p:cNvSpPr>
          <p:nvPr/>
        </p:nvSpPr>
        <p:spPr bwMode="auto">
          <a:xfrm>
            <a:off x="3946525" y="4344988"/>
            <a:ext cx="6127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b="1" i="1">
                <a:solidFill>
                  <a:srgbClr val="FF0000"/>
                </a:solidFill>
              </a:rPr>
              <a:t>U(R)</a:t>
            </a:r>
          </a:p>
        </p:txBody>
      </p:sp>
    </p:spTree>
    <p:extLst>
      <p:ext uri="{BB962C8B-B14F-4D97-AF65-F5344CB8AC3E}">
        <p14:creationId xmlns:p14="http://schemas.microsoft.com/office/powerpoint/2010/main" val="1581586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152400"/>
            <a:ext cx="7696200" cy="914400"/>
          </a:xfrm>
        </p:spPr>
        <p:txBody>
          <a:bodyPr lIns="0" tIns="0" rIns="0" bIns="0"/>
          <a:lstStyle/>
          <a:p>
            <a:pPr eaLnBrk="1" hangingPunct="1"/>
            <a:r>
              <a:rPr lang="en-US"/>
              <a:t>Definition of elastic energy</a:t>
            </a:r>
            <a:endParaRPr lang="fr-FR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1868488" y="5805488"/>
          <a:ext cx="5511800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3" name="Equation" r:id="rId3" imgW="1854000" imgH="203040" progId="Equation.3">
                  <p:embed/>
                </p:oleObj>
              </mc:Choice>
              <mc:Fallback>
                <p:oleObj name="Equation" r:id="rId3" imgW="1854000" imgH="203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8488" y="5805488"/>
                        <a:ext cx="5511800" cy="603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771775" y="1276350"/>
          <a:ext cx="4953000" cy="123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4" name="Формула" r:id="rId5" imgW="1841400" imgH="457200" progId="Equation.3">
                  <p:embed/>
                </p:oleObj>
              </mc:Choice>
              <mc:Fallback>
                <p:oleObj name="Формула" r:id="rId5" imgW="1841400" imgH="457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1276350"/>
                        <a:ext cx="4953000" cy="1239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787650" y="2636838"/>
          <a:ext cx="4953000" cy="117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" name="Формула" r:id="rId7" imgW="1803240" imgH="431640" progId="Equation.3">
                  <p:embed/>
                </p:oleObj>
              </mc:Choice>
              <mc:Fallback>
                <p:oleObj name="Формула" r:id="rId7" imgW="1803240" imgH="431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7650" y="2636838"/>
                        <a:ext cx="4953000" cy="1177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771775" y="3789363"/>
          <a:ext cx="6096000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6" name="Формула" r:id="rId9" imgW="2476500" imgH="431800" progId="Equation.3">
                  <p:embed/>
                </p:oleObj>
              </mc:Choice>
              <mc:Fallback>
                <p:oleObj name="Формула" r:id="rId9" imgW="2476500" imgH="4318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3789363"/>
                        <a:ext cx="6096000" cy="1054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07950" y="2859088"/>
            <a:ext cx="1735138" cy="760412"/>
            <a:chOff x="4464" y="4896"/>
            <a:chExt cx="1650" cy="730"/>
          </a:xfrm>
        </p:grpSpPr>
        <p:grpSp>
          <p:nvGrpSpPr>
            <p:cNvPr id="1057" name="Group 9"/>
            <p:cNvGrpSpPr>
              <a:grpSpLocks/>
            </p:cNvGrpSpPr>
            <p:nvPr/>
          </p:nvGrpSpPr>
          <p:grpSpPr bwMode="auto">
            <a:xfrm>
              <a:off x="4752" y="4896"/>
              <a:ext cx="864" cy="144"/>
              <a:chOff x="4752" y="4896"/>
              <a:chExt cx="864" cy="144"/>
            </a:xfrm>
          </p:grpSpPr>
          <p:sp>
            <p:nvSpPr>
              <p:cNvPr id="1060" name="Oval 10"/>
              <p:cNvSpPr>
                <a:spLocks noChangeArrowheads="1"/>
              </p:cNvSpPr>
              <p:nvPr/>
            </p:nvSpPr>
            <p:spPr bwMode="auto">
              <a:xfrm>
                <a:off x="4752" y="4896"/>
                <a:ext cx="144" cy="14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Helvetica"/>
                </a:endParaRPr>
              </a:p>
            </p:txBody>
          </p:sp>
          <p:sp>
            <p:nvSpPr>
              <p:cNvPr id="1061" name="Oval 11"/>
              <p:cNvSpPr>
                <a:spLocks noChangeArrowheads="1"/>
              </p:cNvSpPr>
              <p:nvPr/>
            </p:nvSpPr>
            <p:spPr bwMode="auto">
              <a:xfrm>
                <a:off x="5472" y="4896"/>
                <a:ext cx="144" cy="14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Helvetica"/>
                </a:endParaRPr>
              </a:p>
            </p:txBody>
          </p:sp>
          <p:sp>
            <p:nvSpPr>
              <p:cNvPr id="1062" name="Line 12"/>
              <p:cNvSpPr>
                <a:spLocks noChangeShapeType="1"/>
              </p:cNvSpPr>
              <p:nvPr/>
            </p:nvSpPr>
            <p:spPr bwMode="auto">
              <a:xfrm>
                <a:off x="4808" y="4963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058" name="Text Box 13"/>
            <p:cNvSpPr txBox="1">
              <a:spLocks noChangeArrowheads="1"/>
            </p:cNvSpPr>
            <p:nvPr/>
          </p:nvSpPr>
          <p:spPr bwMode="auto">
            <a:xfrm>
              <a:off x="4464" y="5040"/>
              <a:ext cx="864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sz="2400" i="1">
                  <a:latin typeface="Tahoma" pitchFamily="34" charset="0"/>
                </a:rPr>
                <a:t>E</a:t>
              </a:r>
              <a:r>
                <a:rPr lang="ru-RU" sz="2400" baseline="30000">
                  <a:latin typeface="Tahoma" pitchFamily="34" charset="0"/>
                </a:rPr>
                <a:t> </a:t>
              </a:r>
              <a:r>
                <a:rPr lang="ru-RU" sz="2400">
                  <a:latin typeface="Tahoma" pitchFamily="34" charset="0"/>
                </a:rPr>
                <a:t>(0)</a:t>
              </a:r>
            </a:p>
          </p:txBody>
        </p:sp>
        <p:sp>
          <p:nvSpPr>
            <p:cNvPr id="1059" name="Text Box 14"/>
            <p:cNvSpPr txBox="1">
              <a:spLocks noChangeArrowheads="1"/>
            </p:cNvSpPr>
            <p:nvPr/>
          </p:nvSpPr>
          <p:spPr bwMode="auto">
            <a:xfrm>
              <a:off x="5250" y="5050"/>
              <a:ext cx="864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sz="2400" i="1">
                  <a:latin typeface="Tahoma" pitchFamily="34" charset="0"/>
                </a:rPr>
                <a:t>E</a:t>
              </a:r>
              <a:r>
                <a:rPr lang="ru-RU" sz="2400" baseline="30000">
                  <a:latin typeface="Tahoma" pitchFamily="34" charset="0"/>
                </a:rPr>
                <a:t> </a:t>
              </a:r>
              <a:r>
                <a:rPr lang="ru-RU" sz="2400">
                  <a:latin typeface="Tahoma" pitchFamily="34" charset="0"/>
                </a:rPr>
                <a:t>(1)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28588" y="4078288"/>
            <a:ext cx="2571750" cy="762000"/>
            <a:chOff x="6336" y="4895"/>
            <a:chExt cx="2448" cy="731"/>
          </a:xfrm>
        </p:grpSpPr>
        <p:sp>
          <p:nvSpPr>
            <p:cNvPr id="1049" name="Oval 16"/>
            <p:cNvSpPr>
              <a:spLocks noChangeArrowheads="1"/>
            </p:cNvSpPr>
            <p:nvPr/>
          </p:nvSpPr>
          <p:spPr bwMode="auto">
            <a:xfrm>
              <a:off x="6624" y="4896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Helvetica"/>
              </a:endParaRPr>
            </a:p>
          </p:txBody>
        </p:sp>
        <p:sp>
          <p:nvSpPr>
            <p:cNvPr id="1050" name="Oval 17"/>
            <p:cNvSpPr>
              <a:spLocks noChangeArrowheads="1"/>
            </p:cNvSpPr>
            <p:nvPr/>
          </p:nvSpPr>
          <p:spPr bwMode="auto">
            <a:xfrm>
              <a:off x="7344" y="4896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Helvetica"/>
              </a:endParaRPr>
            </a:p>
          </p:txBody>
        </p:sp>
        <p:sp>
          <p:nvSpPr>
            <p:cNvPr id="1051" name="Line 18"/>
            <p:cNvSpPr>
              <a:spLocks noChangeShapeType="1"/>
            </p:cNvSpPr>
            <p:nvPr/>
          </p:nvSpPr>
          <p:spPr bwMode="auto">
            <a:xfrm>
              <a:off x="6680" y="4963"/>
              <a:ext cx="7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52" name="Text Box 19"/>
            <p:cNvSpPr txBox="1">
              <a:spLocks noChangeArrowheads="1"/>
            </p:cNvSpPr>
            <p:nvPr/>
          </p:nvSpPr>
          <p:spPr bwMode="auto">
            <a:xfrm>
              <a:off x="6336" y="5040"/>
              <a:ext cx="864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sz="2400" i="1">
                  <a:latin typeface="Tahoma" pitchFamily="34" charset="0"/>
                </a:rPr>
                <a:t>R</a:t>
              </a:r>
              <a:r>
                <a:rPr lang="ru-RU" sz="2400" baseline="30000">
                  <a:latin typeface="Tahoma" pitchFamily="34" charset="0"/>
                </a:rPr>
                <a:t> </a:t>
              </a:r>
              <a:r>
                <a:rPr lang="ru-RU" sz="2400">
                  <a:latin typeface="Tahoma" pitchFamily="34" charset="0"/>
                </a:rPr>
                <a:t>(1)</a:t>
              </a:r>
            </a:p>
          </p:txBody>
        </p:sp>
        <p:sp>
          <p:nvSpPr>
            <p:cNvPr id="1053" name="Text Box 20"/>
            <p:cNvSpPr txBox="1">
              <a:spLocks noChangeArrowheads="1"/>
            </p:cNvSpPr>
            <p:nvPr/>
          </p:nvSpPr>
          <p:spPr bwMode="auto">
            <a:xfrm>
              <a:off x="7122" y="5050"/>
              <a:ext cx="864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sz="2400" i="1">
                  <a:latin typeface="Tahoma" pitchFamily="34" charset="0"/>
                </a:rPr>
                <a:t>R</a:t>
              </a:r>
              <a:r>
                <a:rPr lang="ru-RU" sz="2400" baseline="30000">
                  <a:latin typeface="Tahoma" pitchFamily="34" charset="0"/>
                </a:rPr>
                <a:t> </a:t>
              </a:r>
              <a:r>
                <a:rPr lang="ru-RU" sz="2400">
                  <a:latin typeface="Tahoma" pitchFamily="34" charset="0"/>
                </a:rPr>
                <a:t>(0)</a:t>
              </a:r>
            </a:p>
          </p:txBody>
        </p:sp>
        <p:sp>
          <p:nvSpPr>
            <p:cNvPr id="1054" name="Oval 21"/>
            <p:cNvSpPr>
              <a:spLocks noChangeArrowheads="1"/>
            </p:cNvSpPr>
            <p:nvPr/>
          </p:nvSpPr>
          <p:spPr bwMode="auto">
            <a:xfrm>
              <a:off x="8108" y="4895"/>
              <a:ext cx="144" cy="14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Helvetica"/>
              </a:endParaRPr>
            </a:p>
          </p:txBody>
        </p:sp>
        <p:sp>
          <p:nvSpPr>
            <p:cNvPr id="1055" name="Line 22"/>
            <p:cNvSpPr>
              <a:spLocks noChangeShapeType="1"/>
            </p:cNvSpPr>
            <p:nvPr/>
          </p:nvSpPr>
          <p:spPr bwMode="auto">
            <a:xfrm>
              <a:off x="7444" y="4962"/>
              <a:ext cx="7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56" name="Text Box 23"/>
            <p:cNvSpPr txBox="1">
              <a:spLocks noChangeArrowheads="1"/>
            </p:cNvSpPr>
            <p:nvPr/>
          </p:nvSpPr>
          <p:spPr bwMode="auto">
            <a:xfrm>
              <a:off x="7920" y="5040"/>
              <a:ext cx="864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sz="2400" i="1">
                  <a:latin typeface="Tahoma" pitchFamily="34" charset="0"/>
                </a:rPr>
                <a:t>R</a:t>
              </a:r>
              <a:r>
                <a:rPr lang="ru-RU" sz="2400" baseline="30000">
                  <a:latin typeface="Tahoma" pitchFamily="34" charset="0"/>
                </a:rPr>
                <a:t> </a:t>
              </a:r>
              <a:r>
                <a:rPr lang="ru-RU" sz="2400">
                  <a:latin typeface="Tahoma" pitchFamily="34" charset="0"/>
                </a:rPr>
                <a:t>(2)</a:t>
              </a:r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107950" y="1182688"/>
            <a:ext cx="1562100" cy="1279525"/>
            <a:chOff x="624" y="1248"/>
            <a:chExt cx="984" cy="806"/>
          </a:xfrm>
        </p:grpSpPr>
        <p:grpSp>
          <p:nvGrpSpPr>
            <p:cNvPr id="1036" name="Group 25"/>
            <p:cNvGrpSpPr>
              <a:grpSpLocks/>
            </p:cNvGrpSpPr>
            <p:nvPr/>
          </p:nvGrpSpPr>
          <p:grpSpPr bwMode="auto">
            <a:xfrm>
              <a:off x="905" y="1647"/>
              <a:ext cx="380" cy="424"/>
              <a:chOff x="3998" y="4896"/>
              <a:chExt cx="576" cy="643"/>
            </a:xfrm>
          </p:grpSpPr>
          <p:sp>
            <p:nvSpPr>
              <p:cNvPr id="1047" name="Oval 26"/>
              <p:cNvSpPr>
                <a:spLocks noChangeArrowheads="1"/>
              </p:cNvSpPr>
              <p:nvPr/>
            </p:nvSpPr>
            <p:spPr bwMode="auto">
              <a:xfrm>
                <a:off x="4032" y="4896"/>
                <a:ext cx="144" cy="14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Helvetica"/>
                </a:endParaRPr>
              </a:p>
            </p:txBody>
          </p:sp>
          <p:sp>
            <p:nvSpPr>
              <p:cNvPr id="1048" name="Text Box 27"/>
              <p:cNvSpPr txBox="1">
                <a:spLocks noChangeArrowheads="1"/>
              </p:cNvSpPr>
              <p:nvPr/>
            </p:nvSpPr>
            <p:spPr bwMode="auto">
              <a:xfrm>
                <a:off x="3998" y="4963"/>
                <a:ext cx="57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rIns="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ru-RU" sz="2400" i="1">
                    <a:latin typeface="Tahoma" pitchFamily="34" charset="0"/>
                  </a:rPr>
                  <a:t>y</a:t>
                </a:r>
                <a:endParaRPr lang="ru-RU" sz="2400">
                  <a:latin typeface="Tahoma" pitchFamily="34" charset="0"/>
                </a:endParaRPr>
              </a:p>
            </p:txBody>
          </p:sp>
        </p:grpSp>
        <p:sp>
          <p:nvSpPr>
            <p:cNvPr id="1037" name="Oval 28"/>
            <p:cNvSpPr>
              <a:spLocks noChangeArrowheads="1"/>
            </p:cNvSpPr>
            <p:nvPr/>
          </p:nvSpPr>
          <p:spPr bwMode="auto">
            <a:xfrm>
              <a:off x="1248" y="172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Helvetica"/>
              </a:endParaRPr>
            </a:p>
          </p:txBody>
        </p:sp>
        <p:sp>
          <p:nvSpPr>
            <p:cNvPr id="1038" name="Oval 29"/>
            <p:cNvSpPr>
              <a:spLocks noChangeArrowheads="1"/>
            </p:cNvSpPr>
            <p:nvPr/>
          </p:nvSpPr>
          <p:spPr bwMode="auto">
            <a:xfrm>
              <a:off x="1104" y="148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Helvetica"/>
              </a:endParaRPr>
            </a:p>
          </p:txBody>
        </p:sp>
        <p:sp>
          <p:nvSpPr>
            <p:cNvPr id="1039" name="Oval 30"/>
            <p:cNvSpPr>
              <a:spLocks noChangeArrowheads="1"/>
            </p:cNvSpPr>
            <p:nvPr/>
          </p:nvSpPr>
          <p:spPr bwMode="auto">
            <a:xfrm>
              <a:off x="1248" y="144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Helvetica"/>
              </a:endParaRPr>
            </a:p>
          </p:txBody>
        </p:sp>
        <p:sp>
          <p:nvSpPr>
            <p:cNvPr id="1040" name="Oval 31"/>
            <p:cNvSpPr>
              <a:spLocks noChangeArrowheads="1"/>
            </p:cNvSpPr>
            <p:nvPr/>
          </p:nvSpPr>
          <p:spPr bwMode="auto">
            <a:xfrm>
              <a:off x="768" y="144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Helvetica"/>
              </a:endParaRPr>
            </a:p>
          </p:txBody>
        </p:sp>
        <p:sp>
          <p:nvSpPr>
            <p:cNvPr id="1041" name="Oval 32"/>
            <p:cNvSpPr>
              <a:spLocks noChangeArrowheads="1"/>
            </p:cNvSpPr>
            <p:nvPr/>
          </p:nvSpPr>
          <p:spPr bwMode="auto">
            <a:xfrm>
              <a:off x="624" y="172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Helvetica"/>
              </a:endParaRPr>
            </a:p>
          </p:txBody>
        </p:sp>
        <p:sp>
          <p:nvSpPr>
            <p:cNvPr id="1042" name="Oval 33"/>
            <p:cNvSpPr>
              <a:spLocks noChangeArrowheads="1"/>
            </p:cNvSpPr>
            <p:nvPr/>
          </p:nvSpPr>
          <p:spPr bwMode="auto">
            <a:xfrm>
              <a:off x="720" y="187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Helvetica"/>
              </a:endParaRPr>
            </a:p>
          </p:txBody>
        </p:sp>
        <p:sp>
          <p:nvSpPr>
            <p:cNvPr id="1043" name="Oval 34"/>
            <p:cNvSpPr>
              <a:spLocks noChangeArrowheads="1"/>
            </p:cNvSpPr>
            <p:nvPr/>
          </p:nvSpPr>
          <p:spPr bwMode="auto">
            <a:xfrm>
              <a:off x="768" y="158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Helvetica"/>
              </a:endParaRPr>
            </a:p>
          </p:txBody>
        </p:sp>
        <p:sp>
          <p:nvSpPr>
            <p:cNvPr id="1044" name="Oval 35"/>
            <p:cNvSpPr>
              <a:spLocks noChangeArrowheads="1"/>
            </p:cNvSpPr>
            <p:nvPr/>
          </p:nvSpPr>
          <p:spPr bwMode="auto">
            <a:xfrm>
              <a:off x="1104" y="187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Helvetica"/>
              </a:endParaRPr>
            </a:p>
          </p:txBody>
        </p:sp>
        <p:sp>
          <p:nvSpPr>
            <p:cNvPr id="1045" name="Oval 36"/>
            <p:cNvSpPr>
              <a:spLocks noChangeArrowheads="1"/>
            </p:cNvSpPr>
            <p:nvPr/>
          </p:nvSpPr>
          <p:spPr bwMode="auto">
            <a:xfrm>
              <a:off x="912" y="144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Helvetica"/>
              </a:endParaRPr>
            </a:p>
          </p:txBody>
        </p:sp>
        <p:sp>
          <p:nvSpPr>
            <p:cNvPr id="1046" name="Text Box 37"/>
            <p:cNvSpPr txBox="1">
              <a:spLocks noChangeArrowheads="1"/>
            </p:cNvSpPr>
            <p:nvPr/>
          </p:nvSpPr>
          <p:spPr bwMode="auto">
            <a:xfrm>
              <a:off x="1296" y="1248"/>
              <a:ext cx="31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3200">
                  <a:latin typeface="Tahoma" pitchFamily="34" charset="0"/>
                </a:rPr>
                <a:t>X</a:t>
              </a:r>
              <a:r>
                <a:rPr lang="en-US" sz="3200" i="1" baseline="30000">
                  <a:latin typeface="Tahoma" pitchFamily="34" charset="0"/>
                </a:rPr>
                <a:t>j</a:t>
              </a:r>
              <a:endParaRPr lang="ru-RU" sz="3200" i="1" baseline="30000">
                <a:latin typeface="Tahoma" pitchFamily="34" charset="0"/>
              </a:endParaRPr>
            </a:p>
          </p:txBody>
        </p:sp>
      </p:grpSp>
      <p:graphicFrame>
        <p:nvGraphicFramePr>
          <p:cNvPr id="39" name="Object 38"/>
          <p:cNvGraphicFramePr>
            <a:graphicFrameLocks noChangeAspect="1"/>
          </p:cNvGraphicFramePr>
          <p:nvPr/>
        </p:nvGraphicFramePr>
        <p:xfrm>
          <a:off x="4251325" y="4797425"/>
          <a:ext cx="32004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" name="Формула" r:id="rId11" imgW="1066680" imgH="228600" progId="Equation.3">
                  <p:embed/>
                </p:oleObj>
              </mc:Choice>
              <mc:Fallback>
                <p:oleObj name="Формула" r:id="rId11" imgW="1066680" imgH="228600" progId="Equation.3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1325" y="4797425"/>
                        <a:ext cx="320040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5" name="Picture 40" descr="NEuroInf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0113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2331</Words>
  <Application>Microsoft Office PowerPoint</Application>
  <PresentationFormat>Экран (4:3)</PresentationFormat>
  <Paragraphs>335</Paragraphs>
  <Slides>50</Slides>
  <Notes>21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50</vt:i4>
      </vt:variant>
    </vt:vector>
  </HeadingPairs>
  <TitlesOfParts>
    <vt:vector size="62" baseType="lpstr">
      <vt:lpstr>Arial</vt:lpstr>
      <vt:lpstr>Calibri</vt:lpstr>
      <vt:lpstr>Helvetica</vt:lpstr>
      <vt:lpstr>Symbol</vt:lpstr>
      <vt:lpstr>Tahoma</vt:lpstr>
      <vt:lpstr>Times New Roman</vt:lpstr>
      <vt:lpstr>Verdana</vt:lpstr>
      <vt:lpstr>Office Theme</vt:lpstr>
      <vt:lpstr>Equation</vt:lpstr>
      <vt:lpstr>CorelDraw.Graphic.8</vt:lpstr>
      <vt:lpstr>Формула</vt:lpstr>
      <vt:lpstr>Document</vt:lpstr>
      <vt:lpstr>Geometry of Data Sets, Topological Grammars, and Dynamical Phenotypes</vt:lpstr>
      <vt:lpstr>Plan</vt:lpstr>
      <vt:lpstr>Karl Pearson 1901</vt:lpstr>
      <vt:lpstr>Principal Component Analysis</vt:lpstr>
      <vt:lpstr>Principal “Object”</vt:lpstr>
      <vt:lpstr>Principal points (K-means)</vt:lpstr>
      <vt:lpstr>Definition of elastic energy: we borrow this approach from splines</vt:lpstr>
      <vt:lpstr>Metaphor of elasticity: elastic net </vt:lpstr>
      <vt:lpstr>Definition of elastic energy</vt:lpstr>
      <vt:lpstr>Assembling elastic nets</vt:lpstr>
      <vt:lpstr>Various manifold topologies</vt:lpstr>
      <vt:lpstr>Colorings: visualize any  multidimensional function</vt:lpstr>
      <vt:lpstr>Example of complex function:  point density</vt:lpstr>
      <vt:lpstr>Visualization of uncertainty kNN methodology</vt:lpstr>
      <vt:lpstr>Microarray datasets,  “Principal manifolds-2006”, Leicester</vt:lpstr>
      <vt:lpstr>Large p (~10000), small n (~100)</vt:lpstr>
      <vt:lpstr>Are 2D non-linear projections  better than 2D linear projections?</vt:lpstr>
      <vt:lpstr>Yes: better approximation,  smaller MSE (as expected)</vt:lpstr>
      <vt:lpstr>Yes: better representation of large distances (already less trivial)</vt:lpstr>
      <vt:lpstr>Yes: better point entourage preservation (not necessarily expected)</vt:lpstr>
      <vt:lpstr>Quality of point neighborhood preservation(QNP).</vt:lpstr>
      <vt:lpstr>Yes: better class  compactness  (not a trivial property)</vt:lpstr>
      <vt:lpstr>Quality of group compactness (QGC)</vt:lpstr>
      <vt:lpstr>Principal graphs?</vt:lpstr>
      <vt:lpstr>Generalization: what is principal graph? Ideal object: pluriharmonic graph embedment</vt:lpstr>
      <vt:lpstr>Pluriharmonic map</vt:lpstr>
      <vt:lpstr>Graph grammars the simplest one: add a node, bisect an edge</vt:lpstr>
      <vt:lpstr>Презентация PowerPoint</vt:lpstr>
      <vt:lpstr>Three types of complexity</vt:lpstr>
      <vt:lpstr>HC vs Principal Trees</vt:lpstr>
      <vt:lpstr>Geometrization of the text:  From DNA text to the space  of frequency dictionaries</vt:lpstr>
      <vt:lpstr>Visualization of 7-cluster  genome sequence structure</vt:lpstr>
      <vt:lpstr>Презентация PowerPoint</vt:lpstr>
      <vt:lpstr>Software https://github.com/lamhda </vt:lpstr>
      <vt:lpstr>Conclusion</vt:lpstr>
      <vt:lpstr>Презентация PowerPoint</vt:lpstr>
      <vt:lpstr>Презентация PowerPoint</vt:lpstr>
      <vt:lpstr>Омики всех отдельных клеток (Single Cell Omics)</vt:lpstr>
      <vt:lpstr>Динамическое фенотипирование  методом главных графов</vt:lpstr>
      <vt:lpstr>Динамические фенотипы инфаркта миокарда</vt:lpstr>
      <vt:lpstr>Динамические фенотипы инфаркта миокарда</vt:lpstr>
      <vt:lpstr>Одноклеточные траектории</vt:lpstr>
      <vt:lpstr>Презентация PowerPoint</vt:lpstr>
      <vt:lpstr>Презентация PowerPoint</vt:lpstr>
      <vt:lpstr>Change of era</vt:lpstr>
      <vt:lpstr>Two main approaches in our  struggle with complexity</vt:lpstr>
      <vt:lpstr>Measure  concentration effects</vt:lpstr>
      <vt:lpstr>A 3D representation  of an 8D hypercube</vt:lpstr>
      <vt:lpstr>Strange properties  of high dimensional sets</vt:lpstr>
      <vt:lpstr>Презентация PowerPoint</vt:lpstr>
    </vt:vector>
  </TitlesOfParts>
  <Company>University of Leicester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Geometry of data sets</dc:title>
  <dc:creator>ag153</dc:creator>
  <cp:lastModifiedBy>Alexander Gorban</cp:lastModifiedBy>
  <cp:revision>71</cp:revision>
  <dcterms:created xsi:type="dcterms:W3CDTF">2010-06-22T15:25:42Z</dcterms:created>
  <dcterms:modified xsi:type="dcterms:W3CDTF">2020-10-30T15:42:17Z</dcterms:modified>
</cp:coreProperties>
</file>