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2" r:id="rId3"/>
    <p:sldId id="258" r:id="rId4"/>
    <p:sldId id="259" r:id="rId5"/>
    <p:sldId id="260" r:id="rId6"/>
    <p:sldId id="261" r:id="rId7"/>
    <p:sldId id="262" r:id="rId8"/>
    <p:sldId id="263" r:id="rId9"/>
    <p:sldId id="264" r:id="rId10"/>
    <p:sldId id="281"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 id="279" r:id="rId26"/>
    <p:sldId id="280" r:id="rId27"/>
    <p:sldId id="288" r:id="rId28"/>
    <p:sldId id="289" r:id="rId29"/>
    <p:sldId id="284" r:id="rId30"/>
    <p:sldId id="285" r:id="rId31"/>
    <p:sldId id="286"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660"/>
  </p:normalViewPr>
  <p:slideViewPr>
    <p:cSldViewPr snapToGrid="0">
      <p:cViewPr varScale="1">
        <p:scale>
          <a:sx n="73" d="100"/>
          <a:sy n="73" d="100"/>
        </p:scale>
        <p:origin x="64"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3472A-F224-4A0C-9277-57A94F1B99CA}" type="datetimeFigureOut">
              <a:rPr lang="en-GB" smtClean="0"/>
              <a:t>18/09/2020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05A90-25A3-4195-9195-34E11764C149}" type="slidenum">
              <a:rPr lang="en-GB" smtClean="0"/>
              <a:t>‹#›</a:t>
            </a:fld>
            <a:endParaRPr lang="en-GB"/>
          </a:p>
        </p:txBody>
      </p:sp>
    </p:spTree>
    <p:extLst>
      <p:ext uri="{BB962C8B-B14F-4D97-AF65-F5344CB8AC3E}">
        <p14:creationId xmlns:p14="http://schemas.microsoft.com/office/powerpoint/2010/main" val="356782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27</a:t>
            </a:fld>
            <a:endParaRPr lang="en-US" dirty="0"/>
          </a:p>
        </p:txBody>
      </p:sp>
    </p:spTree>
    <p:extLst>
      <p:ext uri="{BB962C8B-B14F-4D97-AF65-F5344CB8AC3E}">
        <p14:creationId xmlns:p14="http://schemas.microsoft.com/office/powerpoint/2010/main" val="72654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4C65B-A039-4E97-B83C-400A4835C83A}"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147785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4C65B-A039-4E97-B83C-400A4835C83A}"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343696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4C65B-A039-4E97-B83C-400A4835C83A}"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403533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dirty="0">
              <a:solidFill>
                <a:prstClr val="black">
                  <a:tint val="75000"/>
                </a:prstClr>
              </a:solidFill>
            </a:endParaRPr>
          </a:p>
        </p:txBody>
      </p:sp>
      <p:cxnSp>
        <p:nvCxnSpPr>
          <p:cNvPr id="6" name="Straight Connector 5"/>
          <p:cNvCxnSpPr>
            <a:cxnSpLocks noChangeShapeType="1"/>
          </p:cNvCxnSpPr>
          <p:nvPr userDrawn="1"/>
        </p:nvCxnSpPr>
        <p:spPr bwMode="auto">
          <a:xfrm>
            <a:off x="508000" y="840102"/>
            <a:ext cx="11176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552" y="130208"/>
            <a:ext cx="1447251" cy="655071"/>
          </a:xfrm>
          <a:prstGeom prst="rect">
            <a:avLst/>
          </a:prstGeom>
        </p:spPr>
      </p:pic>
      <p:sp>
        <p:nvSpPr>
          <p:cNvPr id="7" name="Title 1"/>
          <p:cNvSpPr>
            <a:spLocks noGrp="1"/>
          </p:cNvSpPr>
          <p:nvPr>
            <p:ph type="ctrTitle"/>
          </p:nvPr>
        </p:nvSpPr>
        <p:spPr>
          <a:xfrm>
            <a:off x="2163234" y="151418"/>
            <a:ext cx="9520767"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67146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4C65B-A039-4E97-B83C-400A4835C83A}"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30146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4C65B-A039-4E97-B83C-400A4835C83A}" type="datetimeFigureOut">
              <a:rPr lang="en-GB" smtClean="0"/>
              <a:t>18/09/2020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329919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4C65B-A039-4E97-B83C-400A4835C83A}"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390765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4C65B-A039-4E97-B83C-400A4835C83A}" type="datetimeFigureOut">
              <a:rPr lang="en-GB" smtClean="0"/>
              <a:t>18/09/2020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241583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4C65B-A039-4E97-B83C-400A4835C83A}" type="datetimeFigureOut">
              <a:rPr lang="en-GB" smtClean="0"/>
              <a:t>18/09/2020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3427242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4C65B-A039-4E97-B83C-400A4835C83A}" type="datetimeFigureOut">
              <a:rPr lang="en-GB" smtClean="0"/>
              <a:t>18/09/2020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160594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4C65B-A039-4E97-B83C-400A4835C83A}"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409225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4C65B-A039-4E97-B83C-400A4835C83A}" type="datetimeFigureOut">
              <a:rPr lang="en-GB" smtClean="0"/>
              <a:t>18/09/2020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0FBEE4-0495-4866-84FF-557BA47C44F4}" type="slidenum">
              <a:rPr lang="en-GB" smtClean="0"/>
              <a:t>‹#›</a:t>
            </a:fld>
            <a:endParaRPr lang="en-GB"/>
          </a:p>
        </p:txBody>
      </p:sp>
    </p:spTree>
    <p:extLst>
      <p:ext uri="{BB962C8B-B14F-4D97-AF65-F5344CB8AC3E}">
        <p14:creationId xmlns:p14="http://schemas.microsoft.com/office/powerpoint/2010/main" val="10364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4C65B-A039-4E97-B83C-400A4835C83A}" type="datetimeFigureOut">
              <a:rPr lang="en-GB" smtClean="0"/>
              <a:t>18/09/2020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BEE4-0495-4866-84FF-557BA47C44F4}" type="slidenum">
              <a:rPr lang="en-GB" smtClean="0"/>
              <a:t>‹#›</a:t>
            </a:fld>
            <a:endParaRPr lang="en-GB"/>
          </a:p>
        </p:txBody>
      </p:sp>
    </p:spTree>
    <p:extLst>
      <p:ext uri="{BB962C8B-B14F-4D97-AF65-F5344CB8AC3E}">
        <p14:creationId xmlns:p14="http://schemas.microsoft.com/office/powerpoint/2010/main" val="410645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e22010082" TargetMode="External"/><Relationship Id="rId2" Type="http://schemas.openxmlformats.org/officeDocument/2006/relationships/hyperlink" Target="http://www.math.le.ac.uk/people/ag153/homepage/BlessingEntropy2019.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389/fnbot.2019.0011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pringer.com/gp/book/978354073749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arxiv.org/pdf/1001.1122.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98/rsta.2017.0237"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rxiv.org/pdf/1811.05321.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pdf/1610.00494.pdf" TargetMode="External"/><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neunet.2017.07.014"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doi.org/10.1098/rsta.2017.02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09/IJCNN.2019.8851817" TargetMode="External"/><Relationship Id="rId2" Type="http://schemas.openxmlformats.org/officeDocument/2006/relationships/hyperlink" Target="https://arxiv.org/pdf/1811.0532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1109/IJCNN.2019.885227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doi.org/10.1098/rsta.2017.023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doi.org/10.1098/rsta.2017.023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arpa.mil/program/explainable-artificial-intelligence"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tsystem.edu/sites/default/files/documents/UT%20System%20Administration%20Special%20Review%20of%20Procurement%20Procedures%20Related%20to%20UTMDACC%20Oncology%20Expert%20Advisor%20Project/ut-system-administration-special-review-procurement-procedures-related-utmdacc-oncology-expert-advis.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Задачи проекта в области технологии МО и ИИ</a:t>
            </a:r>
            <a:endParaRPr lang="en-GB" dirty="0"/>
          </a:p>
        </p:txBody>
      </p:sp>
      <p:sp>
        <p:nvSpPr>
          <p:cNvPr id="3" name="Subtitle 2"/>
          <p:cNvSpPr>
            <a:spLocks noGrp="1"/>
          </p:cNvSpPr>
          <p:nvPr>
            <p:ph type="subTitle" idx="1"/>
          </p:nvPr>
        </p:nvSpPr>
        <p:spPr/>
        <p:txBody>
          <a:bodyPr/>
          <a:lstStyle/>
          <a:p>
            <a:r>
              <a:rPr lang="ru-RU" dirty="0" smtClean="0"/>
              <a:t>А.Н. Горбань</a:t>
            </a:r>
            <a:endParaRPr lang="en-GB" dirty="0"/>
          </a:p>
        </p:txBody>
      </p:sp>
    </p:spTree>
    <p:extLst>
      <p:ext uri="{BB962C8B-B14F-4D97-AF65-F5344CB8AC3E}">
        <p14:creationId xmlns:p14="http://schemas.microsoft.com/office/powerpoint/2010/main" val="4287363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506" y="2271562"/>
            <a:ext cx="11475973" cy="1713296"/>
          </a:xfrm>
          <a:prstGeom prst="rect">
            <a:avLst/>
          </a:prstGeom>
          <a:noFill/>
          <a:ln>
            <a:noFill/>
          </a:ln>
        </p:spPr>
        <p:txBody>
          <a:bodyPr wrap="none" lIns="360000" tIns="360000" rIns="360000" bIns="360000">
            <a:prstTxWarp prst="textPlain">
              <a:avLst/>
            </a:prstTxWarp>
            <a:spAutoFit/>
          </a:bodyPr>
          <a:lstStyle/>
          <a:p>
            <a:pPr algn="ctr"/>
            <a:r>
              <a:rPr lang="en-GB" sz="5400" dirty="0">
                <a:ln w="0"/>
                <a:effectLst>
                  <a:outerShdw blurRad="38100" dist="19050" dir="2700000" algn="tl" rotWithShape="0">
                    <a:schemeClr val="dk1">
                      <a:alpha val="40000"/>
                    </a:schemeClr>
                  </a:outerShdw>
                </a:effectLst>
              </a:rPr>
              <a:t>The main AI 2020 problem:</a:t>
            </a:r>
            <a:endParaRPr lang="en-GB"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GB"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Errors of AI and their processing</a:t>
            </a:r>
          </a:p>
        </p:txBody>
      </p:sp>
      <p:sp>
        <p:nvSpPr>
          <p:cNvPr id="6" name="Title 5"/>
          <p:cNvSpPr>
            <a:spLocks noGrp="1"/>
          </p:cNvSpPr>
          <p:nvPr>
            <p:ph type="title"/>
          </p:nvPr>
        </p:nvSpPr>
        <p:spPr>
          <a:xfrm>
            <a:off x="838200" y="365125"/>
            <a:ext cx="10837244" cy="1325563"/>
          </a:xfrm>
        </p:spPr>
        <p:txBody>
          <a:bodyPr>
            <a:normAutofit/>
          </a:bodyPr>
          <a:lstStyle/>
          <a:p>
            <a:r>
              <a:rPr lang="en-GB" b="1" dirty="0">
                <a:solidFill>
                  <a:schemeClr val="accent1">
                    <a:lumMod val="75000"/>
                  </a:schemeClr>
                </a:solidFill>
              </a:rPr>
              <a:t>Message 1 </a:t>
            </a:r>
          </a:p>
        </p:txBody>
      </p:sp>
      <p:sp>
        <p:nvSpPr>
          <p:cNvPr id="4" name="Slide Number Placeholder 3"/>
          <p:cNvSpPr>
            <a:spLocks noGrp="1"/>
          </p:cNvSpPr>
          <p:nvPr>
            <p:ph type="sldNum" sz="quarter" idx="12"/>
          </p:nvPr>
        </p:nvSpPr>
        <p:spPr/>
        <p:txBody>
          <a:bodyPr/>
          <a:lstStyle/>
          <a:p>
            <a:fld id="{B72D0B1B-00FF-4C44-A77D-37A8F800EEE6}" type="slidenum">
              <a:rPr lang="en-GB" smtClean="0"/>
              <a:t>10</a:t>
            </a:fld>
            <a:endParaRPr lang="en-GB"/>
          </a:p>
        </p:txBody>
      </p:sp>
      <p:sp>
        <p:nvSpPr>
          <p:cNvPr id="7" name="Rectangle 6"/>
          <p:cNvSpPr/>
          <p:nvPr/>
        </p:nvSpPr>
        <p:spPr>
          <a:xfrm>
            <a:off x="464802" y="5718029"/>
            <a:ext cx="11358366" cy="707886"/>
          </a:xfrm>
          <a:prstGeom prst="rect">
            <a:avLst/>
          </a:prstGeom>
        </p:spPr>
        <p:txBody>
          <a:bodyPr wrap="none">
            <a:spAutoFit/>
          </a:bodyPr>
          <a:lstStyle/>
          <a:p>
            <a:r>
              <a:rPr lang="en-GB" sz="4000" b="1" u="sng" dirty="0"/>
              <a:t>Errors are unavoidable companions of data driven AI</a:t>
            </a:r>
            <a:endParaRPr lang="en-GB" sz="4000" dirty="0"/>
          </a:p>
        </p:txBody>
      </p:sp>
    </p:spTree>
    <p:extLst>
      <p:ext uri="{BB962C8B-B14F-4D97-AF65-F5344CB8AC3E}">
        <p14:creationId xmlns:p14="http://schemas.microsoft.com/office/powerpoint/2010/main" val="276253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07446" y="2827371"/>
            <a:ext cx="10764251" cy="4030629"/>
          </a:xfrm>
        </p:spPr>
        <p:txBody>
          <a:bodyPr>
            <a:normAutofit/>
          </a:bodyPr>
          <a:lstStyle/>
          <a:p>
            <a:r>
              <a:rPr lang="en-GB" sz="3200" b="1" dirty="0"/>
              <a:t>The number of attributes </a:t>
            </a:r>
            <a:r>
              <a:rPr lang="en-GB" sz="3200" b="1" i="1" dirty="0"/>
              <a:t>p </a:t>
            </a:r>
            <a:r>
              <a:rPr lang="en-GB" sz="3200" b="1" dirty="0"/>
              <a:t>&gt;&gt; The number of examples </a:t>
            </a:r>
            <a:r>
              <a:rPr lang="en-GB" sz="3200" b="1" i="1" dirty="0"/>
              <a:t>N</a:t>
            </a:r>
          </a:p>
          <a:p>
            <a:r>
              <a:rPr lang="en-GB" sz="3200" dirty="0"/>
              <a:t>This </a:t>
            </a:r>
            <a:r>
              <a:rPr lang="en-GB" sz="3200" i="1" dirty="0"/>
              <a:t>post-classical </a:t>
            </a:r>
            <a:r>
              <a:rPr lang="en-GB" sz="3200" dirty="0"/>
              <a:t>world is different from the ‘</a:t>
            </a:r>
            <a:r>
              <a:rPr lang="en-GB" sz="3200" i="1" dirty="0"/>
              <a:t>classical world</a:t>
            </a:r>
            <a:r>
              <a:rPr lang="en-GB" sz="3200" dirty="0"/>
              <a:t>’. </a:t>
            </a:r>
          </a:p>
          <a:p>
            <a:r>
              <a:rPr lang="en-GB" sz="3200" dirty="0"/>
              <a:t>The classical methodology was developed for the ‘classical world’ based on the assumption of </a:t>
            </a:r>
            <a:r>
              <a:rPr lang="en-GB" sz="3200" i="1" dirty="0"/>
              <a:t>p &lt; N</a:t>
            </a:r>
            <a:r>
              <a:rPr lang="en-GB" sz="3200" dirty="0"/>
              <a:t>, and </a:t>
            </a:r>
            <a:r>
              <a:rPr lang="en-GB" sz="3200" i="1" dirty="0"/>
              <a:t>N → ∞</a:t>
            </a:r>
            <a:r>
              <a:rPr lang="en-GB" sz="3200" dirty="0"/>
              <a:t>. </a:t>
            </a:r>
          </a:p>
          <a:p>
            <a:r>
              <a:rPr lang="en-GB" sz="3200" dirty="0"/>
              <a:t>These results all fail if </a:t>
            </a:r>
            <a:r>
              <a:rPr lang="en-GB" sz="3200" i="1" dirty="0"/>
              <a:t>p &gt; N</a:t>
            </a:r>
            <a:r>
              <a:rPr lang="en-GB" sz="3200" dirty="0"/>
              <a:t>. </a:t>
            </a:r>
          </a:p>
          <a:p>
            <a:r>
              <a:rPr lang="en-GB" sz="3200" b="1" dirty="0"/>
              <a:t>The </a:t>
            </a:r>
            <a:r>
              <a:rPr lang="en-GB" sz="3200" b="1" i="1" dirty="0"/>
              <a:t>p &gt; N </a:t>
            </a:r>
            <a:r>
              <a:rPr lang="en-GB" sz="3200" b="1" dirty="0"/>
              <a:t>case is not anomalous; it is the generic case.</a:t>
            </a:r>
          </a:p>
          <a:p>
            <a:pPr marL="0" indent="0">
              <a:buNone/>
            </a:pPr>
            <a:r>
              <a:rPr lang="en-GB" sz="2200" dirty="0" err="1"/>
              <a:t>Donoho</a:t>
            </a:r>
            <a:r>
              <a:rPr lang="en-GB" sz="2200" dirty="0"/>
              <a:t>, D.L. High-Dimensional Data Analysis: The Curses and Blessings of Dimensionality. </a:t>
            </a:r>
            <a:br>
              <a:rPr lang="en-GB" sz="2200" dirty="0"/>
            </a:br>
            <a:r>
              <a:rPr lang="en-GB" sz="2200" dirty="0"/>
              <a:t>Invited Lecture at Mathematical Challenges of the 21st Century, AMS. </a:t>
            </a:r>
          </a:p>
        </p:txBody>
      </p:sp>
      <p:sp>
        <p:nvSpPr>
          <p:cNvPr id="6" name="Slide Number Placeholder 5"/>
          <p:cNvSpPr>
            <a:spLocks noGrp="1"/>
          </p:cNvSpPr>
          <p:nvPr>
            <p:ph type="sldNum" sz="quarter" idx="12"/>
          </p:nvPr>
        </p:nvSpPr>
        <p:spPr/>
        <p:txBody>
          <a:bodyPr/>
          <a:lstStyle/>
          <a:p>
            <a:fld id="{B72D0B1B-00FF-4C44-A77D-37A8F800EEE6}" type="slidenum">
              <a:rPr lang="en-GB" smtClean="0"/>
              <a:t>11</a:t>
            </a:fld>
            <a:endParaRPr lang="en-GB" dirty="0"/>
          </a:p>
        </p:txBody>
      </p:sp>
      <p:pic>
        <p:nvPicPr>
          <p:cNvPr id="7" name="Picture 2" descr="photo of David Dono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2" y="1"/>
            <a:ext cx="2271561" cy="22715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271563"/>
            <a:ext cx="2616200" cy="584775"/>
          </a:xfrm>
          <a:prstGeom prst="rect">
            <a:avLst/>
          </a:prstGeom>
          <a:noFill/>
        </p:spPr>
        <p:txBody>
          <a:bodyPr wrap="square" rtlCol="0">
            <a:spAutoFit/>
          </a:bodyPr>
          <a:lstStyle/>
          <a:p>
            <a:r>
              <a:rPr lang="en-GB" sz="1600" dirty="0"/>
              <a:t>D. </a:t>
            </a:r>
            <a:r>
              <a:rPr lang="en-GB" sz="1600" dirty="0" err="1"/>
              <a:t>Donoho</a:t>
            </a:r>
            <a:r>
              <a:rPr lang="en-GB" sz="1600" dirty="0"/>
              <a:t>, from Stanford University webpage  </a:t>
            </a:r>
          </a:p>
        </p:txBody>
      </p:sp>
      <p:sp>
        <p:nvSpPr>
          <p:cNvPr id="10" name="Title 2"/>
          <p:cNvSpPr>
            <a:spLocks noGrp="1"/>
          </p:cNvSpPr>
          <p:nvPr>
            <p:ph type="title"/>
          </p:nvPr>
        </p:nvSpPr>
        <p:spPr>
          <a:xfrm>
            <a:off x="2334003" y="927528"/>
            <a:ext cx="8514347" cy="1325563"/>
          </a:xfrm>
        </p:spPr>
        <p:txBody>
          <a:bodyPr/>
          <a:lstStyle/>
          <a:p>
            <a:r>
              <a:rPr lang="en-GB" b="1" dirty="0">
                <a:solidFill>
                  <a:schemeClr val="accent1">
                    <a:lumMod val="75000"/>
                  </a:schemeClr>
                </a:solidFill>
              </a:rPr>
              <a:t>High-dimensional post-classical world</a:t>
            </a:r>
          </a:p>
        </p:txBody>
      </p:sp>
    </p:spTree>
    <p:extLst>
      <p:ext uri="{BB962C8B-B14F-4D97-AF65-F5344CB8AC3E}">
        <p14:creationId xmlns:p14="http://schemas.microsoft.com/office/powerpoint/2010/main" val="13090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33652" y="2136813"/>
            <a:ext cx="11197389" cy="3349587"/>
          </a:xfrm>
        </p:spPr>
        <p:txBody>
          <a:bodyPr>
            <a:normAutofit/>
          </a:bodyPr>
          <a:lstStyle/>
          <a:p>
            <a:pPr marL="0" indent="0">
              <a:buNone/>
            </a:pPr>
            <a:r>
              <a:rPr lang="en-GB" sz="3200" i="1" dirty="0"/>
              <a:t>Comment 1</a:t>
            </a:r>
          </a:p>
          <a:p>
            <a:r>
              <a:rPr lang="en-GB" sz="3200" dirty="0"/>
              <a:t>All the geometric blessing and curse of dimensionality effects </a:t>
            </a:r>
            <a:br>
              <a:rPr lang="en-GB" sz="3200" dirty="0"/>
            </a:br>
            <a:r>
              <a:rPr lang="en-GB" sz="3200" dirty="0"/>
              <a:t>appear already when </a:t>
            </a:r>
          </a:p>
          <a:p>
            <a:pPr marL="0" indent="0" algn="ctr">
              <a:buNone/>
            </a:pPr>
            <a:r>
              <a:rPr lang="en-GB" sz="3200" b="1" i="1" dirty="0"/>
              <a:t>p</a:t>
            </a:r>
            <a:r>
              <a:rPr lang="en-GB" sz="3200" b="1" dirty="0"/>
              <a:t>&gt;</a:t>
            </a:r>
            <a:r>
              <a:rPr lang="en-GB" sz="3200" b="1" i="1" dirty="0"/>
              <a:t>&gt;</a:t>
            </a:r>
            <a:r>
              <a:rPr lang="en-GB" sz="3200" b="1" dirty="0"/>
              <a:t>log </a:t>
            </a:r>
            <a:r>
              <a:rPr lang="en-GB" sz="3200" b="1" i="1" dirty="0"/>
              <a:t>N</a:t>
            </a:r>
            <a:r>
              <a:rPr lang="en-GB" sz="3200" b="1" dirty="0"/>
              <a:t>,</a:t>
            </a:r>
          </a:p>
          <a:p>
            <a:r>
              <a:rPr lang="en-GB" sz="3200" dirty="0"/>
              <a:t>That is, the “post-classical world” effects begin long before </a:t>
            </a:r>
            <a:r>
              <a:rPr lang="en-GB" sz="3200" b="1" i="1" dirty="0"/>
              <a:t>p &gt; N.</a:t>
            </a:r>
          </a:p>
          <a:p>
            <a:r>
              <a:rPr lang="en-GB" sz="3200" dirty="0"/>
              <a:t>The non-classical world is around!</a:t>
            </a:r>
            <a:r>
              <a:rPr lang="en-GB" sz="3200" b="1" dirty="0"/>
              <a:t> </a:t>
            </a:r>
          </a:p>
          <a:p>
            <a:pPr marL="0" indent="0">
              <a:buNone/>
            </a:pPr>
            <a:endParaRPr lang="en-GB" sz="3200" b="1" i="1" dirty="0"/>
          </a:p>
        </p:txBody>
      </p:sp>
      <p:sp>
        <p:nvSpPr>
          <p:cNvPr id="6" name="Slide Number Placeholder 5"/>
          <p:cNvSpPr>
            <a:spLocks noGrp="1"/>
          </p:cNvSpPr>
          <p:nvPr>
            <p:ph type="sldNum" sz="quarter" idx="12"/>
          </p:nvPr>
        </p:nvSpPr>
        <p:spPr>
          <a:xfrm>
            <a:off x="8610600" y="6260100"/>
            <a:ext cx="2743200" cy="365125"/>
          </a:xfrm>
        </p:spPr>
        <p:txBody>
          <a:bodyPr/>
          <a:lstStyle/>
          <a:p>
            <a:fld id="{B72D0B1B-00FF-4C44-A77D-37A8F800EEE6}" type="slidenum">
              <a:rPr lang="en-GB" smtClean="0"/>
              <a:t>12</a:t>
            </a:fld>
            <a:endParaRPr lang="en-GB" dirty="0"/>
          </a:p>
        </p:txBody>
      </p:sp>
      <p:sp>
        <p:nvSpPr>
          <p:cNvPr id="9" name="Title 2"/>
          <p:cNvSpPr>
            <a:spLocks noGrp="1"/>
          </p:cNvSpPr>
          <p:nvPr>
            <p:ph type="title"/>
          </p:nvPr>
        </p:nvSpPr>
        <p:spPr>
          <a:xfrm>
            <a:off x="2334003" y="926750"/>
            <a:ext cx="8514347" cy="1325563"/>
          </a:xfrm>
        </p:spPr>
        <p:txBody>
          <a:bodyPr/>
          <a:lstStyle/>
          <a:p>
            <a:r>
              <a:rPr lang="en-GB" b="1" dirty="0">
                <a:solidFill>
                  <a:schemeClr val="accent1">
                    <a:lumMod val="75000"/>
                  </a:schemeClr>
                </a:solidFill>
              </a:rPr>
              <a:t>High-dimensional post-classical world</a:t>
            </a:r>
          </a:p>
        </p:txBody>
      </p:sp>
      <p:sp>
        <p:nvSpPr>
          <p:cNvPr id="5" name="Rectangle 1"/>
          <p:cNvSpPr>
            <a:spLocks noChangeArrowheads="1"/>
          </p:cNvSpPr>
          <p:nvPr/>
        </p:nvSpPr>
        <p:spPr bwMode="auto">
          <a:xfrm>
            <a:off x="134754" y="6165535"/>
            <a:ext cx="127825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cs typeface="Arial" panose="020B0604020202020204" pitchFamily="34" charset="0"/>
              </a:rPr>
              <a:t>AN </a:t>
            </a:r>
            <a:r>
              <a:rPr kumimoji="0" lang="en-US" altLang="en-US" sz="1800" b="0" i="0" u="none" strike="noStrike" cap="none" normalizeH="0" baseline="0" dirty="0" err="1">
                <a:ln>
                  <a:noFill/>
                </a:ln>
                <a:solidFill>
                  <a:srgbClr val="000000"/>
                </a:solidFill>
                <a:effectLst/>
                <a:cs typeface="Arial" panose="020B0604020202020204" pitchFamily="34" charset="0"/>
              </a:rPr>
              <a:t>Gorban</a:t>
            </a:r>
            <a:r>
              <a:rPr kumimoji="0" lang="en-US" altLang="en-US" sz="1800" b="0" i="0" u="none" strike="noStrike" cap="none" normalizeH="0" baseline="0" dirty="0">
                <a:ln>
                  <a:noFill/>
                </a:ln>
                <a:solidFill>
                  <a:srgbClr val="000000"/>
                </a:solidFill>
                <a:effectLst/>
                <a:cs typeface="Arial" panose="020B0604020202020204" pitchFamily="34" charset="0"/>
              </a:rPr>
              <a:t>, VA Makarov, IY </a:t>
            </a:r>
            <a:r>
              <a:rPr kumimoji="0" lang="en-US" altLang="en-US" sz="1800" b="0" i="0" u="none" strike="noStrike" cap="none" normalizeH="0" baseline="0" dirty="0" err="1">
                <a:ln>
                  <a:noFill/>
                </a:ln>
                <a:solidFill>
                  <a:srgbClr val="000000"/>
                </a:solidFill>
                <a:effectLst/>
                <a:cs typeface="Arial" panose="020B0604020202020204" pitchFamily="34" charset="0"/>
              </a:rPr>
              <a:t>Tyukin</a:t>
            </a:r>
            <a:r>
              <a:rPr kumimoji="0" lang="en-US" altLang="en-US" sz="1800" b="0" i="0" u="none" strike="noStrike" cap="none" normalizeH="0" baseline="0" dirty="0">
                <a:ln>
                  <a:noFill/>
                </a:ln>
                <a:solidFill>
                  <a:srgbClr val="000000"/>
                </a:solidFill>
                <a:effectLst/>
                <a:cs typeface="Arial" panose="020B0604020202020204" pitchFamily="34" charset="0"/>
              </a:rPr>
              <a:t>,</a:t>
            </a:r>
            <a:r>
              <a:rPr kumimoji="0" lang="en-US" altLang="en-US" sz="1800" b="1" i="0" u="none" strike="noStrike" cap="none" normalizeH="0" baseline="0" dirty="0">
                <a:ln>
                  <a:noFill/>
                </a:ln>
                <a:solidFill>
                  <a:srgbClr val="000000"/>
                </a:solidFill>
                <a:effectLst/>
                <a:cs typeface="Arial" panose="020B0604020202020204" pitchFamily="34" charset="0"/>
              </a:rPr>
              <a:t> </a:t>
            </a:r>
            <a:r>
              <a:rPr kumimoji="0" lang="en-US" altLang="en-US" sz="1800" b="1" i="0" u="sng" strike="noStrike" cap="none" normalizeH="0" baseline="0" dirty="0">
                <a:ln>
                  <a:noFill/>
                </a:ln>
                <a:solidFill>
                  <a:srgbClr val="800080"/>
                </a:solidFill>
                <a:effectLst/>
                <a:cs typeface="Arial" panose="020B0604020202020204" pitchFamily="34" charset="0"/>
                <a:hlinkClick r:id="rId2"/>
              </a:rPr>
              <a:t>High-Dimensional Brain in a High-Dimensional World: Blessing of Dimensionality</a:t>
            </a:r>
            <a:endParaRPr kumimoji="0" lang="en-US" altLang="en-US" sz="1800" b="0" i="0" u="none" strike="noStrike" cap="none" normalizeH="0" baseline="0" dirty="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rgbClr val="000000"/>
                </a:solidFill>
                <a:effectLst/>
                <a:cs typeface="Arial" panose="020B0604020202020204" pitchFamily="34" charset="0"/>
              </a:rPr>
              <a:t>Entropy</a:t>
            </a:r>
            <a:r>
              <a:rPr kumimoji="0" lang="en-US" altLang="en-US" sz="1800" b="0" i="0" u="none" strike="noStrike" cap="none" normalizeH="0" baseline="0" dirty="0">
                <a:ln>
                  <a:noFill/>
                </a:ln>
                <a:solidFill>
                  <a:srgbClr val="000000"/>
                </a:solidFill>
                <a:effectLst/>
                <a:cs typeface="Arial" panose="020B0604020202020204" pitchFamily="34" charset="0"/>
              </a:rPr>
              <a:t> 22 (1), 82, </a:t>
            </a:r>
            <a:r>
              <a:rPr kumimoji="0" lang="en-US" altLang="en-US" sz="1800" b="0" i="0" u="sng" strike="noStrike" cap="none" normalizeH="0" baseline="0" dirty="0">
                <a:ln>
                  <a:noFill/>
                </a:ln>
                <a:solidFill>
                  <a:srgbClr val="800080"/>
                </a:solidFill>
                <a:effectLst/>
                <a:cs typeface="Arial" panose="020B0604020202020204" pitchFamily="34" charset="0"/>
                <a:hlinkClick r:id="rId3"/>
              </a:rPr>
              <a:t>https://doi.org/10.3390/e22010082</a:t>
            </a:r>
            <a:r>
              <a:rPr kumimoji="0" lang="en-US" altLang="en-US" sz="1800" b="0" i="0" u="none" strike="noStrike" cap="none" normalizeH="0" baseline="0" dirty="0">
                <a:ln>
                  <a:noFill/>
                </a:ln>
                <a:solidFill>
                  <a:srgbClr val="000000"/>
                </a:solidFill>
                <a:effectLst/>
                <a:cs typeface="Arial" panose="020B0604020202020204" pitchFamily="34" charset="0"/>
              </a:rPr>
              <a:t> </a:t>
            </a: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6409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33652" y="2204188"/>
            <a:ext cx="11197389" cy="3349587"/>
          </a:xfrm>
        </p:spPr>
        <p:txBody>
          <a:bodyPr>
            <a:normAutofit fontScale="92500" lnSpcReduction="20000"/>
          </a:bodyPr>
          <a:lstStyle/>
          <a:p>
            <a:pPr marL="0" indent="0">
              <a:buNone/>
            </a:pPr>
            <a:r>
              <a:rPr lang="en-GB" sz="3500" i="1" dirty="0"/>
              <a:t>Comment 2</a:t>
            </a:r>
          </a:p>
          <a:p>
            <a:r>
              <a:rPr lang="en-GB" sz="3500" dirty="0"/>
              <a:t>The number of attributes differs significantly from the dimensionality of data. </a:t>
            </a:r>
          </a:p>
          <a:p>
            <a:r>
              <a:rPr lang="en-GB" sz="3500" dirty="0"/>
              <a:t>The definition of the “post-classical world” should be modified to</a:t>
            </a:r>
          </a:p>
          <a:p>
            <a:pPr marL="0" indent="0" algn="ctr">
              <a:buNone/>
            </a:pPr>
            <a:r>
              <a:rPr lang="en-GB" sz="3500" dirty="0"/>
              <a:t>Dim(</a:t>
            </a:r>
            <a:r>
              <a:rPr lang="en-GB" sz="3500" dirty="0" err="1"/>
              <a:t>DataSet</a:t>
            </a:r>
            <a:r>
              <a:rPr lang="en-GB" sz="3500" dirty="0"/>
              <a:t>)&gt;</a:t>
            </a:r>
            <a:r>
              <a:rPr lang="en-GB" sz="3500" i="1" dirty="0"/>
              <a:t>&gt;N</a:t>
            </a:r>
            <a:r>
              <a:rPr lang="en-GB" sz="3500" dirty="0"/>
              <a:t>,</a:t>
            </a:r>
          </a:p>
          <a:p>
            <a:r>
              <a:rPr lang="en-GB" sz="3500" dirty="0"/>
              <a:t>or, according to Comment 1,</a:t>
            </a:r>
          </a:p>
          <a:p>
            <a:pPr marL="0" indent="0" algn="ctr">
              <a:buNone/>
            </a:pPr>
            <a:r>
              <a:rPr lang="en-GB" sz="3500" b="1" dirty="0"/>
              <a:t>Dim(</a:t>
            </a:r>
            <a:r>
              <a:rPr lang="en-GB" sz="3500" b="1" dirty="0" err="1"/>
              <a:t>DataSet</a:t>
            </a:r>
            <a:r>
              <a:rPr lang="en-GB" sz="3500" b="1" dirty="0"/>
              <a:t>)&gt;</a:t>
            </a:r>
            <a:r>
              <a:rPr lang="en-GB" sz="3500" b="1" i="1" dirty="0"/>
              <a:t>&gt;</a:t>
            </a:r>
            <a:r>
              <a:rPr lang="en-GB" sz="3500" b="1" dirty="0"/>
              <a:t>log </a:t>
            </a:r>
            <a:r>
              <a:rPr lang="en-GB" sz="3500" b="1" i="1" dirty="0"/>
              <a:t>N.</a:t>
            </a:r>
            <a:r>
              <a:rPr lang="en-GB" sz="3500" b="1" dirty="0"/>
              <a:t> </a:t>
            </a:r>
          </a:p>
          <a:p>
            <a:pPr marL="0" indent="0">
              <a:buNone/>
            </a:pPr>
            <a:endParaRPr lang="en-GB" sz="3200" b="1" i="1" dirty="0"/>
          </a:p>
        </p:txBody>
      </p:sp>
      <p:sp>
        <p:nvSpPr>
          <p:cNvPr id="6" name="Slide Number Placeholder 5"/>
          <p:cNvSpPr>
            <a:spLocks noGrp="1"/>
          </p:cNvSpPr>
          <p:nvPr>
            <p:ph type="sldNum" sz="quarter" idx="12"/>
          </p:nvPr>
        </p:nvSpPr>
        <p:spPr>
          <a:xfrm>
            <a:off x="8610600" y="6260100"/>
            <a:ext cx="2743200" cy="365125"/>
          </a:xfrm>
        </p:spPr>
        <p:txBody>
          <a:bodyPr/>
          <a:lstStyle/>
          <a:p>
            <a:fld id="{B72D0B1B-00FF-4C44-A77D-37A8F800EEE6}" type="slidenum">
              <a:rPr lang="en-GB" smtClean="0"/>
              <a:t>13</a:t>
            </a:fld>
            <a:endParaRPr lang="en-GB" dirty="0"/>
          </a:p>
        </p:txBody>
      </p:sp>
      <p:sp>
        <p:nvSpPr>
          <p:cNvPr id="9" name="Title 2"/>
          <p:cNvSpPr>
            <a:spLocks noGrp="1"/>
          </p:cNvSpPr>
          <p:nvPr>
            <p:ph type="title"/>
          </p:nvPr>
        </p:nvSpPr>
        <p:spPr>
          <a:xfrm>
            <a:off x="2334003" y="926750"/>
            <a:ext cx="8514347" cy="1325563"/>
          </a:xfrm>
        </p:spPr>
        <p:txBody>
          <a:bodyPr/>
          <a:lstStyle/>
          <a:p>
            <a:r>
              <a:rPr lang="en-GB" b="1" dirty="0">
                <a:solidFill>
                  <a:schemeClr val="accent1">
                    <a:lumMod val="75000"/>
                  </a:schemeClr>
                </a:solidFill>
              </a:rPr>
              <a:t>High-dimensional post-classical world</a:t>
            </a:r>
          </a:p>
        </p:txBody>
      </p:sp>
      <p:sp>
        <p:nvSpPr>
          <p:cNvPr id="5" name="Rectangle 1"/>
          <p:cNvSpPr>
            <a:spLocks noChangeArrowheads="1"/>
          </p:cNvSpPr>
          <p:nvPr/>
        </p:nvSpPr>
        <p:spPr bwMode="auto">
          <a:xfrm>
            <a:off x="0" y="5505650"/>
            <a:ext cx="1192723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800" b="0" i="0" u="none" strike="noStrike" cap="none" normalizeH="0" baseline="0" dirty="0">
                <a:ln>
                  <a:noFill/>
                </a:ln>
                <a:solidFill>
                  <a:srgbClr val="000000"/>
                </a:solidFill>
                <a:effectLst/>
                <a:cs typeface="Arial" panose="020B0604020202020204" pitchFamily="34" charset="0"/>
              </a:rPr>
              <a:t>About different definitions of data dimensionality related to blessing of dimensionality: </a:t>
            </a:r>
          </a:p>
          <a:p>
            <a:pPr lvl="0"/>
            <a:r>
              <a:rPr lang="en-GB" dirty="0">
                <a:cs typeface="Arial" panose="020B0604020202020204" pitchFamily="34" charset="0"/>
              </a:rPr>
              <a:t>Bac, J., </a:t>
            </a:r>
            <a:r>
              <a:rPr lang="en-GB" dirty="0" err="1">
                <a:cs typeface="Arial" panose="020B0604020202020204" pitchFamily="34" charset="0"/>
              </a:rPr>
              <a:t>Zinovyev</a:t>
            </a:r>
            <a:r>
              <a:rPr lang="en-GB" dirty="0">
                <a:cs typeface="Arial" panose="020B0604020202020204" pitchFamily="34" charset="0"/>
              </a:rPr>
              <a:t>, A. (2020). </a:t>
            </a:r>
            <a:r>
              <a:rPr lang="en-GB" b="1" dirty="0">
                <a:cs typeface="Arial" panose="020B0604020202020204" pitchFamily="34" charset="0"/>
                <a:hlinkClick r:id="rId2"/>
              </a:rPr>
              <a:t>Lizard brain: tackling locally low-dimensional yet globally complex organization </a:t>
            </a:r>
          </a:p>
          <a:p>
            <a:pPr lvl="0"/>
            <a:r>
              <a:rPr lang="en-GB" b="1" dirty="0">
                <a:cs typeface="Arial" panose="020B0604020202020204" pitchFamily="34" charset="0"/>
                <a:hlinkClick r:id="rId2"/>
              </a:rPr>
              <a:t>of multi-dimensional datasets</a:t>
            </a:r>
            <a:r>
              <a:rPr lang="en-GB" dirty="0"/>
              <a:t>. </a:t>
            </a:r>
            <a:r>
              <a:rPr lang="en-GB" i="1" dirty="0"/>
              <a:t>Frontiers in </a:t>
            </a:r>
            <a:r>
              <a:rPr lang="en-GB" i="1" dirty="0" err="1"/>
              <a:t>Neurorobotics</a:t>
            </a:r>
            <a:r>
              <a:rPr lang="en-GB" dirty="0"/>
              <a:t>, </a:t>
            </a:r>
            <a:r>
              <a:rPr lang="en-GB" i="1" dirty="0"/>
              <a:t>13</a:t>
            </a:r>
            <a:r>
              <a:rPr lang="en-GB" dirty="0"/>
              <a:t>, 110. </a:t>
            </a:r>
            <a:r>
              <a:rPr lang="en-GB" dirty="0">
                <a:hlinkClick r:id="rId2"/>
              </a:rPr>
              <a:t>https://doi.org/10.3389/fnbot.2019.00110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1379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How to cope with </a:t>
            </a:r>
            <a:br>
              <a:rPr lang="en-GB" b="1" dirty="0">
                <a:solidFill>
                  <a:schemeClr val="accent1">
                    <a:lumMod val="75000"/>
                  </a:schemeClr>
                </a:solidFill>
              </a:rPr>
            </a:br>
            <a:r>
              <a:rPr lang="en-GB" b="1" dirty="0">
                <a:solidFill>
                  <a:schemeClr val="accent1">
                    <a:lumMod val="75000"/>
                  </a:schemeClr>
                </a:solidFill>
              </a:rPr>
              <a:t>the non-classical world?</a:t>
            </a:r>
          </a:p>
        </p:txBody>
      </p:sp>
      <p:sp>
        <p:nvSpPr>
          <p:cNvPr id="3" name="Content Placeholder 2"/>
          <p:cNvSpPr>
            <a:spLocks noGrp="1"/>
          </p:cNvSpPr>
          <p:nvPr>
            <p:ph idx="1"/>
          </p:nvPr>
        </p:nvSpPr>
        <p:spPr>
          <a:xfrm>
            <a:off x="838200" y="1777500"/>
            <a:ext cx="10515600" cy="4351338"/>
          </a:xfrm>
        </p:spPr>
        <p:txBody>
          <a:bodyPr>
            <a:normAutofit lnSpcReduction="10000"/>
          </a:bodyPr>
          <a:lstStyle/>
          <a:p>
            <a:pPr marL="0" indent="0">
              <a:buNone/>
            </a:pPr>
            <a:r>
              <a:rPr lang="en-GB" sz="3600" b="1" dirty="0"/>
              <a:t>Return to classics:</a:t>
            </a:r>
            <a:r>
              <a:rPr lang="en-GB" sz="3600" dirty="0"/>
              <a:t> </a:t>
            </a:r>
          </a:p>
          <a:p>
            <a:r>
              <a:rPr lang="en-GB" sz="3600" dirty="0"/>
              <a:t>Reduce dimensionality</a:t>
            </a:r>
            <a:br>
              <a:rPr lang="en-GB" sz="3600" dirty="0"/>
            </a:br>
            <a:r>
              <a:rPr lang="en-GB" dirty="0"/>
              <a:t>(PCA, ICA, Principal graphs and manifolds, </a:t>
            </a:r>
            <a:br>
              <a:rPr lang="en-GB" dirty="0"/>
            </a:br>
            <a:r>
              <a:rPr lang="en-GB" dirty="0" err="1"/>
              <a:t>Autoencoders</a:t>
            </a:r>
            <a:r>
              <a:rPr lang="en-GB" dirty="0"/>
              <a:t>,… - methods of the previous</a:t>
            </a:r>
            <a:br>
              <a:rPr lang="en-GB" dirty="0"/>
            </a:br>
            <a:r>
              <a:rPr lang="en-GB" dirty="0"/>
              <a:t>century with some modern improvements);</a:t>
            </a:r>
          </a:p>
          <a:p>
            <a:endParaRPr lang="en-GB" sz="3600" dirty="0"/>
          </a:p>
          <a:p>
            <a:r>
              <a:rPr lang="en-GB" sz="3600" dirty="0"/>
              <a:t>Data augmentation – smearing </a:t>
            </a:r>
            <a:br>
              <a:rPr lang="en-GB" sz="3600" dirty="0"/>
            </a:br>
            <a:r>
              <a:rPr lang="en-GB" sz="3600" dirty="0"/>
              <a:t>data by random perturbations </a:t>
            </a:r>
            <a:br>
              <a:rPr lang="en-GB" sz="3600" dirty="0"/>
            </a:br>
            <a:r>
              <a:rPr lang="en-GB" dirty="0"/>
              <a:t>(also well-known from 1990s). </a:t>
            </a:r>
          </a:p>
          <a:p>
            <a:endParaRPr lang="en-GB" dirty="0"/>
          </a:p>
        </p:txBody>
      </p:sp>
      <p:sp>
        <p:nvSpPr>
          <p:cNvPr id="4" name="Slide Number Placeholder 3"/>
          <p:cNvSpPr>
            <a:spLocks noGrp="1"/>
          </p:cNvSpPr>
          <p:nvPr>
            <p:ph type="sldNum" sz="quarter" idx="12"/>
          </p:nvPr>
        </p:nvSpPr>
        <p:spPr/>
        <p:txBody>
          <a:bodyPr/>
          <a:lstStyle/>
          <a:p>
            <a:fld id="{B72D0B1B-00FF-4C44-A77D-37A8F800EEE6}" type="slidenum">
              <a:rPr lang="en-GB" smtClean="0"/>
              <a:t>14</a:t>
            </a:fld>
            <a:endParaRPr lang="en-GB"/>
          </a:p>
        </p:txBody>
      </p:sp>
      <p:pic>
        <p:nvPicPr>
          <p:cNvPr id="5" name="Picture 4"/>
          <p:cNvPicPr>
            <a:picLocks noChangeAspect="1"/>
          </p:cNvPicPr>
          <p:nvPr/>
        </p:nvPicPr>
        <p:blipFill>
          <a:blip r:embed="rId2"/>
          <a:stretch>
            <a:fillRect/>
          </a:stretch>
        </p:blipFill>
        <p:spPr>
          <a:xfrm>
            <a:off x="7939338" y="1669237"/>
            <a:ext cx="2784459" cy="2730467"/>
          </a:xfrm>
          <a:prstGeom prst="rect">
            <a:avLst/>
          </a:prstGeom>
        </p:spPr>
      </p:pic>
      <p:grpSp>
        <p:nvGrpSpPr>
          <p:cNvPr id="30" name="Group 29"/>
          <p:cNvGrpSpPr/>
          <p:nvPr/>
        </p:nvGrpSpPr>
        <p:grpSpPr>
          <a:xfrm>
            <a:off x="7937933" y="4605325"/>
            <a:ext cx="2785864" cy="1004888"/>
            <a:chOff x="7937933" y="4912009"/>
            <a:chExt cx="2785864" cy="1004888"/>
          </a:xfrm>
        </p:grpSpPr>
        <p:grpSp>
          <p:nvGrpSpPr>
            <p:cNvPr id="6" name="Group 2076"/>
            <p:cNvGrpSpPr>
              <a:grpSpLocks/>
            </p:cNvGrpSpPr>
            <p:nvPr/>
          </p:nvGrpSpPr>
          <p:grpSpPr bwMode="auto">
            <a:xfrm>
              <a:off x="9442684" y="4912009"/>
              <a:ext cx="1281113" cy="1004888"/>
              <a:chOff x="1686" y="1326"/>
              <a:chExt cx="807" cy="633"/>
            </a:xfrm>
          </p:grpSpPr>
          <p:grpSp>
            <p:nvGrpSpPr>
              <p:cNvPr id="7" name="Group 2077"/>
              <p:cNvGrpSpPr>
                <a:grpSpLocks/>
              </p:cNvGrpSpPr>
              <p:nvPr/>
            </p:nvGrpSpPr>
            <p:grpSpPr bwMode="auto">
              <a:xfrm>
                <a:off x="1686" y="1365"/>
                <a:ext cx="279" cy="300"/>
                <a:chOff x="1686" y="1365"/>
                <a:chExt cx="279" cy="300"/>
              </a:xfrm>
            </p:grpSpPr>
            <p:sp>
              <p:nvSpPr>
                <p:cNvPr id="23" name="Oval 2078"/>
                <p:cNvSpPr>
                  <a:spLocks noChangeArrowheads="1"/>
                </p:cNvSpPr>
                <p:nvPr/>
              </p:nvSpPr>
              <p:spPr bwMode="auto">
                <a:xfrm>
                  <a:off x="1686" y="1527"/>
                  <a:ext cx="72" cy="84"/>
                </a:xfrm>
                <a:prstGeom prst="ellipse">
                  <a:avLst/>
                </a:prstGeom>
                <a:solidFill>
                  <a:srgbClr val="00CCFF"/>
                </a:solidFill>
                <a:ln w="9525">
                  <a:solidFill>
                    <a:srgbClr val="000000"/>
                  </a:solidFill>
                  <a:round/>
                  <a:headEnd/>
                  <a:tailEnd/>
                </a:ln>
              </p:spPr>
              <p:txBody>
                <a:bodyPr/>
                <a:lstStyle/>
                <a:p>
                  <a:endParaRPr lang="en-GB"/>
                </a:p>
              </p:txBody>
            </p:sp>
            <p:sp>
              <p:nvSpPr>
                <p:cNvPr id="24" name="Oval 2079"/>
                <p:cNvSpPr>
                  <a:spLocks noChangeArrowheads="1"/>
                </p:cNvSpPr>
                <p:nvPr/>
              </p:nvSpPr>
              <p:spPr bwMode="auto">
                <a:xfrm>
                  <a:off x="1857" y="1392"/>
                  <a:ext cx="72" cy="84"/>
                </a:xfrm>
                <a:prstGeom prst="ellipse">
                  <a:avLst/>
                </a:prstGeom>
                <a:solidFill>
                  <a:srgbClr val="00CCFF"/>
                </a:solidFill>
                <a:ln w="9525">
                  <a:solidFill>
                    <a:srgbClr val="000000"/>
                  </a:solidFill>
                  <a:round/>
                  <a:headEnd/>
                  <a:tailEnd/>
                </a:ln>
              </p:spPr>
              <p:txBody>
                <a:bodyPr/>
                <a:lstStyle/>
                <a:p>
                  <a:endParaRPr lang="en-GB"/>
                </a:p>
              </p:txBody>
            </p:sp>
            <p:sp>
              <p:nvSpPr>
                <p:cNvPr id="25" name="Oval 2080"/>
                <p:cNvSpPr>
                  <a:spLocks noChangeArrowheads="1"/>
                </p:cNvSpPr>
                <p:nvPr/>
              </p:nvSpPr>
              <p:spPr bwMode="auto">
                <a:xfrm>
                  <a:off x="1731" y="1365"/>
                  <a:ext cx="72" cy="84"/>
                </a:xfrm>
                <a:prstGeom prst="ellipse">
                  <a:avLst/>
                </a:prstGeom>
                <a:solidFill>
                  <a:srgbClr val="00CCFF"/>
                </a:solidFill>
                <a:ln w="9525">
                  <a:solidFill>
                    <a:srgbClr val="000000"/>
                  </a:solidFill>
                  <a:round/>
                  <a:headEnd/>
                  <a:tailEnd/>
                </a:ln>
              </p:spPr>
              <p:txBody>
                <a:bodyPr/>
                <a:lstStyle/>
                <a:p>
                  <a:endParaRPr lang="en-GB"/>
                </a:p>
              </p:txBody>
            </p:sp>
            <p:sp>
              <p:nvSpPr>
                <p:cNvPr id="26" name="Oval 2081"/>
                <p:cNvSpPr>
                  <a:spLocks noChangeArrowheads="1"/>
                </p:cNvSpPr>
                <p:nvPr/>
              </p:nvSpPr>
              <p:spPr bwMode="auto">
                <a:xfrm>
                  <a:off x="1893" y="1581"/>
                  <a:ext cx="72" cy="84"/>
                </a:xfrm>
                <a:prstGeom prst="ellipse">
                  <a:avLst/>
                </a:prstGeom>
                <a:solidFill>
                  <a:srgbClr val="00CCFF"/>
                </a:solidFill>
                <a:ln w="9525">
                  <a:solidFill>
                    <a:srgbClr val="000000"/>
                  </a:solidFill>
                  <a:round/>
                  <a:headEnd/>
                  <a:tailEnd/>
                </a:ln>
              </p:spPr>
              <p:txBody>
                <a:bodyPr/>
                <a:lstStyle/>
                <a:p>
                  <a:endParaRPr lang="en-GB"/>
                </a:p>
              </p:txBody>
            </p:sp>
          </p:grpSp>
          <p:grpSp>
            <p:nvGrpSpPr>
              <p:cNvPr id="8" name="Group 2082"/>
              <p:cNvGrpSpPr>
                <a:grpSpLocks/>
              </p:cNvGrpSpPr>
              <p:nvPr/>
            </p:nvGrpSpPr>
            <p:grpSpPr bwMode="auto">
              <a:xfrm>
                <a:off x="1818" y="1326"/>
                <a:ext cx="279" cy="300"/>
                <a:chOff x="1686" y="1365"/>
                <a:chExt cx="279" cy="300"/>
              </a:xfrm>
            </p:grpSpPr>
            <p:sp>
              <p:nvSpPr>
                <p:cNvPr id="19" name="Oval 2083"/>
                <p:cNvSpPr>
                  <a:spLocks noChangeArrowheads="1"/>
                </p:cNvSpPr>
                <p:nvPr/>
              </p:nvSpPr>
              <p:spPr bwMode="auto">
                <a:xfrm>
                  <a:off x="1686" y="1527"/>
                  <a:ext cx="72" cy="84"/>
                </a:xfrm>
                <a:prstGeom prst="ellipse">
                  <a:avLst/>
                </a:prstGeom>
                <a:solidFill>
                  <a:srgbClr val="00CCFF"/>
                </a:solidFill>
                <a:ln w="9525">
                  <a:solidFill>
                    <a:srgbClr val="000000"/>
                  </a:solidFill>
                  <a:round/>
                  <a:headEnd/>
                  <a:tailEnd/>
                </a:ln>
              </p:spPr>
              <p:txBody>
                <a:bodyPr/>
                <a:lstStyle/>
                <a:p>
                  <a:endParaRPr lang="en-GB"/>
                </a:p>
              </p:txBody>
            </p:sp>
            <p:sp>
              <p:nvSpPr>
                <p:cNvPr id="20" name="Oval 2084"/>
                <p:cNvSpPr>
                  <a:spLocks noChangeArrowheads="1"/>
                </p:cNvSpPr>
                <p:nvPr/>
              </p:nvSpPr>
              <p:spPr bwMode="auto">
                <a:xfrm>
                  <a:off x="1857" y="1392"/>
                  <a:ext cx="72" cy="84"/>
                </a:xfrm>
                <a:prstGeom prst="ellipse">
                  <a:avLst/>
                </a:prstGeom>
                <a:solidFill>
                  <a:srgbClr val="00CCFF"/>
                </a:solidFill>
                <a:ln w="9525">
                  <a:solidFill>
                    <a:srgbClr val="000000"/>
                  </a:solidFill>
                  <a:round/>
                  <a:headEnd/>
                  <a:tailEnd/>
                </a:ln>
              </p:spPr>
              <p:txBody>
                <a:bodyPr/>
                <a:lstStyle/>
                <a:p>
                  <a:endParaRPr lang="en-GB"/>
                </a:p>
              </p:txBody>
            </p:sp>
            <p:sp>
              <p:nvSpPr>
                <p:cNvPr id="21" name="Oval 2085"/>
                <p:cNvSpPr>
                  <a:spLocks noChangeArrowheads="1"/>
                </p:cNvSpPr>
                <p:nvPr/>
              </p:nvSpPr>
              <p:spPr bwMode="auto">
                <a:xfrm>
                  <a:off x="1731" y="1365"/>
                  <a:ext cx="72" cy="84"/>
                </a:xfrm>
                <a:prstGeom prst="ellipse">
                  <a:avLst/>
                </a:prstGeom>
                <a:solidFill>
                  <a:srgbClr val="00CCFF"/>
                </a:solidFill>
                <a:ln w="9525">
                  <a:solidFill>
                    <a:srgbClr val="000000"/>
                  </a:solidFill>
                  <a:round/>
                  <a:headEnd/>
                  <a:tailEnd/>
                </a:ln>
              </p:spPr>
              <p:txBody>
                <a:bodyPr/>
                <a:lstStyle/>
                <a:p>
                  <a:endParaRPr lang="en-GB"/>
                </a:p>
              </p:txBody>
            </p:sp>
            <p:sp>
              <p:nvSpPr>
                <p:cNvPr id="22" name="Oval 2086"/>
                <p:cNvSpPr>
                  <a:spLocks noChangeArrowheads="1"/>
                </p:cNvSpPr>
                <p:nvPr/>
              </p:nvSpPr>
              <p:spPr bwMode="auto">
                <a:xfrm>
                  <a:off x="1893" y="1581"/>
                  <a:ext cx="72" cy="84"/>
                </a:xfrm>
                <a:prstGeom prst="ellipse">
                  <a:avLst/>
                </a:prstGeom>
                <a:solidFill>
                  <a:srgbClr val="00CCFF"/>
                </a:solidFill>
                <a:ln w="9525">
                  <a:solidFill>
                    <a:srgbClr val="000000"/>
                  </a:solidFill>
                  <a:round/>
                  <a:headEnd/>
                  <a:tailEnd/>
                </a:ln>
              </p:spPr>
              <p:txBody>
                <a:bodyPr/>
                <a:lstStyle/>
                <a:p>
                  <a:endParaRPr lang="en-GB"/>
                </a:p>
              </p:txBody>
            </p:sp>
          </p:grpSp>
          <p:grpSp>
            <p:nvGrpSpPr>
              <p:cNvPr id="9" name="Group 2087"/>
              <p:cNvGrpSpPr>
                <a:grpSpLocks/>
              </p:cNvGrpSpPr>
              <p:nvPr/>
            </p:nvGrpSpPr>
            <p:grpSpPr bwMode="auto">
              <a:xfrm>
                <a:off x="1782" y="1659"/>
                <a:ext cx="279" cy="300"/>
                <a:chOff x="1686" y="1365"/>
                <a:chExt cx="279" cy="300"/>
              </a:xfrm>
            </p:grpSpPr>
            <p:sp>
              <p:nvSpPr>
                <p:cNvPr id="15" name="Oval 2088"/>
                <p:cNvSpPr>
                  <a:spLocks noChangeArrowheads="1"/>
                </p:cNvSpPr>
                <p:nvPr/>
              </p:nvSpPr>
              <p:spPr bwMode="auto">
                <a:xfrm>
                  <a:off x="1686" y="1527"/>
                  <a:ext cx="72" cy="84"/>
                </a:xfrm>
                <a:prstGeom prst="ellipse">
                  <a:avLst/>
                </a:prstGeom>
                <a:solidFill>
                  <a:srgbClr val="00CCFF"/>
                </a:solidFill>
                <a:ln w="9525">
                  <a:solidFill>
                    <a:srgbClr val="000000"/>
                  </a:solidFill>
                  <a:round/>
                  <a:headEnd/>
                  <a:tailEnd/>
                </a:ln>
              </p:spPr>
              <p:txBody>
                <a:bodyPr/>
                <a:lstStyle/>
                <a:p>
                  <a:endParaRPr lang="en-GB"/>
                </a:p>
              </p:txBody>
            </p:sp>
            <p:sp>
              <p:nvSpPr>
                <p:cNvPr id="16" name="Oval 2089"/>
                <p:cNvSpPr>
                  <a:spLocks noChangeArrowheads="1"/>
                </p:cNvSpPr>
                <p:nvPr/>
              </p:nvSpPr>
              <p:spPr bwMode="auto">
                <a:xfrm>
                  <a:off x="1857" y="1392"/>
                  <a:ext cx="72" cy="84"/>
                </a:xfrm>
                <a:prstGeom prst="ellipse">
                  <a:avLst/>
                </a:prstGeom>
                <a:solidFill>
                  <a:srgbClr val="00CCFF"/>
                </a:solidFill>
                <a:ln w="9525">
                  <a:solidFill>
                    <a:srgbClr val="000000"/>
                  </a:solidFill>
                  <a:round/>
                  <a:headEnd/>
                  <a:tailEnd/>
                </a:ln>
              </p:spPr>
              <p:txBody>
                <a:bodyPr/>
                <a:lstStyle/>
                <a:p>
                  <a:endParaRPr lang="en-GB"/>
                </a:p>
              </p:txBody>
            </p:sp>
            <p:sp>
              <p:nvSpPr>
                <p:cNvPr id="17" name="Oval 2090"/>
                <p:cNvSpPr>
                  <a:spLocks noChangeArrowheads="1"/>
                </p:cNvSpPr>
                <p:nvPr/>
              </p:nvSpPr>
              <p:spPr bwMode="auto">
                <a:xfrm>
                  <a:off x="1731" y="1365"/>
                  <a:ext cx="72" cy="84"/>
                </a:xfrm>
                <a:prstGeom prst="ellipse">
                  <a:avLst/>
                </a:prstGeom>
                <a:solidFill>
                  <a:srgbClr val="00CCFF"/>
                </a:solidFill>
                <a:ln w="9525">
                  <a:solidFill>
                    <a:srgbClr val="000000"/>
                  </a:solidFill>
                  <a:round/>
                  <a:headEnd/>
                  <a:tailEnd/>
                </a:ln>
              </p:spPr>
              <p:txBody>
                <a:bodyPr/>
                <a:lstStyle/>
                <a:p>
                  <a:endParaRPr lang="en-GB"/>
                </a:p>
              </p:txBody>
            </p:sp>
            <p:sp>
              <p:nvSpPr>
                <p:cNvPr id="18" name="Oval 2091"/>
                <p:cNvSpPr>
                  <a:spLocks noChangeArrowheads="1"/>
                </p:cNvSpPr>
                <p:nvPr/>
              </p:nvSpPr>
              <p:spPr bwMode="auto">
                <a:xfrm>
                  <a:off x="1893" y="1581"/>
                  <a:ext cx="72" cy="84"/>
                </a:xfrm>
                <a:prstGeom prst="ellipse">
                  <a:avLst/>
                </a:prstGeom>
                <a:solidFill>
                  <a:srgbClr val="00CCFF"/>
                </a:solidFill>
                <a:ln w="9525">
                  <a:solidFill>
                    <a:srgbClr val="000000"/>
                  </a:solidFill>
                  <a:round/>
                  <a:headEnd/>
                  <a:tailEnd/>
                </a:ln>
              </p:spPr>
              <p:txBody>
                <a:bodyPr/>
                <a:lstStyle/>
                <a:p>
                  <a:endParaRPr lang="en-GB"/>
                </a:p>
              </p:txBody>
            </p:sp>
          </p:grpSp>
          <p:grpSp>
            <p:nvGrpSpPr>
              <p:cNvPr id="10" name="Group 2092"/>
              <p:cNvGrpSpPr>
                <a:grpSpLocks/>
              </p:cNvGrpSpPr>
              <p:nvPr/>
            </p:nvGrpSpPr>
            <p:grpSpPr bwMode="auto">
              <a:xfrm>
                <a:off x="2214" y="1461"/>
                <a:ext cx="279" cy="300"/>
                <a:chOff x="1686" y="1365"/>
                <a:chExt cx="279" cy="300"/>
              </a:xfrm>
            </p:grpSpPr>
            <p:sp>
              <p:nvSpPr>
                <p:cNvPr id="11" name="Oval 2093"/>
                <p:cNvSpPr>
                  <a:spLocks noChangeArrowheads="1"/>
                </p:cNvSpPr>
                <p:nvPr/>
              </p:nvSpPr>
              <p:spPr bwMode="auto">
                <a:xfrm>
                  <a:off x="1686" y="1527"/>
                  <a:ext cx="72" cy="84"/>
                </a:xfrm>
                <a:prstGeom prst="ellipse">
                  <a:avLst/>
                </a:prstGeom>
                <a:solidFill>
                  <a:srgbClr val="00CCFF"/>
                </a:solidFill>
                <a:ln w="9525">
                  <a:solidFill>
                    <a:srgbClr val="000000"/>
                  </a:solidFill>
                  <a:round/>
                  <a:headEnd/>
                  <a:tailEnd/>
                </a:ln>
              </p:spPr>
              <p:txBody>
                <a:bodyPr/>
                <a:lstStyle/>
                <a:p>
                  <a:endParaRPr lang="en-GB"/>
                </a:p>
              </p:txBody>
            </p:sp>
            <p:sp>
              <p:nvSpPr>
                <p:cNvPr id="12" name="Oval 2094"/>
                <p:cNvSpPr>
                  <a:spLocks noChangeArrowheads="1"/>
                </p:cNvSpPr>
                <p:nvPr/>
              </p:nvSpPr>
              <p:spPr bwMode="auto">
                <a:xfrm>
                  <a:off x="1857" y="1392"/>
                  <a:ext cx="72" cy="84"/>
                </a:xfrm>
                <a:prstGeom prst="ellipse">
                  <a:avLst/>
                </a:prstGeom>
                <a:solidFill>
                  <a:srgbClr val="00CCFF"/>
                </a:solidFill>
                <a:ln w="9525">
                  <a:solidFill>
                    <a:srgbClr val="000000"/>
                  </a:solidFill>
                  <a:round/>
                  <a:headEnd/>
                  <a:tailEnd/>
                </a:ln>
              </p:spPr>
              <p:txBody>
                <a:bodyPr/>
                <a:lstStyle/>
                <a:p>
                  <a:endParaRPr lang="en-GB"/>
                </a:p>
              </p:txBody>
            </p:sp>
            <p:sp>
              <p:nvSpPr>
                <p:cNvPr id="13" name="Oval 2095"/>
                <p:cNvSpPr>
                  <a:spLocks noChangeArrowheads="1"/>
                </p:cNvSpPr>
                <p:nvPr/>
              </p:nvSpPr>
              <p:spPr bwMode="auto">
                <a:xfrm>
                  <a:off x="1731" y="1365"/>
                  <a:ext cx="72" cy="84"/>
                </a:xfrm>
                <a:prstGeom prst="ellipse">
                  <a:avLst/>
                </a:prstGeom>
                <a:solidFill>
                  <a:srgbClr val="00CCFF"/>
                </a:solidFill>
                <a:ln w="9525">
                  <a:solidFill>
                    <a:srgbClr val="000000"/>
                  </a:solidFill>
                  <a:round/>
                  <a:headEnd/>
                  <a:tailEnd/>
                </a:ln>
              </p:spPr>
              <p:txBody>
                <a:bodyPr/>
                <a:lstStyle/>
                <a:p>
                  <a:endParaRPr lang="en-GB"/>
                </a:p>
              </p:txBody>
            </p:sp>
            <p:sp>
              <p:nvSpPr>
                <p:cNvPr id="14" name="Oval 2096"/>
                <p:cNvSpPr>
                  <a:spLocks noChangeArrowheads="1"/>
                </p:cNvSpPr>
                <p:nvPr/>
              </p:nvSpPr>
              <p:spPr bwMode="auto">
                <a:xfrm>
                  <a:off x="1893" y="1581"/>
                  <a:ext cx="72" cy="84"/>
                </a:xfrm>
                <a:prstGeom prst="ellipse">
                  <a:avLst/>
                </a:prstGeom>
                <a:solidFill>
                  <a:srgbClr val="00CCFF"/>
                </a:solidFill>
                <a:ln w="9525">
                  <a:solidFill>
                    <a:srgbClr val="000000"/>
                  </a:solidFill>
                  <a:round/>
                  <a:headEnd/>
                  <a:tailEnd/>
                </a:ln>
              </p:spPr>
              <p:txBody>
                <a:bodyPr/>
                <a:lstStyle/>
                <a:p>
                  <a:endParaRPr lang="en-GB"/>
                </a:p>
              </p:txBody>
            </p:sp>
          </p:grpSp>
        </p:grpSp>
        <p:sp>
          <p:nvSpPr>
            <p:cNvPr id="27" name="Oval 2088"/>
            <p:cNvSpPr>
              <a:spLocks noChangeArrowheads="1"/>
            </p:cNvSpPr>
            <p:nvPr/>
          </p:nvSpPr>
          <p:spPr bwMode="auto">
            <a:xfrm>
              <a:off x="7937933" y="5311203"/>
              <a:ext cx="114300" cy="133350"/>
            </a:xfrm>
            <a:prstGeom prst="ellipse">
              <a:avLst/>
            </a:prstGeom>
            <a:solidFill>
              <a:srgbClr val="00CCFF"/>
            </a:solidFill>
            <a:ln w="9525">
              <a:solidFill>
                <a:srgbClr val="000000"/>
              </a:solidFill>
              <a:round/>
              <a:headEnd/>
              <a:tailEnd/>
            </a:ln>
          </p:spPr>
          <p:txBody>
            <a:bodyPr/>
            <a:lstStyle/>
            <a:p>
              <a:endParaRPr lang="en-GB"/>
            </a:p>
          </p:txBody>
        </p:sp>
        <p:cxnSp>
          <p:nvCxnSpPr>
            <p:cNvPr id="28" name="AutoShape 2101"/>
            <p:cNvCxnSpPr>
              <a:cxnSpLocks noChangeShapeType="1"/>
            </p:cNvCxnSpPr>
            <p:nvPr/>
          </p:nvCxnSpPr>
          <p:spPr bwMode="auto">
            <a:xfrm>
              <a:off x="8142345" y="5383497"/>
              <a:ext cx="1125656" cy="9525"/>
            </a:xfrm>
            <a:prstGeom prst="straightConnector1">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9" name="TextBox 28"/>
          <p:cNvSpPr txBox="1"/>
          <p:nvPr/>
        </p:nvSpPr>
        <p:spPr>
          <a:xfrm>
            <a:off x="0" y="5826627"/>
            <a:ext cx="12105373" cy="1015663"/>
          </a:xfrm>
          <a:prstGeom prst="rect">
            <a:avLst/>
          </a:prstGeom>
          <a:noFill/>
        </p:spPr>
        <p:txBody>
          <a:bodyPr wrap="square" rtlCol="0">
            <a:spAutoFit/>
          </a:bodyPr>
          <a:lstStyle/>
          <a:p>
            <a:r>
              <a:rPr lang="en-GB" sz="2000" dirty="0"/>
              <a:t>Sometimes this works: A. Gorban, B. </a:t>
            </a:r>
            <a:r>
              <a:rPr lang="en-GB" sz="2000" dirty="0" err="1"/>
              <a:t>Kégl</a:t>
            </a:r>
            <a:r>
              <a:rPr lang="en-GB" sz="2000" dirty="0"/>
              <a:t>, D. </a:t>
            </a:r>
            <a:r>
              <a:rPr lang="en-GB" sz="2000" dirty="0" err="1"/>
              <a:t>Wunsch</a:t>
            </a:r>
            <a:r>
              <a:rPr lang="en-GB" sz="2000" dirty="0"/>
              <a:t>, A. </a:t>
            </a:r>
            <a:r>
              <a:rPr lang="en-GB" sz="2000" dirty="0" err="1"/>
              <a:t>Zinovyev</a:t>
            </a:r>
            <a:r>
              <a:rPr lang="en-GB" sz="2000" dirty="0"/>
              <a:t> (Eds.), </a:t>
            </a:r>
            <a:r>
              <a:rPr lang="en-GB" sz="2000" b="1" i="1" dirty="0">
                <a:hlinkClick r:id="rId3"/>
              </a:rPr>
              <a:t>Principal manifolds for data visualization and dimension reduction.</a:t>
            </a:r>
            <a:r>
              <a:rPr lang="en-GB" sz="2000" dirty="0"/>
              <a:t> Springer, (2008). Gorban, A. N., </a:t>
            </a:r>
            <a:r>
              <a:rPr lang="en-GB" sz="2000" dirty="0" err="1"/>
              <a:t>Zinovyev</a:t>
            </a:r>
            <a:r>
              <a:rPr lang="en-GB" sz="2000" dirty="0"/>
              <a:t>, A. </a:t>
            </a:r>
            <a:r>
              <a:rPr lang="en-GB" sz="2000" b="1" dirty="0">
                <a:hlinkClick r:id="rId4"/>
              </a:rPr>
              <a:t>Principal manifolds and graphs in practice: from molecular biology to dynamical systems</a:t>
            </a:r>
            <a:r>
              <a:rPr lang="en-GB" sz="2000" dirty="0"/>
              <a:t>. </a:t>
            </a:r>
            <a:r>
              <a:rPr lang="en-GB" sz="2000" i="1" dirty="0"/>
              <a:t>Int. J. Neural Syst.</a:t>
            </a:r>
            <a:r>
              <a:rPr lang="en-GB" sz="2000" dirty="0"/>
              <a:t>, </a:t>
            </a:r>
            <a:r>
              <a:rPr lang="en-GB" sz="2000" i="1" dirty="0"/>
              <a:t>20</a:t>
            </a:r>
            <a:r>
              <a:rPr lang="en-GB" sz="2000" dirty="0"/>
              <a:t> (2010), 219-232.</a:t>
            </a:r>
          </a:p>
        </p:txBody>
      </p:sp>
    </p:spTree>
    <p:extLst>
      <p:ext uri="{BB962C8B-B14F-4D97-AF65-F5344CB8AC3E}">
        <p14:creationId xmlns:p14="http://schemas.microsoft.com/office/powerpoint/2010/main" val="171092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How to cope with </a:t>
            </a:r>
            <a:br>
              <a:rPr lang="en-GB" b="1" dirty="0">
                <a:solidFill>
                  <a:schemeClr val="accent1">
                    <a:lumMod val="75000"/>
                  </a:schemeClr>
                </a:solidFill>
              </a:rPr>
            </a:br>
            <a:r>
              <a:rPr lang="en-GB" b="1" dirty="0">
                <a:solidFill>
                  <a:schemeClr val="accent1">
                    <a:lumMod val="75000"/>
                  </a:schemeClr>
                </a:solidFill>
              </a:rPr>
              <a:t>the non-classical world?</a:t>
            </a:r>
          </a:p>
        </p:txBody>
      </p:sp>
      <p:sp>
        <p:nvSpPr>
          <p:cNvPr id="3" name="Content Placeholder 2"/>
          <p:cNvSpPr>
            <a:spLocks noGrp="1"/>
          </p:cNvSpPr>
          <p:nvPr>
            <p:ph idx="1"/>
          </p:nvPr>
        </p:nvSpPr>
        <p:spPr>
          <a:xfrm>
            <a:off x="838200" y="1729375"/>
            <a:ext cx="7343274" cy="4351338"/>
          </a:xfrm>
        </p:spPr>
        <p:txBody>
          <a:bodyPr>
            <a:normAutofit/>
          </a:bodyPr>
          <a:lstStyle/>
          <a:p>
            <a:pPr marL="0" indent="0">
              <a:buNone/>
            </a:pPr>
            <a:r>
              <a:rPr lang="en-GB" sz="3600" b="1" dirty="0"/>
              <a:t>when return to classics is impossible?</a:t>
            </a:r>
            <a:r>
              <a:rPr lang="en-GB" sz="3600" dirty="0"/>
              <a:t> </a:t>
            </a:r>
          </a:p>
          <a:p>
            <a:endParaRPr lang="en-GB" sz="3600" dirty="0"/>
          </a:p>
          <a:p>
            <a:pPr marL="0" indent="0">
              <a:buNone/>
            </a:pPr>
            <a:endParaRPr lang="en-GB" dirty="0"/>
          </a:p>
        </p:txBody>
      </p:sp>
      <p:sp>
        <p:nvSpPr>
          <p:cNvPr id="4" name="Slide Number Placeholder 3"/>
          <p:cNvSpPr>
            <a:spLocks noGrp="1"/>
          </p:cNvSpPr>
          <p:nvPr>
            <p:ph type="sldNum" sz="quarter" idx="12"/>
          </p:nvPr>
        </p:nvSpPr>
        <p:spPr/>
        <p:txBody>
          <a:bodyPr/>
          <a:lstStyle/>
          <a:p>
            <a:fld id="{B72D0B1B-00FF-4C44-A77D-37A8F800EEE6}" type="slidenum">
              <a:rPr lang="en-GB" smtClean="0"/>
              <a:t>15</a:t>
            </a:fld>
            <a:endParaRPr lang="en-GB"/>
          </a:p>
        </p:txBody>
      </p:sp>
      <p:pic>
        <p:nvPicPr>
          <p:cNvPr id="6" name="Picture 5">
            <a:extLst>
              <a:ext uri="{FF2B5EF4-FFF2-40B4-BE49-F238E27FC236}">
                <a16:creationId xmlns="" xmlns:a16="http://schemas.microsoft.com/office/drawing/2014/main" id="{25DC6C22-9C71-4FE1-99ED-3A9168CB5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16" y="3449687"/>
            <a:ext cx="3032090" cy="2653079"/>
          </a:xfrm>
          <a:prstGeom prst="rect">
            <a:avLst/>
          </a:prstGeom>
        </p:spPr>
      </p:pic>
      <p:sp>
        <p:nvSpPr>
          <p:cNvPr id="9" name="Rectangle 8"/>
          <p:cNvSpPr/>
          <p:nvPr/>
        </p:nvSpPr>
        <p:spPr>
          <a:xfrm>
            <a:off x="-1" y="6035391"/>
            <a:ext cx="12002703" cy="646331"/>
          </a:xfrm>
          <a:prstGeom prst="rect">
            <a:avLst/>
          </a:prstGeom>
        </p:spPr>
        <p:txBody>
          <a:bodyPr wrap="square">
            <a:spAutoFit/>
          </a:bodyPr>
          <a:lstStyle/>
          <a:p>
            <a:r>
              <a:rPr lang="en-GB" dirty="0"/>
              <a:t>A.N. Gorban, I.Y. </a:t>
            </a:r>
            <a:r>
              <a:rPr lang="en-GB" dirty="0" err="1"/>
              <a:t>Tyukin</a:t>
            </a:r>
            <a:r>
              <a:rPr lang="en-GB" dirty="0"/>
              <a:t>, </a:t>
            </a:r>
            <a:r>
              <a:rPr lang="en-GB" b="1" dirty="0">
                <a:hlinkClick r:id="rId3"/>
              </a:rPr>
              <a:t>Blessing of dimensionality: mathematical foundations of the statistical physics of data</a:t>
            </a:r>
            <a:r>
              <a:rPr lang="en-GB" dirty="0"/>
              <a:t>. </a:t>
            </a:r>
            <a:r>
              <a:rPr lang="en-GB" i="1" dirty="0"/>
              <a:t>Philos. Trans. Royal Soc.  </a:t>
            </a:r>
            <a:r>
              <a:rPr lang="en-GB" dirty="0"/>
              <a:t>A 376(2118), 20170237, 2018.</a:t>
            </a:r>
          </a:p>
        </p:txBody>
      </p:sp>
      <p:sp>
        <p:nvSpPr>
          <p:cNvPr id="10" name="Rectangle 9"/>
          <p:cNvSpPr/>
          <p:nvPr/>
        </p:nvSpPr>
        <p:spPr>
          <a:xfrm>
            <a:off x="4806220" y="2456208"/>
            <a:ext cx="6869228" cy="3108543"/>
          </a:xfrm>
          <a:prstGeom prst="rect">
            <a:avLst/>
          </a:prstGeom>
        </p:spPr>
        <p:txBody>
          <a:bodyPr wrap="square">
            <a:spAutoFit/>
          </a:bodyPr>
          <a:lstStyle/>
          <a:p>
            <a:r>
              <a:rPr lang="en-GB" sz="2800" b="1" dirty="0"/>
              <a:t>Technical requirements</a:t>
            </a:r>
          </a:p>
          <a:p>
            <a:r>
              <a:rPr lang="en-GB" sz="2800" b="1" dirty="0"/>
              <a:t>Corrector should</a:t>
            </a:r>
            <a:r>
              <a:rPr lang="en-GB" sz="2800" dirty="0"/>
              <a:t>: </a:t>
            </a:r>
          </a:p>
          <a:p>
            <a:pPr marL="514350" indent="-514350">
              <a:buFont typeface="+mj-lt"/>
              <a:buAutoNum type="arabicPeriod"/>
            </a:pPr>
            <a:r>
              <a:rPr lang="en-GB" sz="2800" dirty="0"/>
              <a:t>be simple; </a:t>
            </a:r>
          </a:p>
          <a:p>
            <a:pPr marL="514350" indent="-514350">
              <a:buFont typeface="+mj-lt"/>
              <a:buAutoNum type="arabicPeriod"/>
            </a:pPr>
            <a:r>
              <a:rPr lang="en-GB" sz="2800" dirty="0"/>
              <a:t>not change the skills of the legacy system; </a:t>
            </a:r>
          </a:p>
          <a:p>
            <a:pPr marL="514350" indent="-514350">
              <a:buFont typeface="+mj-lt"/>
              <a:buAutoNum type="arabicPeriod"/>
            </a:pPr>
            <a:r>
              <a:rPr lang="en-GB" sz="2800" dirty="0"/>
              <a:t>allow fast non-iterative learning;  </a:t>
            </a:r>
          </a:p>
          <a:p>
            <a:pPr marL="514350" indent="-514350">
              <a:buFont typeface="+mj-lt"/>
              <a:buAutoNum type="arabicPeriod"/>
            </a:pPr>
            <a:r>
              <a:rPr lang="en-GB" sz="2800" b="1" dirty="0"/>
              <a:t>allow correction of new mistakes without destroying previous corrections.</a:t>
            </a:r>
          </a:p>
        </p:txBody>
      </p:sp>
      <p:sp>
        <p:nvSpPr>
          <p:cNvPr id="12" name="Rectangle 11"/>
          <p:cNvSpPr/>
          <p:nvPr/>
        </p:nvSpPr>
        <p:spPr>
          <a:xfrm>
            <a:off x="886325" y="2310580"/>
            <a:ext cx="3146659" cy="1384995"/>
          </a:xfrm>
          <a:prstGeom prst="rect">
            <a:avLst/>
          </a:prstGeom>
        </p:spPr>
        <p:txBody>
          <a:bodyPr wrap="square">
            <a:spAutoFit/>
          </a:bodyPr>
          <a:lstStyle/>
          <a:p>
            <a:r>
              <a:rPr lang="en-GB" sz="2800" dirty="0"/>
              <a:t>An </a:t>
            </a:r>
            <a:r>
              <a:rPr lang="en-GB" sz="2800" i="1" dirty="0"/>
              <a:t>external device </a:t>
            </a:r>
            <a:r>
              <a:rPr lang="en-GB" sz="2800" dirty="0"/>
              <a:t>-</a:t>
            </a:r>
          </a:p>
          <a:p>
            <a:r>
              <a:rPr lang="en-GB" sz="2800" dirty="0"/>
              <a:t>Corrector of AIs’ </a:t>
            </a:r>
            <a:br>
              <a:rPr lang="en-GB" sz="2800" dirty="0"/>
            </a:br>
            <a:r>
              <a:rPr lang="en-GB" sz="2800" dirty="0"/>
              <a:t>mistakes is needed</a:t>
            </a:r>
          </a:p>
        </p:txBody>
      </p:sp>
    </p:spTree>
    <p:extLst>
      <p:ext uri="{BB962C8B-B14F-4D97-AF65-F5344CB8AC3E}">
        <p14:creationId xmlns:p14="http://schemas.microsoft.com/office/powerpoint/2010/main" val="195213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2D0B1B-00FF-4C44-A77D-37A8F800EEE6}" type="slidenum">
              <a:rPr lang="en-GB" smtClean="0"/>
              <a:t>16</a:t>
            </a:fld>
            <a:endParaRPr lang="en-GB"/>
          </a:p>
        </p:txBody>
      </p:sp>
      <p:sp>
        <p:nvSpPr>
          <p:cNvPr id="3" name="Title 1"/>
          <p:cNvSpPr txBox="1">
            <a:spLocks/>
          </p:cNvSpPr>
          <p:nvPr/>
        </p:nvSpPr>
        <p:spPr>
          <a:xfrm>
            <a:off x="259307" y="1054"/>
            <a:ext cx="8761863"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accent1">
                    <a:lumMod val="75000"/>
                  </a:schemeClr>
                </a:solidFill>
              </a:rPr>
              <a:t>Corrector has to separate mistakes from correctly solved examples and correct them</a:t>
            </a:r>
            <a:endParaRPr lang="en-GB" b="1" dirty="0">
              <a:solidFill>
                <a:schemeClr val="accent1">
                  <a:lumMod val="75000"/>
                </a:schemeClr>
              </a:solidFill>
            </a:endParaRPr>
          </a:p>
        </p:txBody>
      </p:sp>
      <p:sp>
        <p:nvSpPr>
          <p:cNvPr id="4" name="Rectangle 3"/>
          <p:cNvSpPr/>
          <p:nvPr/>
        </p:nvSpPr>
        <p:spPr>
          <a:xfrm>
            <a:off x="1702333" y="1298536"/>
            <a:ext cx="3403600" cy="2572278"/>
          </a:xfrm>
          <a:prstGeom prst="rect">
            <a:avLst/>
          </a:prstGeom>
          <a:solidFill>
            <a:srgbClr val="BEE3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a:off x="847204" y="1959183"/>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47199" y="2111583"/>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38741" y="2263983"/>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47199" y="2416383"/>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47199" y="2577249"/>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47199" y="2755050"/>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38741" y="2941317"/>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28295" y="1868961"/>
            <a:ext cx="855134" cy="245533"/>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28295" y="2266894"/>
            <a:ext cx="1007534" cy="6641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28295" y="2608472"/>
            <a:ext cx="855134" cy="245533"/>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3690" y="3129171"/>
            <a:ext cx="89324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053690" y="3355654"/>
            <a:ext cx="893244" cy="4868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70830" y="1809694"/>
            <a:ext cx="918639" cy="21166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70830" y="2419294"/>
            <a:ext cx="1007534" cy="66412"/>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670830" y="2977566"/>
            <a:ext cx="855134" cy="28839"/>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696225" y="3129171"/>
            <a:ext cx="893244" cy="1524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96225" y="3508054"/>
            <a:ext cx="893244" cy="48684"/>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14413" y="2043849"/>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114408" y="2263983"/>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05950" y="2509520"/>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14408" y="2763517"/>
            <a:ext cx="855134"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2130" y="1508665"/>
            <a:ext cx="970137" cy="461665"/>
          </a:xfrm>
          <a:prstGeom prst="rect">
            <a:avLst/>
          </a:prstGeom>
        </p:spPr>
        <p:txBody>
          <a:bodyPr wrap="none">
            <a:spAutoFit/>
          </a:bodyPr>
          <a:lstStyle/>
          <a:p>
            <a:r>
              <a:rPr lang="en-GB" sz="2400" dirty="0"/>
              <a:t>Inputs</a:t>
            </a:r>
          </a:p>
        </p:txBody>
      </p:sp>
      <p:sp>
        <p:nvSpPr>
          <p:cNvPr id="28" name="Rectangle 27"/>
          <p:cNvSpPr/>
          <p:nvPr/>
        </p:nvSpPr>
        <p:spPr>
          <a:xfrm>
            <a:off x="5156732" y="1578861"/>
            <a:ext cx="1199367" cy="461665"/>
          </a:xfrm>
          <a:prstGeom prst="rect">
            <a:avLst/>
          </a:prstGeom>
        </p:spPr>
        <p:txBody>
          <a:bodyPr wrap="none">
            <a:spAutoFit/>
          </a:bodyPr>
          <a:lstStyle/>
          <a:p>
            <a:r>
              <a:rPr lang="en-GB" sz="2400" dirty="0"/>
              <a:t>Outputs</a:t>
            </a:r>
          </a:p>
        </p:txBody>
      </p:sp>
      <p:sp>
        <p:nvSpPr>
          <p:cNvPr id="29" name="Rectangle 28"/>
          <p:cNvSpPr/>
          <p:nvPr/>
        </p:nvSpPr>
        <p:spPr>
          <a:xfrm>
            <a:off x="2341563" y="1305581"/>
            <a:ext cx="2065181" cy="461665"/>
          </a:xfrm>
          <a:prstGeom prst="rect">
            <a:avLst/>
          </a:prstGeom>
        </p:spPr>
        <p:txBody>
          <a:bodyPr wrap="none">
            <a:spAutoFit/>
          </a:bodyPr>
          <a:lstStyle/>
          <a:p>
            <a:r>
              <a:rPr lang="en-GB" sz="2400" dirty="0"/>
              <a:t>Internal signals</a:t>
            </a:r>
          </a:p>
        </p:txBody>
      </p:sp>
      <p:sp>
        <p:nvSpPr>
          <p:cNvPr id="30" name="Teardrop 29"/>
          <p:cNvSpPr/>
          <p:nvPr/>
        </p:nvSpPr>
        <p:spPr>
          <a:xfrm>
            <a:off x="3107949" y="4209044"/>
            <a:ext cx="2397636" cy="1340381"/>
          </a:xfrm>
          <a:prstGeom prst="teardrop">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1211267" y="1959183"/>
            <a:ext cx="42322" cy="304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253601" y="5032584"/>
            <a:ext cx="1826416" cy="27515"/>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179514" y="1908678"/>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175290" y="2365580"/>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1187981" y="2704247"/>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1187981" y="2899154"/>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p:cNvCxnSpPr/>
          <p:nvPr/>
        </p:nvCxnSpPr>
        <p:spPr>
          <a:xfrm>
            <a:off x="2380013" y="1933362"/>
            <a:ext cx="42345" cy="27922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2422359" y="4734359"/>
            <a:ext cx="676975" cy="16642"/>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013734" y="1931137"/>
            <a:ext cx="1" cy="2238192"/>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273137" y="1991727"/>
            <a:ext cx="10590" cy="2170276"/>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348244" y="2273578"/>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2359909" y="2688110"/>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3985511" y="2416671"/>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969633" y="3482653"/>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5258329" y="2009928"/>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5259385" y="2722153"/>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3975985" y="1899292"/>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2348244" y="3351778"/>
            <a:ext cx="65617" cy="69323"/>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Bent-Up Arrow 48"/>
          <p:cNvSpPr/>
          <p:nvPr/>
        </p:nvSpPr>
        <p:spPr>
          <a:xfrm>
            <a:off x="5533517" y="2854005"/>
            <a:ext cx="427567" cy="1679045"/>
          </a:xfrm>
          <a:prstGeom prst="bentUp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rot="5400000">
            <a:off x="5271733" y="3462694"/>
            <a:ext cx="1784351" cy="461665"/>
          </a:xfrm>
          <a:prstGeom prst="rect">
            <a:avLst/>
          </a:prstGeom>
        </p:spPr>
        <p:txBody>
          <a:bodyPr wrap="square">
            <a:spAutoFit/>
          </a:bodyPr>
          <a:lstStyle/>
          <a:p>
            <a:pPr algn="ctr"/>
            <a:r>
              <a:rPr lang="en-GB" sz="2400" dirty="0"/>
              <a:t>Correction</a:t>
            </a:r>
          </a:p>
        </p:txBody>
      </p:sp>
      <p:sp>
        <p:nvSpPr>
          <p:cNvPr id="51" name="Rectangle 50"/>
          <p:cNvSpPr/>
          <p:nvPr/>
        </p:nvSpPr>
        <p:spPr>
          <a:xfrm>
            <a:off x="3558946" y="4429054"/>
            <a:ext cx="1765000" cy="523220"/>
          </a:xfrm>
          <a:prstGeom prst="rect">
            <a:avLst/>
          </a:prstGeom>
        </p:spPr>
        <p:txBody>
          <a:bodyPr wrap="square">
            <a:spAutoFit/>
          </a:bodyPr>
          <a:lstStyle/>
          <a:p>
            <a:r>
              <a:rPr lang="en-GB" sz="2800" dirty="0">
                <a:solidFill>
                  <a:srgbClr val="C00000"/>
                </a:solidFill>
              </a:rPr>
              <a:t>Corrector</a:t>
            </a:r>
          </a:p>
        </p:txBody>
      </p:sp>
      <p:sp>
        <p:nvSpPr>
          <p:cNvPr id="53" name="Rectangle 52"/>
          <p:cNvSpPr/>
          <p:nvPr/>
        </p:nvSpPr>
        <p:spPr>
          <a:xfrm>
            <a:off x="6543129" y="1613653"/>
            <a:ext cx="5148876" cy="1938992"/>
          </a:xfrm>
          <a:prstGeom prst="rect">
            <a:avLst/>
          </a:prstGeom>
        </p:spPr>
        <p:txBody>
          <a:bodyPr wrap="square">
            <a:spAutoFit/>
          </a:bodyPr>
          <a:lstStyle/>
          <a:p>
            <a:r>
              <a:rPr lang="en-GB" sz="3000" dirty="0"/>
              <a:t>Corrector is a </a:t>
            </a:r>
            <a:r>
              <a:rPr lang="en-GB" sz="3000" b="1" dirty="0"/>
              <a:t>binary classifier </a:t>
            </a:r>
            <a:r>
              <a:rPr lang="en-GB" sz="3000" i="1" dirty="0"/>
              <a:t>for error diagnosis</a:t>
            </a:r>
            <a:r>
              <a:rPr lang="en-GB" sz="3000" dirty="0"/>
              <a:t> equipped by the </a:t>
            </a:r>
            <a:r>
              <a:rPr lang="en-GB" sz="3000" b="1" dirty="0"/>
              <a:t>modified decision rule </a:t>
            </a:r>
            <a:br>
              <a:rPr lang="en-GB" sz="3000" b="1" dirty="0"/>
            </a:br>
            <a:r>
              <a:rPr lang="en-GB" sz="3000" i="1" dirty="0"/>
              <a:t>for high risk situations</a:t>
            </a:r>
            <a:r>
              <a:rPr lang="en-GB" sz="3000" dirty="0"/>
              <a:t>.</a:t>
            </a:r>
          </a:p>
        </p:txBody>
      </p:sp>
      <p:sp>
        <p:nvSpPr>
          <p:cNvPr id="54" name="TextBox 53">
            <a:extLst>
              <a:ext uri="{FF2B5EF4-FFF2-40B4-BE49-F238E27FC236}">
                <a16:creationId xmlns="" xmlns:a16="http://schemas.microsoft.com/office/drawing/2014/main" id="{E49B984B-5429-4AB2-9F47-36EA503BE7B0}"/>
              </a:ext>
            </a:extLst>
          </p:cNvPr>
          <p:cNvSpPr txBox="1"/>
          <p:nvPr/>
        </p:nvSpPr>
        <p:spPr>
          <a:xfrm>
            <a:off x="6653208" y="3608606"/>
            <a:ext cx="5396809" cy="1938992"/>
          </a:xfrm>
          <a:prstGeom prst="rect">
            <a:avLst/>
          </a:prstGeom>
          <a:solidFill>
            <a:schemeClr val="bg1">
              <a:lumMod val="95000"/>
            </a:schemeClr>
          </a:solidFill>
          <a:ln w="57150">
            <a:solidFill>
              <a:srgbClr val="00B050"/>
            </a:solidFill>
          </a:ln>
        </p:spPr>
        <p:txBody>
          <a:bodyPr wrap="square" rtlCol="0">
            <a:spAutoFit/>
          </a:bodyPr>
          <a:lstStyle/>
          <a:p>
            <a:r>
              <a:rPr lang="en-GB" sz="3000" b="1" dirty="0"/>
              <a:t>Fisher’s linear discriminants </a:t>
            </a:r>
            <a:r>
              <a:rPr lang="en-GB" sz="3000" dirty="0"/>
              <a:t>separate errors from other examples surprisingly well in high dimensions. </a:t>
            </a:r>
          </a:p>
        </p:txBody>
      </p:sp>
      <p:sp>
        <p:nvSpPr>
          <p:cNvPr id="56" name="Rectangle 55"/>
          <p:cNvSpPr/>
          <p:nvPr/>
        </p:nvSpPr>
        <p:spPr>
          <a:xfrm>
            <a:off x="141169" y="5861526"/>
            <a:ext cx="11784531" cy="646331"/>
          </a:xfrm>
          <a:prstGeom prst="rect">
            <a:avLst/>
          </a:prstGeom>
        </p:spPr>
        <p:txBody>
          <a:bodyPr wrap="square">
            <a:spAutoFit/>
          </a:bodyPr>
          <a:lstStyle/>
          <a:p>
            <a:r>
              <a:rPr lang="en-GB" dirty="0">
                <a:solidFill>
                  <a:srgbClr val="222222"/>
                </a:solidFill>
              </a:rPr>
              <a:t>Gorban, A. N., </a:t>
            </a:r>
            <a:r>
              <a:rPr lang="en-GB" dirty="0" err="1">
                <a:solidFill>
                  <a:srgbClr val="222222"/>
                </a:solidFill>
              </a:rPr>
              <a:t>Golubkov</a:t>
            </a:r>
            <a:r>
              <a:rPr lang="en-GB" dirty="0">
                <a:solidFill>
                  <a:srgbClr val="222222"/>
                </a:solidFill>
              </a:rPr>
              <a:t>, A., </a:t>
            </a:r>
            <a:r>
              <a:rPr lang="en-GB" dirty="0" err="1">
                <a:solidFill>
                  <a:srgbClr val="222222"/>
                </a:solidFill>
              </a:rPr>
              <a:t>Grechuk</a:t>
            </a:r>
            <a:r>
              <a:rPr lang="en-GB" dirty="0">
                <a:solidFill>
                  <a:srgbClr val="222222"/>
                </a:solidFill>
              </a:rPr>
              <a:t>, B., </a:t>
            </a:r>
            <a:r>
              <a:rPr lang="en-GB" dirty="0" err="1">
                <a:solidFill>
                  <a:srgbClr val="222222"/>
                </a:solidFill>
              </a:rPr>
              <a:t>Mirkes</a:t>
            </a:r>
            <a:r>
              <a:rPr lang="en-GB" dirty="0">
                <a:solidFill>
                  <a:srgbClr val="222222"/>
                </a:solidFill>
              </a:rPr>
              <a:t>, E. M., </a:t>
            </a:r>
            <a:r>
              <a:rPr lang="en-GB" dirty="0" err="1">
                <a:solidFill>
                  <a:srgbClr val="222222"/>
                </a:solidFill>
              </a:rPr>
              <a:t>Tyukin</a:t>
            </a:r>
            <a:r>
              <a:rPr lang="en-GB" dirty="0">
                <a:solidFill>
                  <a:srgbClr val="222222"/>
                </a:solidFill>
              </a:rPr>
              <a:t>, I. Y.  </a:t>
            </a:r>
            <a:r>
              <a:rPr lang="en-GB" b="1" dirty="0">
                <a:solidFill>
                  <a:srgbClr val="222222"/>
                </a:solidFill>
                <a:hlinkClick r:id="rId2"/>
              </a:rPr>
              <a:t>Correction of AI systems by linear discriminants: Probabilistic foundations</a:t>
            </a:r>
            <a:r>
              <a:rPr lang="en-GB" dirty="0">
                <a:solidFill>
                  <a:srgbClr val="222222"/>
                </a:solidFill>
              </a:rPr>
              <a:t>. </a:t>
            </a:r>
            <a:r>
              <a:rPr lang="en-GB" i="1" dirty="0">
                <a:solidFill>
                  <a:srgbClr val="222222"/>
                </a:solidFill>
              </a:rPr>
              <a:t>Information Sciences</a:t>
            </a:r>
            <a:r>
              <a:rPr lang="en-GB" dirty="0">
                <a:solidFill>
                  <a:srgbClr val="222222"/>
                </a:solidFill>
              </a:rPr>
              <a:t>, </a:t>
            </a:r>
            <a:r>
              <a:rPr lang="en-GB" i="1" dirty="0">
                <a:solidFill>
                  <a:srgbClr val="222222"/>
                </a:solidFill>
              </a:rPr>
              <a:t>466 </a:t>
            </a:r>
            <a:r>
              <a:rPr lang="en-GB" dirty="0">
                <a:solidFill>
                  <a:srgbClr val="222222"/>
                </a:solidFill>
              </a:rPr>
              <a:t>(2018), 303-322.</a:t>
            </a:r>
            <a:endParaRPr lang="en-GB" dirty="0"/>
          </a:p>
        </p:txBody>
      </p:sp>
    </p:spTree>
    <p:extLst>
      <p:ext uri="{BB962C8B-B14F-4D97-AF65-F5344CB8AC3E}">
        <p14:creationId xmlns:p14="http://schemas.microsoft.com/office/powerpoint/2010/main" val="51609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a:solidFill>
                  <a:schemeClr val="accent1">
                    <a:lumMod val="75000"/>
                  </a:schemeClr>
                </a:solidFill>
              </a:rPr>
              <a:t>Fisher discriminants are explicit </a:t>
            </a:r>
            <a:br>
              <a:rPr lang="en-GB" b="1" dirty="0">
                <a:solidFill>
                  <a:schemeClr val="accent1">
                    <a:lumMod val="75000"/>
                  </a:schemeClr>
                </a:solidFill>
              </a:rPr>
            </a:br>
            <a:r>
              <a:rPr lang="en-GB" b="1" dirty="0">
                <a:solidFill>
                  <a:schemeClr val="accent1">
                    <a:lumMod val="75000"/>
                  </a:schemeClr>
                </a:solidFill>
              </a:rPr>
              <a:t>and non-iterative</a:t>
            </a:r>
            <a:r>
              <a:rPr lang="ru-RU" b="1" dirty="0">
                <a:solidFill>
                  <a:schemeClr val="accent1">
                    <a:lumMod val="75000"/>
                  </a:schemeClr>
                </a:solidFill>
              </a:rPr>
              <a:t> </a:t>
            </a:r>
            <a:r>
              <a:rPr lang="en-GB" b="1" dirty="0">
                <a:solidFill>
                  <a:schemeClr val="accent1">
                    <a:lumMod val="75000"/>
                  </a:schemeClr>
                </a:solidFill>
              </a:rPr>
              <a:t>classifiers</a:t>
            </a:r>
          </a:p>
        </p:txBody>
      </p:sp>
      <p:sp>
        <p:nvSpPr>
          <p:cNvPr id="2" name="Slide Number Placeholder 1"/>
          <p:cNvSpPr>
            <a:spLocks noGrp="1"/>
          </p:cNvSpPr>
          <p:nvPr>
            <p:ph type="sldNum" sz="quarter" idx="12"/>
          </p:nvPr>
        </p:nvSpPr>
        <p:spPr/>
        <p:txBody>
          <a:bodyPr/>
          <a:lstStyle/>
          <a:p>
            <a:fld id="{B72D0B1B-00FF-4C44-A77D-37A8F800EEE6}" type="slidenum">
              <a:rPr lang="en-GB" smtClean="0"/>
              <a:t>17</a:t>
            </a:fld>
            <a:endParaRPr lang="en-GB"/>
          </a:p>
        </p:txBody>
      </p:sp>
      <p:sp>
        <p:nvSpPr>
          <p:cNvPr id="6" name="Rectangle 5"/>
          <p:cNvSpPr/>
          <p:nvPr/>
        </p:nvSpPr>
        <p:spPr>
          <a:xfrm>
            <a:off x="395438" y="1614849"/>
            <a:ext cx="9422331" cy="3539430"/>
          </a:xfrm>
          <a:prstGeom prst="rect">
            <a:avLst/>
          </a:prstGeom>
        </p:spPr>
        <p:txBody>
          <a:bodyPr wrap="square">
            <a:spAutoFit/>
          </a:bodyPr>
          <a:lstStyle/>
          <a:p>
            <a:r>
              <a:rPr lang="en-GB" sz="3200" dirty="0"/>
              <a:t>Let a data set </a:t>
            </a:r>
            <a:r>
              <a:rPr lang="en-GB" sz="3200" i="1" dirty="0"/>
              <a:t>Y be</a:t>
            </a:r>
            <a:r>
              <a:rPr lang="en-GB" sz="3200" dirty="0"/>
              <a:t> </a:t>
            </a:r>
            <a:r>
              <a:rPr lang="en-GB" sz="3200" i="1" dirty="0"/>
              <a:t>centralized</a:t>
            </a:r>
            <a:r>
              <a:rPr lang="ru-RU" sz="3200" i="1" dirty="0"/>
              <a:t> </a:t>
            </a:r>
            <a:r>
              <a:rPr lang="en-GB" sz="3200" dirty="0"/>
              <a:t>(zero mean) and </a:t>
            </a:r>
            <a:r>
              <a:rPr lang="en-GB" sz="3200" i="1" dirty="0"/>
              <a:t>whitened</a:t>
            </a:r>
            <a:r>
              <a:rPr lang="en-GB" sz="3200" dirty="0"/>
              <a:t> (unit covariance matrix)</a:t>
            </a:r>
            <a:br>
              <a:rPr lang="en-GB" sz="3200" dirty="0"/>
            </a:br>
            <a:r>
              <a:rPr lang="en-GB" sz="3200" b="1" dirty="0"/>
              <a:t>Definition. </a:t>
            </a:r>
            <a:r>
              <a:rPr lang="en-GB" sz="3200" i="1" dirty="0"/>
              <a:t>A point x is Fisher separable </a:t>
            </a:r>
            <a:r>
              <a:rPr lang="ru-RU" sz="3200" i="1" dirty="0"/>
              <a:t/>
            </a:r>
            <a:br>
              <a:rPr lang="ru-RU" sz="3200" i="1" dirty="0"/>
            </a:br>
            <a:r>
              <a:rPr lang="en-GB" sz="3200" i="1" dirty="0"/>
              <a:t>from a finite set Y with a threshold </a:t>
            </a:r>
            <a:r>
              <a:rPr lang="el-GR" sz="3200" i="1" dirty="0"/>
              <a:t>α</a:t>
            </a:r>
            <a:r>
              <a:rPr lang="en-GB" sz="3200" dirty="0"/>
              <a:t> </a:t>
            </a:r>
            <a:r>
              <a:rPr lang="en-GB" sz="3200" i="1" dirty="0"/>
              <a:t>(</a:t>
            </a:r>
            <a:r>
              <a:rPr lang="en-GB" sz="3200" dirty="0"/>
              <a:t>0 </a:t>
            </a:r>
            <a:r>
              <a:rPr lang="es-ES" sz="3200" dirty="0"/>
              <a:t>≤ </a:t>
            </a:r>
            <a:r>
              <a:rPr lang="el-GR" sz="3200" dirty="0"/>
              <a:t>α</a:t>
            </a:r>
            <a:r>
              <a:rPr lang="en-GB" sz="3200" dirty="0"/>
              <a:t> &lt; 1</a:t>
            </a:r>
            <a:r>
              <a:rPr lang="en-GB" sz="3200" i="1" dirty="0"/>
              <a:t>) if</a:t>
            </a:r>
            <a:br>
              <a:rPr lang="en-GB" sz="3200" i="1" dirty="0"/>
            </a:br>
            <a:r>
              <a:rPr lang="en-GB" sz="3200" i="1" dirty="0"/>
              <a:t>                                   </a:t>
            </a:r>
            <a:r>
              <a:rPr lang="es-ES" sz="3200" dirty="0"/>
              <a:t>(</a:t>
            </a:r>
            <a:r>
              <a:rPr lang="es-ES" sz="3200" i="1" dirty="0" err="1"/>
              <a:t>x</a:t>
            </a:r>
            <a:r>
              <a:rPr lang="es-ES" sz="3200" dirty="0" err="1"/>
              <a:t>,</a:t>
            </a:r>
            <a:r>
              <a:rPr lang="es-ES" sz="3200" i="1" dirty="0" err="1"/>
              <a:t>y</a:t>
            </a:r>
            <a:r>
              <a:rPr lang="es-ES" sz="3200" dirty="0"/>
              <a:t>)≤</a:t>
            </a:r>
            <a:r>
              <a:rPr lang="el-GR" sz="3200" dirty="0"/>
              <a:t>α</a:t>
            </a:r>
            <a:r>
              <a:rPr lang="es-ES" sz="3200" dirty="0"/>
              <a:t>(</a:t>
            </a:r>
            <a:r>
              <a:rPr lang="es-ES" sz="3200" i="1" dirty="0" err="1"/>
              <a:t>x</a:t>
            </a:r>
            <a:r>
              <a:rPr lang="es-ES" sz="3200" dirty="0" err="1"/>
              <a:t>,</a:t>
            </a:r>
            <a:r>
              <a:rPr lang="es-ES" sz="3200" i="1" dirty="0" err="1"/>
              <a:t>x</a:t>
            </a:r>
            <a:r>
              <a:rPr lang="es-ES" sz="3200" dirty="0"/>
              <a:t>)        (1)                        </a:t>
            </a:r>
          </a:p>
          <a:p>
            <a:r>
              <a:rPr lang="en-GB" sz="3200" i="1" dirty="0"/>
              <a:t>for all y from</a:t>
            </a:r>
            <a:r>
              <a:rPr lang="en-GB" sz="3200" dirty="0"/>
              <a:t> </a:t>
            </a:r>
            <a:r>
              <a:rPr lang="en-GB" sz="3200" i="1" dirty="0"/>
              <a:t>Y.</a:t>
            </a:r>
          </a:p>
          <a:p>
            <a:r>
              <a:rPr lang="en-GB" sz="3200" dirty="0"/>
              <a:t>	Where </a:t>
            </a:r>
            <a:r>
              <a:rPr lang="es-ES" sz="3200" dirty="0"/>
              <a:t>(</a:t>
            </a:r>
            <a:r>
              <a:rPr lang="es-ES" sz="3200" i="1" dirty="0" err="1"/>
              <a:t>x</a:t>
            </a:r>
            <a:r>
              <a:rPr lang="es-ES" sz="3200" dirty="0" err="1"/>
              <a:t>,</a:t>
            </a:r>
            <a:r>
              <a:rPr lang="es-ES" sz="3200" i="1" dirty="0" err="1"/>
              <a:t>y</a:t>
            </a:r>
            <a:r>
              <a:rPr lang="es-ES" sz="3200" dirty="0"/>
              <a:t>) </a:t>
            </a:r>
            <a:r>
              <a:rPr lang="es-ES" sz="3200" dirty="0" err="1"/>
              <a:t>is</a:t>
            </a:r>
            <a:r>
              <a:rPr lang="es-ES" sz="3200" dirty="0"/>
              <a:t> </a:t>
            </a:r>
            <a:r>
              <a:rPr lang="es-ES" sz="3200" dirty="0" err="1"/>
              <a:t>the</a:t>
            </a:r>
            <a:r>
              <a:rPr lang="es-ES" sz="3200" dirty="0"/>
              <a:t> standard </a:t>
            </a:r>
            <a:r>
              <a:rPr lang="es-ES" sz="3200" dirty="0" err="1"/>
              <a:t>inner</a:t>
            </a:r>
            <a:r>
              <a:rPr lang="es-ES" sz="3200" dirty="0"/>
              <a:t> </a:t>
            </a:r>
            <a:r>
              <a:rPr lang="es-ES" sz="3200" dirty="0" err="1"/>
              <a:t>product</a:t>
            </a:r>
            <a:r>
              <a:rPr lang="es-ES" sz="3200" dirty="0"/>
              <a:t>.</a:t>
            </a:r>
            <a:endParaRPr lang="en-GB" sz="3200" dirty="0"/>
          </a:p>
        </p:txBody>
      </p:sp>
      <p:grpSp>
        <p:nvGrpSpPr>
          <p:cNvPr id="37" name="Group 36"/>
          <p:cNvGrpSpPr/>
          <p:nvPr/>
        </p:nvGrpSpPr>
        <p:grpSpPr>
          <a:xfrm>
            <a:off x="8806732" y="1274776"/>
            <a:ext cx="2963375" cy="3797120"/>
            <a:chOff x="9186650" y="1424539"/>
            <a:chExt cx="2963375" cy="3797120"/>
          </a:xfrm>
        </p:grpSpPr>
        <p:grpSp>
          <p:nvGrpSpPr>
            <p:cNvPr id="35" name="Group 34"/>
            <p:cNvGrpSpPr/>
            <p:nvPr/>
          </p:nvGrpSpPr>
          <p:grpSpPr>
            <a:xfrm>
              <a:off x="9186650" y="1660372"/>
              <a:ext cx="2963375" cy="3450643"/>
              <a:chOff x="9186650" y="1660372"/>
              <a:chExt cx="2963375" cy="3450643"/>
            </a:xfrm>
          </p:grpSpPr>
          <p:sp>
            <p:nvSpPr>
              <p:cNvPr id="11" name="Oval 3">
                <a:extLst>
                  <a:ext uri="{FF2B5EF4-FFF2-40B4-BE49-F238E27FC236}">
                    <a16:creationId xmlns="" xmlns:a16="http://schemas.microsoft.com/office/drawing/2014/main" id="{5B1393D5-8A54-4496-A5C8-D7B44C6DF476}"/>
                  </a:ext>
                </a:extLst>
              </p:cNvPr>
              <p:cNvSpPr/>
              <p:nvPr/>
            </p:nvSpPr>
            <p:spPr>
              <a:xfrm>
                <a:off x="10472638" y="2689386"/>
                <a:ext cx="1036024" cy="1072056"/>
              </a:xfrm>
              <a:prstGeom prst="ellipse">
                <a:avLst/>
              </a:prstGeom>
              <a:solidFill>
                <a:srgbClr val="FFE9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8"/>
              </a:p>
            </p:txBody>
          </p:sp>
          <p:sp>
            <p:nvSpPr>
              <p:cNvPr id="12" name="TextBox 11">
                <a:extLst>
                  <a:ext uri="{FF2B5EF4-FFF2-40B4-BE49-F238E27FC236}">
                    <a16:creationId xmlns="" xmlns:a16="http://schemas.microsoft.com/office/drawing/2014/main" id="{884069B0-8F68-4273-8291-F6C7F88F6BEC}"/>
                  </a:ext>
                </a:extLst>
              </p:cNvPr>
              <p:cNvSpPr txBox="1"/>
              <p:nvPr/>
            </p:nvSpPr>
            <p:spPr>
              <a:xfrm>
                <a:off x="11373984" y="3061476"/>
                <a:ext cx="223351" cy="307777"/>
              </a:xfrm>
              <a:prstGeom prst="rect">
                <a:avLst/>
              </a:prstGeom>
              <a:noFill/>
            </p:spPr>
            <p:txBody>
              <a:bodyPr wrap="square" rtlCol="0">
                <a:spAutoFit/>
              </a:bodyPr>
              <a:lstStyle/>
              <a:p>
                <a:r>
                  <a:rPr lang="en-GB" sz="1400" dirty="0"/>
                  <a:t>•</a:t>
                </a:r>
              </a:p>
            </p:txBody>
          </p:sp>
          <p:sp>
            <p:nvSpPr>
              <p:cNvPr id="13" name="TextBox 12">
                <a:extLst>
                  <a:ext uri="{FF2B5EF4-FFF2-40B4-BE49-F238E27FC236}">
                    <a16:creationId xmlns="" xmlns:a16="http://schemas.microsoft.com/office/drawing/2014/main" id="{1C18E303-7EA2-4803-9F58-C423EC97174F}"/>
                  </a:ext>
                </a:extLst>
              </p:cNvPr>
              <p:cNvSpPr txBox="1"/>
              <p:nvPr/>
            </p:nvSpPr>
            <p:spPr>
              <a:xfrm>
                <a:off x="10341724" y="3074242"/>
                <a:ext cx="223351" cy="307777"/>
              </a:xfrm>
              <a:prstGeom prst="rect">
                <a:avLst/>
              </a:prstGeom>
              <a:noFill/>
            </p:spPr>
            <p:txBody>
              <a:bodyPr wrap="square" rtlCol="0">
                <a:spAutoFit/>
              </a:bodyPr>
              <a:lstStyle/>
              <a:p>
                <a:r>
                  <a:rPr lang="en-GB" sz="1400" dirty="0"/>
                  <a:t>•</a:t>
                </a:r>
              </a:p>
            </p:txBody>
          </p:sp>
          <p:cxnSp>
            <p:nvCxnSpPr>
              <p:cNvPr id="14" name="Straight Connector 7">
                <a:extLst>
                  <a:ext uri="{FF2B5EF4-FFF2-40B4-BE49-F238E27FC236}">
                    <a16:creationId xmlns="" xmlns:a16="http://schemas.microsoft.com/office/drawing/2014/main" id="{3FBA03E8-4E4E-4D95-886E-758F4977866E}"/>
                  </a:ext>
                </a:extLst>
              </p:cNvPr>
              <p:cNvCxnSpPr/>
              <p:nvPr/>
            </p:nvCxnSpPr>
            <p:spPr>
              <a:xfrm>
                <a:off x="10376289" y="2599436"/>
                <a:ext cx="1158766" cy="6281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 xmlns:a16="http://schemas.microsoft.com/office/drawing/2014/main" id="{A0942498-5AD9-4979-AE28-D9DF0E7E41E4}"/>
                  </a:ext>
                </a:extLst>
              </p:cNvPr>
              <p:cNvCxnSpPr/>
              <p:nvPr/>
            </p:nvCxnSpPr>
            <p:spPr>
              <a:xfrm flipV="1">
                <a:off x="9737621" y="1660372"/>
                <a:ext cx="1152005" cy="2058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3AA0296A-2AEA-4CC4-8541-E0438AB677D3}"/>
                  </a:ext>
                </a:extLst>
              </p:cNvPr>
              <p:cNvSpPr txBox="1"/>
              <p:nvPr/>
            </p:nvSpPr>
            <p:spPr>
              <a:xfrm>
                <a:off x="11489795" y="3005028"/>
                <a:ext cx="283217" cy="369332"/>
              </a:xfrm>
              <a:prstGeom prst="rect">
                <a:avLst/>
              </a:prstGeom>
              <a:noFill/>
            </p:spPr>
            <p:txBody>
              <a:bodyPr wrap="square" rtlCol="0">
                <a:spAutoFit/>
              </a:bodyPr>
              <a:lstStyle/>
              <a:p>
                <a:r>
                  <a:rPr lang="en-GB" sz="1800" i="1" dirty="0"/>
                  <a:t>c</a:t>
                </a:r>
              </a:p>
            </p:txBody>
          </p:sp>
          <p:sp>
            <p:nvSpPr>
              <p:cNvPr id="17" name="TextBox 16">
                <a:extLst>
                  <a:ext uri="{FF2B5EF4-FFF2-40B4-BE49-F238E27FC236}">
                    <a16:creationId xmlns="" xmlns:a16="http://schemas.microsoft.com/office/drawing/2014/main" id="{2C1D11D0-0AA4-441D-91F1-999598C26D72}"/>
                  </a:ext>
                </a:extLst>
              </p:cNvPr>
              <p:cNvSpPr txBox="1"/>
              <p:nvPr/>
            </p:nvSpPr>
            <p:spPr>
              <a:xfrm>
                <a:off x="10009745" y="3030698"/>
                <a:ext cx="607758" cy="369332"/>
              </a:xfrm>
              <a:prstGeom prst="rect">
                <a:avLst/>
              </a:prstGeom>
              <a:noFill/>
            </p:spPr>
            <p:txBody>
              <a:bodyPr wrap="square" rtlCol="0">
                <a:spAutoFit/>
              </a:bodyPr>
              <a:lstStyle/>
              <a:p>
                <a:r>
                  <a:rPr lang="en-GB" sz="1800" i="1" dirty="0"/>
                  <a:t>y/</a:t>
                </a:r>
                <a:r>
                  <a:rPr lang="el-GR" sz="1800" i="1" dirty="0"/>
                  <a:t>α</a:t>
                </a:r>
                <a:endParaRPr lang="en-GB" sz="1800" baseline="-25000" dirty="0"/>
              </a:p>
            </p:txBody>
          </p:sp>
          <p:sp>
            <p:nvSpPr>
              <p:cNvPr id="18" name="TextBox 17">
                <a:extLst>
                  <a:ext uri="{FF2B5EF4-FFF2-40B4-BE49-F238E27FC236}">
                    <a16:creationId xmlns="" xmlns:a16="http://schemas.microsoft.com/office/drawing/2014/main" id="{49213FB5-9FE4-4EC7-99E3-087C02D5A920}"/>
                  </a:ext>
                </a:extLst>
              </p:cNvPr>
              <p:cNvSpPr txBox="1"/>
              <p:nvPr/>
            </p:nvSpPr>
            <p:spPr>
              <a:xfrm>
                <a:off x="10123964" y="2335794"/>
                <a:ext cx="283217" cy="369332"/>
              </a:xfrm>
              <a:prstGeom prst="rect">
                <a:avLst/>
              </a:prstGeom>
              <a:noFill/>
            </p:spPr>
            <p:txBody>
              <a:bodyPr wrap="square" rtlCol="0">
                <a:spAutoFit/>
              </a:bodyPr>
              <a:lstStyle/>
              <a:p>
                <a:r>
                  <a:rPr lang="en-GB" sz="1800" i="1" dirty="0"/>
                  <a:t>x</a:t>
                </a:r>
              </a:p>
            </p:txBody>
          </p:sp>
          <p:sp>
            <p:nvSpPr>
              <p:cNvPr id="19" name="TextBox 18">
                <a:extLst>
                  <a:ext uri="{FF2B5EF4-FFF2-40B4-BE49-F238E27FC236}">
                    <a16:creationId xmlns="" xmlns:a16="http://schemas.microsoft.com/office/drawing/2014/main" id="{48687A4A-38F4-48D5-B967-9877ED355BDB}"/>
                  </a:ext>
                </a:extLst>
              </p:cNvPr>
              <p:cNvSpPr txBox="1"/>
              <p:nvPr/>
            </p:nvSpPr>
            <p:spPr>
              <a:xfrm>
                <a:off x="10252638" y="1918399"/>
                <a:ext cx="349610" cy="369332"/>
              </a:xfrm>
              <a:prstGeom prst="rect">
                <a:avLst/>
              </a:prstGeom>
              <a:noFill/>
            </p:spPr>
            <p:txBody>
              <a:bodyPr wrap="square" rtlCol="0">
                <a:spAutoFit/>
              </a:bodyPr>
              <a:lstStyle/>
              <a:p>
                <a:r>
                  <a:rPr lang="en-GB" sz="1800" i="1" dirty="0"/>
                  <a:t>L</a:t>
                </a:r>
                <a:r>
                  <a:rPr lang="en-GB" sz="1800" i="1" baseline="-25000" dirty="0"/>
                  <a:t>x</a:t>
                </a:r>
              </a:p>
            </p:txBody>
          </p:sp>
          <p:sp>
            <p:nvSpPr>
              <p:cNvPr id="20" name="TextBox 19">
                <a:extLst>
                  <a:ext uri="{FF2B5EF4-FFF2-40B4-BE49-F238E27FC236}">
                    <a16:creationId xmlns="" xmlns:a16="http://schemas.microsoft.com/office/drawing/2014/main" id="{C15D245F-0244-4838-9888-9C182792AB5D}"/>
                  </a:ext>
                </a:extLst>
              </p:cNvPr>
              <p:cNvSpPr txBox="1"/>
              <p:nvPr/>
            </p:nvSpPr>
            <p:spPr>
              <a:xfrm>
                <a:off x="10520611" y="3222130"/>
                <a:ext cx="969651" cy="505523"/>
              </a:xfrm>
              <a:prstGeom prst="rect">
                <a:avLst/>
              </a:prstGeom>
              <a:noFill/>
            </p:spPr>
            <p:txBody>
              <a:bodyPr wrap="square" rtlCol="0">
                <a:spAutoFit/>
              </a:bodyPr>
              <a:lstStyle/>
              <a:p>
                <a:pPr algn="ctr">
                  <a:lnSpc>
                    <a:spcPts val="1600"/>
                  </a:lnSpc>
                </a:pPr>
                <a:r>
                  <a:rPr lang="en-GB" sz="1600" dirty="0"/>
                  <a:t>Excluded volume</a:t>
                </a:r>
              </a:p>
            </p:txBody>
          </p:sp>
          <p:sp>
            <p:nvSpPr>
              <p:cNvPr id="21" name="Rectangle 19">
                <a:extLst>
                  <a:ext uri="{FF2B5EF4-FFF2-40B4-BE49-F238E27FC236}">
                    <a16:creationId xmlns="" xmlns:a16="http://schemas.microsoft.com/office/drawing/2014/main" id="{BFD115EA-7149-41D2-9A44-D7819DC06676}"/>
                  </a:ext>
                </a:extLst>
              </p:cNvPr>
              <p:cNvSpPr/>
              <p:nvPr/>
            </p:nvSpPr>
            <p:spPr>
              <a:xfrm>
                <a:off x="10231479" y="2441693"/>
                <a:ext cx="274434" cy="307777"/>
              </a:xfrm>
              <a:prstGeom prst="rect">
                <a:avLst/>
              </a:prstGeom>
            </p:spPr>
            <p:txBody>
              <a:bodyPr wrap="none">
                <a:spAutoFit/>
              </a:bodyPr>
              <a:lstStyle/>
              <a:p>
                <a:r>
                  <a:rPr lang="en-GB" sz="1400" dirty="0"/>
                  <a:t>•</a:t>
                </a:r>
              </a:p>
            </p:txBody>
          </p:sp>
          <p:cxnSp>
            <p:nvCxnSpPr>
              <p:cNvPr id="22" name="Straight Connector 21">
                <a:extLst>
                  <a:ext uri="{FF2B5EF4-FFF2-40B4-BE49-F238E27FC236}">
                    <a16:creationId xmlns="" xmlns:a16="http://schemas.microsoft.com/office/drawing/2014/main" id="{16DAD21A-0A4A-4A31-B985-BCDA61DF780E}"/>
                  </a:ext>
                </a:extLst>
              </p:cNvPr>
              <p:cNvCxnSpPr/>
              <p:nvPr/>
            </p:nvCxnSpPr>
            <p:spPr>
              <a:xfrm flipV="1">
                <a:off x="10503739" y="3222130"/>
                <a:ext cx="986154" cy="123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78600883-F75C-42E3-BD46-DFBC3207AED6}"/>
                  </a:ext>
                </a:extLst>
              </p:cNvPr>
              <p:cNvSpPr txBox="1"/>
              <p:nvPr/>
            </p:nvSpPr>
            <p:spPr>
              <a:xfrm>
                <a:off x="10668338" y="2890646"/>
                <a:ext cx="320227" cy="369332"/>
              </a:xfrm>
              <a:prstGeom prst="rect">
                <a:avLst/>
              </a:prstGeom>
              <a:noFill/>
            </p:spPr>
            <p:txBody>
              <a:bodyPr wrap="square" rtlCol="0">
                <a:spAutoFit/>
              </a:bodyPr>
              <a:lstStyle/>
              <a:p>
                <a:r>
                  <a:rPr lang="en-GB" sz="1800" i="1" dirty="0"/>
                  <a:t>y</a:t>
                </a:r>
                <a:endParaRPr lang="en-GB" sz="1800" baseline="-25000" dirty="0"/>
              </a:p>
            </p:txBody>
          </p:sp>
          <p:sp>
            <p:nvSpPr>
              <p:cNvPr id="24" name="Rectangle 24">
                <a:extLst>
                  <a:ext uri="{FF2B5EF4-FFF2-40B4-BE49-F238E27FC236}">
                    <a16:creationId xmlns="" xmlns:a16="http://schemas.microsoft.com/office/drawing/2014/main" id="{3FEFDFB2-4726-4BD6-B1E1-261219B1F5CB}"/>
                  </a:ext>
                </a:extLst>
              </p:cNvPr>
              <p:cNvSpPr/>
              <p:nvPr/>
            </p:nvSpPr>
            <p:spPr>
              <a:xfrm>
                <a:off x="10706908" y="3075628"/>
                <a:ext cx="274434" cy="307777"/>
              </a:xfrm>
              <a:prstGeom prst="rect">
                <a:avLst/>
              </a:prstGeom>
            </p:spPr>
            <p:txBody>
              <a:bodyPr wrap="none">
                <a:spAutoFit/>
              </a:bodyPr>
              <a:lstStyle/>
              <a:p>
                <a:r>
                  <a:rPr lang="en-GB" sz="1400" dirty="0"/>
                  <a:t>•</a:t>
                </a:r>
              </a:p>
            </p:txBody>
          </p:sp>
          <p:cxnSp>
            <p:nvCxnSpPr>
              <p:cNvPr id="25" name="Straight Connector 27">
                <a:extLst>
                  <a:ext uri="{FF2B5EF4-FFF2-40B4-BE49-F238E27FC236}">
                    <a16:creationId xmlns="" xmlns:a16="http://schemas.microsoft.com/office/drawing/2014/main" id="{30726F86-4289-4660-A716-0AC1BFABAEE0}"/>
                  </a:ext>
                </a:extLst>
              </p:cNvPr>
              <p:cNvCxnSpPr/>
              <p:nvPr/>
            </p:nvCxnSpPr>
            <p:spPr>
              <a:xfrm flipV="1">
                <a:off x="10481214" y="2785512"/>
                <a:ext cx="242068" cy="4504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9186650" y="3909330"/>
                <a:ext cx="2963375" cy="400110"/>
              </a:xfrm>
              <a:prstGeom prst="rect">
                <a:avLst/>
              </a:prstGeom>
            </p:spPr>
            <p:txBody>
              <a:bodyPr wrap="none">
                <a:spAutoFit/>
              </a:bodyPr>
              <a:lstStyle/>
              <a:p>
                <a:r>
                  <a:rPr lang="en-GB" sz="2000" i="1" dirty="0"/>
                  <a:t>x does not </a:t>
                </a:r>
                <a:r>
                  <a:rPr lang="en-GB" sz="2000" dirty="0"/>
                  <a:t>belong to a ball </a:t>
                </a:r>
              </a:p>
            </p:txBody>
          </p:sp>
          <p:pic>
            <p:nvPicPr>
              <p:cNvPr id="32" name="Рисунок 61">
                <a:extLst>
                  <a:ext uri="{FF2B5EF4-FFF2-40B4-BE49-F238E27FC236}">
                    <a16:creationId xmlns="" xmlns:a16="http://schemas.microsoft.com/office/drawing/2014/main" id="{4501B3AD-B48B-4196-82CF-7B91241B56AE}"/>
                  </a:ext>
                </a:extLst>
              </p:cNvPr>
              <p:cNvPicPr>
                <a:picLocks noChangeAspect="1"/>
              </p:cNvPicPr>
              <p:nvPr/>
            </p:nvPicPr>
            <p:blipFill>
              <a:blip r:embed="rId2"/>
              <a:stretch>
                <a:fillRect/>
              </a:stretch>
            </p:blipFill>
            <p:spPr>
              <a:xfrm>
                <a:off x="9756900" y="4406594"/>
                <a:ext cx="2118241" cy="704421"/>
              </a:xfrm>
              <a:prstGeom prst="rect">
                <a:avLst/>
              </a:prstGeom>
            </p:spPr>
          </p:pic>
          <p:cxnSp>
            <p:nvCxnSpPr>
              <p:cNvPr id="34" name="Straight Arrow Connector 33"/>
              <p:cNvCxnSpPr/>
              <p:nvPr/>
            </p:nvCxnSpPr>
            <p:spPr>
              <a:xfrm flipH="1" flipV="1">
                <a:off x="11174931" y="3664183"/>
                <a:ext cx="456472" cy="2985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9211377" y="1424539"/>
              <a:ext cx="2812941" cy="379712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Slide Number Placeholder 1"/>
          <p:cNvSpPr txBox="1">
            <a:spLocks/>
          </p:cNvSpPr>
          <p:nvPr/>
        </p:nvSpPr>
        <p:spPr>
          <a:xfrm>
            <a:off x="8610600" y="6356350"/>
            <a:ext cx="253618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D0B1B-00FF-4C44-A77D-37A8F800EEE6}" type="slidenum">
              <a:rPr lang="en-GB" smtClean="0"/>
              <a:pPr/>
              <a:t>17</a:t>
            </a:fld>
            <a:endParaRPr lang="en-GB"/>
          </a:p>
        </p:txBody>
      </p:sp>
      <p:sp>
        <p:nvSpPr>
          <p:cNvPr id="27" name="Rectangle 26"/>
          <p:cNvSpPr/>
          <p:nvPr/>
        </p:nvSpPr>
        <p:spPr>
          <a:xfrm>
            <a:off x="392747" y="5123522"/>
            <a:ext cx="10515601" cy="1077218"/>
          </a:xfrm>
          <a:prstGeom prst="rect">
            <a:avLst/>
          </a:prstGeom>
          <a:ln w="38100">
            <a:solidFill>
              <a:srgbClr val="00B050"/>
            </a:solidFill>
          </a:ln>
        </p:spPr>
        <p:txBody>
          <a:bodyPr wrap="square">
            <a:spAutoFit/>
          </a:bodyPr>
          <a:lstStyle/>
          <a:p>
            <a:r>
              <a:rPr lang="en-GB" sz="3200" b="1" dirty="0"/>
              <a:t>These simple discriminants effectively separate </a:t>
            </a:r>
            <a:br>
              <a:rPr lang="en-GB" sz="3200" b="1" dirty="0"/>
            </a:br>
            <a:r>
              <a:rPr lang="en-GB" sz="3200" b="1" dirty="0"/>
              <a:t>mistakes from correctly solved examples in high dimensions.</a:t>
            </a:r>
            <a:endParaRPr lang="en-GB" sz="3200" dirty="0"/>
          </a:p>
        </p:txBody>
      </p:sp>
      <p:sp>
        <p:nvSpPr>
          <p:cNvPr id="28" name="Rectangle 27"/>
          <p:cNvSpPr/>
          <p:nvPr/>
        </p:nvSpPr>
        <p:spPr>
          <a:xfrm>
            <a:off x="478055" y="6215746"/>
            <a:ext cx="10699436" cy="646331"/>
          </a:xfrm>
          <a:prstGeom prst="rect">
            <a:avLst/>
          </a:prstGeom>
        </p:spPr>
        <p:txBody>
          <a:bodyPr wrap="square">
            <a:spAutoFit/>
          </a:bodyPr>
          <a:lstStyle/>
          <a:p>
            <a:r>
              <a:rPr lang="en-GB" dirty="0">
                <a:solidFill>
                  <a:srgbClr val="222222"/>
                </a:solidFill>
              </a:rPr>
              <a:t>Gorban, A. N., Burton, R., </a:t>
            </a:r>
            <a:r>
              <a:rPr lang="en-GB" dirty="0" err="1">
                <a:solidFill>
                  <a:srgbClr val="222222"/>
                </a:solidFill>
              </a:rPr>
              <a:t>Romanenko</a:t>
            </a:r>
            <a:r>
              <a:rPr lang="en-GB" dirty="0">
                <a:solidFill>
                  <a:srgbClr val="222222"/>
                </a:solidFill>
              </a:rPr>
              <a:t>, I., &amp; </a:t>
            </a:r>
            <a:r>
              <a:rPr lang="en-GB" dirty="0" err="1">
                <a:solidFill>
                  <a:srgbClr val="222222"/>
                </a:solidFill>
              </a:rPr>
              <a:t>Tyukin</a:t>
            </a:r>
            <a:r>
              <a:rPr lang="en-GB" dirty="0">
                <a:solidFill>
                  <a:srgbClr val="222222"/>
                </a:solidFill>
              </a:rPr>
              <a:t>, I. Y. (2019). </a:t>
            </a:r>
            <a:r>
              <a:rPr lang="en-GB" b="1" dirty="0">
                <a:solidFill>
                  <a:srgbClr val="222222"/>
                </a:solidFill>
                <a:hlinkClick r:id="rId3"/>
              </a:rPr>
              <a:t>One-trial correction of legacy AI systems and stochastic separation theorems.</a:t>
            </a:r>
            <a:r>
              <a:rPr lang="en-GB" dirty="0">
                <a:solidFill>
                  <a:srgbClr val="222222"/>
                </a:solidFill>
              </a:rPr>
              <a:t> </a:t>
            </a:r>
            <a:r>
              <a:rPr lang="en-GB" i="1" dirty="0">
                <a:solidFill>
                  <a:srgbClr val="222222"/>
                </a:solidFill>
              </a:rPr>
              <a:t>Information Sciences</a:t>
            </a:r>
            <a:r>
              <a:rPr lang="en-GB" dirty="0">
                <a:solidFill>
                  <a:srgbClr val="222222"/>
                </a:solidFill>
              </a:rPr>
              <a:t>, </a:t>
            </a:r>
            <a:r>
              <a:rPr lang="en-GB" i="1" dirty="0">
                <a:solidFill>
                  <a:srgbClr val="222222"/>
                </a:solidFill>
              </a:rPr>
              <a:t>484</a:t>
            </a:r>
            <a:r>
              <a:rPr lang="en-GB" dirty="0">
                <a:solidFill>
                  <a:srgbClr val="222222"/>
                </a:solidFill>
              </a:rPr>
              <a:t>, 237-254.</a:t>
            </a:r>
            <a:endParaRPr lang="en-GB" dirty="0"/>
          </a:p>
        </p:txBody>
      </p:sp>
      <p:sp>
        <p:nvSpPr>
          <p:cNvPr id="3" name="Rectangle 2"/>
          <p:cNvSpPr/>
          <p:nvPr/>
        </p:nvSpPr>
        <p:spPr>
          <a:xfrm>
            <a:off x="8769547" y="1176358"/>
            <a:ext cx="2293898" cy="584775"/>
          </a:xfrm>
          <a:prstGeom prst="rect">
            <a:avLst/>
          </a:prstGeom>
        </p:spPr>
        <p:txBody>
          <a:bodyPr wrap="none">
            <a:spAutoFit/>
          </a:bodyPr>
          <a:lstStyle/>
          <a:p>
            <a:r>
              <a:rPr lang="es-ES" sz="3200" dirty="0"/>
              <a:t>(1) </a:t>
            </a:r>
            <a:r>
              <a:rPr lang="es-ES" sz="2800" dirty="0" err="1"/>
              <a:t>illustration</a:t>
            </a:r>
            <a:endParaRPr lang="en-GB" sz="2800" dirty="0"/>
          </a:p>
        </p:txBody>
      </p:sp>
    </p:spTree>
    <p:extLst>
      <p:ext uri="{BB962C8B-B14F-4D97-AF65-F5344CB8AC3E}">
        <p14:creationId xmlns:p14="http://schemas.microsoft.com/office/powerpoint/2010/main" val="158265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A miracle of stochastic separation</a:t>
            </a:r>
            <a:endParaRPr lang="en-GB" dirty="0"/>
          </a:p>
        </p:txBody>
      </p:sp>
      <p:sp>
        <p:nvSpPr>
          <p:cNvPr id="3" name="Slide Number Placeholder 2"/>
          <p:cNvSpPr>
            <a:spLocks noGrp="1"/>
          </p:cNvSpPr>
          <p:nvPr>
            <p:ph type="sldNum" sz="quarter" idx="12"/>
          </p:nvPr>
        </p:nvSpPr>
        <p:spPr/>
        <p:txBody>
          <a:bodyPr/>
          <a:lstStyle/>
          <a:p>
            <a:fld id="{B72D0B1B-00FF-4C44-A77D-37A8F800EEE6}" type="slidenum">
              <a:rPr lang="en-GB" smtClean="0"/>
              <a:t>18</a:t>
            </a:fld>
            <a:endParaRPr lang="en-GB"/>
          </a:p>
        </p:txBody>
      </p:sp>
      <p:pic>
        <p:nvPicPr>
          <p:cNvPr id="6" name="Picture 5"/>
          <p:cNvPicPr>
            <a:picLocks noChangeAspect="1"/>
          </p:cNvPicPr>
          <p:nvPr/>
        </p:nvPicPr>
        <p:blipFill>
          <a:blip r:embed="rId2"/>
          <a:stretch>
            <a:fillRect/>
          </a:stretch>
        </p:blipFill>
        <p:spPr>
          <a:xfrm>
            <a:off x="1192870" y="1527059"/>
            <a:ext cx="9437455" cy="3424672"/>
          </a:xfrm>
          <a:prstGeom prst="rect">
            <a:avLst/>
          </a:prstGeom>
        </p:spPr>
      </p:pic>
      <p:sp>
        <p:nvSpPr>
          <p:cNvPr id="8" name="Rectangle 7"/>
          <p:cNvSpPr/>
          <p:nvPr/>
        </p:nvSpPr>
        <p:spPr>
          <a:xfrm>
            <a:off x="3909441" y="4972638"/>
            <a:ext cx="4701159" cy="523220"/>
          </a:xfrm>
          <a:prstGeom prst="rect">
            <a:avLst/>
          </a:prstGeom>
        </p:spPr>
        <p:txBody>
          <a:bodyPr wrap="none">
            <a:spAutoFit/>
          </a:bodyPr>
          <a:lstStyle/>
          <a:p>
            <a:r>
              <a:rPr lang="en-GB" sz="2800" dirty="0"/>
              <a:t>(an old joke about a new topic)</a:t>
            </a:r>
          </a:p>
        </p:txBody>
      </p:sp>
      <p:sp>
        <p:nvSpPr>
          <p:cNvPr id="10" name="Rectangle 9"/>
          <p:cNvSpPr/>
          <p:nvPr/>
        </p:nvSpPr>
        <p:spPr>
          <a:xfrm>
            <a:off x="266299" y="6312820"/>
            <a:ext cx="10850880" cy="369332"/>
          </a:xfrm>
          <a:prstGeom prst="rect">
            <a:avLst/>
          </a:prstGeom>
        </p:spPr>
        <p:txBody>
          <a:bodyPr wrap="square">
            <a:spAutoFit/>
          </a:bodyPr>
          <a:lstStyle/>
          <a:p>
            <a:r>
              <a:rPr lang="en-GB" dirty="0">
                <a:solidFill>
                  <a:srgbClr val="222222"/>
                </a:solidFill>
                <a:latin typeface="Arial" panose="020B0604020202020204" pitchFamily="34" charset="0"/>
              </a:rPr>
              <a:t>Gorban, A. N., </a:t>
            </a:r>
            <a:r>
              <a:rPr lang="en-GB" dirty="0" err="1">
                <a:solidFill>
                  <a:srgbClr val="222222"/>
                </a:solidFill>
                <a:latin typeface="Arial" panose="020B0604020202020204" pitchFamily="34" charset="0"/>
              </a:rPr>
              <a:t>Tyukin</a:t>
            </a:r>
            <a:r>
              <a:rPr lang="en-GB" dirty="0">
                <a:solidFill>
                  <a:srgbClr val="222222"/>
                </a:solidFill>
                <a:latin typeface="Arial" panose="020B0604020202020204" pitchFamily="34" charset="0"/>
              </a:rPr>
              <a:t>, I. Y. (2017). </a:t>
            </a:r>
            <a:r>
              <a:rPr lang="en-GB" b="1" dirty="0">
                <a:solidFill>
                  <a:srgbClr val="222222"/>
                </a:solidFill>
                <a:latin typeface="Arial" panose="020B0604020202020204" pitchFamily="34" charset="0"/>
                <a:hlinkClick r:id="rId3"/>
              </a:rPr>
              <a:t>Stochastic separation theorems</a:t>
            </a:r>
            <a:r>
              <a:rPr lang="en-GB" dirty="0">
                <a:solidFill>
                  <a:srgbClr val="222222"/>
                </a:solidFill>
                <a:latin typeface="Arial" panose="020B0604020202020204" pitchFamily="34" charset="0"/>
              </a:rPr>
              <a:t>. </a:t>
            </a:r>
            <a:r>
              <a:rPr lang="en-GB" i="1" dirty="0">
                <a:solidFill>
                  <a:srgbClr val="222222"/>
                </a:solidFill>
                <a:latin typeface="Arial" panose="020B0604020202020204" pitchFamily="34" charset="0"/>
              </a:rPr>
              <a:t>Neural Networks</a:t>
            </a:r>
            <a:r>
              <a:rPr lang="en-GB" dirty="0">
                <a:solidFill>
                  <a:srgbClr val="222222"/>
                </a:solidFill>
                <a:latin typeface="Arial" panose="020B0604020202020204" pitchFamily="34" charset="0"/>
              </a:rPr>
              <a:t>, </a:t>
            </a:r>
            <a:r>
              <a:rPr lang="en-GB" i="1" dirty="0">
                <a:solidFill>
                  <a:srgbClr val="222222"/>
                </a:solidFill>
                <a:latin typeface="Arial" panose="020B0604020202020204" pitchFamily="34" charset="0"/>
              </a:rPr>
              <a:t>94</a:t>
            </a:r>
            <a:r>
              <a:rPr lang="en-GB" dirty="0">
                <a:solidFill>
                  <a:srgbClr val="222222"/>
                </a:solidFill>
                <a:latin typeface="Arial" panose="020B0604020202020204" pitchFamily="34" charset="0"/>
              </a:rPr>
              <a:t>, 255-259.</a:t>
            </a:r>
            <a:endParaRPr lang="en-GB" dirty="0"/>
          </a:p>
        </p:txBody>
      </p:sp>
    </p:spTree>
    <p:extLst>
      <p:ext uri="{BB962C8B-B14F-4D97-AF65-F5344CB8AC3E}">
        <p14:creationId xmlns:p14="http://schemas.microsoft.com/office/powerpoint/2010/main" val="206628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292" y="758643"/>
            <a:ext cx="3620783" cy="5298707"/>
          </a:xfrm>
          <a:prstGeom prst="rect">
            <a:avLst/>
          </a:prstGeom>
        </p:spPr>
      </p:pic>
      <p:pic>
        <p:nvPicPr>
          <p:cNvPr id="4" name="Picture 3"/>
          <p:cNvPicPr>
            <a:picLocks noChangeAspect="1"/>
          </p:cNvPicPr>
          <p:nvPr/>
        </p:nvPicPr>
        <p:blipFill>
          <a:blip r:embed="rId3"/>
          <a:stretch>
            <a:fillRect/>
          </a:stretch>
        </p:blipFill>
        <p:spPr>
          <a:xfrm>
            <a:off x="8350075" y="893990"/>
            <a:ext cx="3841925" cy="5293772"/>
          </a:xfrm>
          <a:prstGeom prst="rect">
            <a:avLst/>
          </a:prstGeom>
        </p:spPr>
      </p:pic>
      <p:sp>
        <p:nvSpPr>
          <p:cNvPr id="2" name="Title 1"/>
          <p:cNvSpPr>
            <a:spLocks noGrp="1"/>
          </p:cNvSpPr>
          <p:nvPr>
            <p:ph type="title"/>
          </p:nvPr>
        </p:nvSpPr>
        <p:spPr>
          <a:xfrm>
            <a:off x="501316" y="197127"/>
            <a:ext cx="11443636" cy="1325563"/>
          </a:xfrm>
        </p:spPr>
        <p:txBody>
          <a:bodyPr/>
          <a:lstStyle/>
          <a:p>
            <a:r>
              <a:rPr lang="en-GB" b="1" dirty="0">
                <a:solidFill>
                  <a:schemeClr val="accent1">
                    <a:lumMod val="75000"/>
                  </a:schemeClr>
                </a:solidFill>
              </a:rPr>
              <a:t>Blessing of dimensionality</a:t>
            </a:r>
          </a:p>
        </p:txBody>
      </p:sp>
      <p:sp>
        <p:nvSpPr>
          <p:cNvPr id="3" name="Slide Number Placeholder 2"/>
          <p:cNvSpPr>
            <a:spLocks noGrp="1"/>
          </p:cNvSpPr>
          <p:nvPr>
            <p:ph type="sldNum" sz="quarter" idx="12"/>
          </p:nvPr>
        </p:nvSpPr>
        <p:spPr/>
        <p:txBody>
          <a:bodyPr/>
          <a:lstStyle/>
          <a:p>
            <a:fld id="{B72D0B1B-00FF-4C44-A77D-37A8F800EEE6}" type="slidenum">
              <a:rPr lang="en-GB" smtClean="0"/>
              <a:t>19</a:t>
            </a:fld>
            <a:endParaRPr lang="en-GB"/>
          </a:p>
        </p:txBody>
      </p:sp>
      <p:sp>
        <p:nvSpPr>
          <p:cNvPr id="6" name="Номер слайда 1">
            <a:extLst>
              <a:ext uri="{FF2B5EF4-FFF2-40B4-BE49-F238E27FC236}">
                <a16:creationId xmlns="" xmlns:a16="http://schemas.microsoft.com/office/drawing/2014/main" id="{34640F7C-652F-48B8-BA79-A5CD7F549366}"/>
              </a:ext>
            </a:extLst>
          </p:cNvPr>
          <p:cNvSpPr txBox="1">
            <a:spLocks/>
          </p:cNvSpPr>
          <p:nvPr/>
        </p:nvSpPr>
        <p:spPr>
          <a:xfrm>
            <a:off x="10003856" y="6427200"/>
            <a:ext cx="1559494" cy="2942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D40707-CA7B-444A-8B7C-41722874B895}" type="slidenum">
              <a:rPr lang="en-GB" smtClean="0"/>
              <a:pPr/>
              <a:t>19</a:t>
            </a:fld>
            <a:endParaRPr lang="en-GB"/>
          </a:p>
        </p:txBody>
      </p:sp>
      <p:sp>
        <p:nvSpPr>
          <p:cNvPr id="7" name="Rectangle 6"/>
          <p:cNvSpPr/>
          <p:nvPr/>
        </p:nvSpPr>
        <p:spPr>
          <a:xfrm>
            <a:off x="211756" y="1671671"/>
            <a:ext cx="4831881" cy="3970318"/>
          </a:xfrm>
          <a:prstGeom prst="rect">
            <a:avLst/>
          </a:prstGeom>
        </p:spPr>
        <p:txBody>
          <a:bodyPr wrap="square">
            <a:spAutoFit/>
          </a:bodyPr>
          <a:lstStyle/>
          <a:p>
            <a:pPr marL="457200" indent="-457200">
              <a:buFont typeface="Arial" panose="020B0604020202020204" pitchFamily="34" charset="0"/>
              <a:buChar char="•"/>
            </a:pPr>
            <a:r>
              <a:rPr lang="en-GB" sz="2800" dirty="0"/>
              <a:t>The blessing of dimensionality is a manifestation of the </a:t>
            </a:r>
            <a:r>
              <a:rPr lang="en-GB" sz="2800" i="1" dirty="0"/>
              <a:t>concentration of measure. </a:t>
            </a:r>
          </a:p>
          <a:p>
            <a:pPr marL="457200" indent="-457200">
              <a:buFont typeface="Arial" panose="020B0604020202020204" pitchFamily="34" charset="0"/>
              <a:buChar char="•"/>
            </a:pPr>
            <a:r>
              <a:rPr lang="en-GB" sz="2800" dirty="0"/>
              <a:t>All statistical physics is based on these phenomena.</a:t>
            </a:r>
          </a:p>
          <a:p>
            <a:pPr marL="457200" indent="-457200">
              <a:buFont typeface="Arial" panose="020B0604020202020204" pitchFamily="34" charset="0"/>
              <a:buChar char="•"/>
            </a:pPr>
            <a:r>
              <a:rPr lang="en-GB" sz="2800" b="1" dirty="0"/>
              <a:t>Stochastic separation theorems represent a new class of them.</a:t>
            </a:r>
          </a:p>
        </p:txBody>
      </p:sp>
      <p:sp>
        <p:nvSpPr>
          <p:cNvPr id="8" name="Rectangle 7"/>
          <p:cNvSpPr/>
          <p:nvPr/>
        </p:nvSpPr>
        <p:spPr>
          <a:xfrm>
            <a:off x="-1" y="6035391"/>
            <a:ext cx="12002703" cy="646331"/>
          </a:xfrm>
          <a:prstGeom prst="rect">
            <a:avLst/>
          </a:prstGeom>
          <a:solidFill>
            <a:schemeClr val="bg1"/>
          </a:solidFill>
        </p:spPr>
        <p:txBody>
          <a:bodyPr wrap="square">
            <a:spAutoFit/>
          </a:bodyPr>
          <a:lstStyle/>
          <a:p>
            <a:r>
              <a:rPr lang="en-GB" dirty="0">
                <a:latin typeface="Arial" panose="020B0604020202020204" pitchFamily="34" charset="0"/>
                <a:cs typeface="Arial" panose="020B0604020202020204" pitchFamily="34" charset="0"/>
              </a:rPr>
              <a:t>A.N. Gorban, I.Y. </a:t>
            </a:r>
            <a:r>
              <a:rPr lang="en-GB" dirty="0" err="1">
                <a:latin typeface="Arial" panose="020B0604020202020204" pitchFamily="34" charset="0"/>
                <a:cs typeface="Arial" panose="020B0604020202020204" pitchFamily="34" charset="0"/>
              </a:rPr>
              <a:t>Tyukin</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hlinkClick r:id="rId4"/>
              </a:rPr>
              <a:t>Blessing of dimensionality: mathematical foundations of the statistical physics of data</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Philos. Trans. Royal Soc.  </a:t>
            </a:r>
            <a:r>
              <a:rPr lang="en-GB" dirty="0">
                <a:latin typeface="Arial" panose="020B0604020202020204" pitchFamily="34" charset="0"/>
                <a:cs typeface="Arial" panose="020B0604020202020204" pitchFamily="34" charset="0"/>
              </a:rPr>
              <a:t>A 376(2118), 20170237, 2018.</a:t>
            </a:r>
          </a:p>
        </p:txBody>
      </p:sp>
    </p:spTree>
    <p:extLst>
      <p:ext uri="{BB962C8B-B14F-4D97-AF65-F5344CB8AC3E}">
        <p14:creationId xmlns:p14="http://schemas.microsoft.com/office/powerpoint/2010/main" val="268189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4" y="661851"/>
            <a:ext cx="10515600" cy="5732827"/>
          </a:xfrm>
        </p:spPr>
        <p:txBody>
          <a:bodyPr>
            <a:noAutofit/>
          </a:bodyPr>
          <a:lstStyle/>
          <a:p>
            <a:pPr lvl="0">
              <a:spcBef>
                <a:spcPts val="0"/>
              </a:spcBef>
            </a:pPr>
            <a:r>
              <a:rPr lang="ru-RU" sz="2200" dirty="0" smtClean="0"/>
              <a:t>Будет </a:t>
            </a:r>
            <a:r>
              <a:rPr lang="ru-RU" sz="2200" dirty="0"/>
              <a:t>создано новое семейство методов, обеспечивающих быструю неитеративную коррекцию ошибок ИИ. Они создадут основу для сертифицированной робастности систем ИИ к возмущениям данных и модели. </a:t>
            </a:r>
            <a:r>
              <a:rPr lang="en-GB" sz="2200" dirty="0" err="1"/>
              <a:t>Результатом</a:t>
            </a:r>
            <a:r>
              <a:rPr lang="en-GB" sz="2200" dirty="0"/>
              <a:t> </a:t>
            </a:r>
            <a:r>
              <a:rPr lang="en-GB" sz="2200" dirty="0" err="1"/>
              <a:t>будут</a:t>
            </a:r>
            <a:r>
              <a:rPr lang="en-GB" sz="2200" dirty="0"/>
              <a:t> «</a:t>
            </a:r>
            <a:r>
              <a:rPr lang="en-GB" sz="2200" dirty="0" err="1"/>
              <a:t>сертификаты</a:t>
            </a:r>
            <a:r>
              <a:rPr lang="en-GB" sz="2200" dirty="0"/>
              <a:t>» </a:t>
            </a:r>
            <a:r>
              <a:rPr lang="en-GB" sz="2200" dirty="0" err="1"/>
              <a:t>робастности</a:t>
            </a:r>
            <a:r>
              <a:rPr lang="en-GB" sz="2200" dirty="0"/>
              <a:t> в </a:t>
            </a:r>
            <a:r>
              <a:rPr lang="en-GB" sz="2200" dirty="0" err="1"/>
              <a:t>виде</a:t>
            </a:r>
            <a:r>
              <a:rPr lang="en-GB" sz="2200" dirty="0"/>
              <a:t> </a:t>
            </a:r>
            <a:r>
              <a:rPr lang="en-GB" sz="2200" dirty="0" err="1"/>
              <a:t>вероятностей</a:t>
            </a:r>
            <a:r>
              <a:rPr lang="en-GB" sz="2200" dirty="0"/>
              <a:t> </a:t>
            </a:r>
            <a:r>
              <a:rPr lang="en-GB" sz="2200" dirty="0" err="1"/>
              <a:t>ошибок</a:t>
            </a:r>
            <a:r>
              <a:rPr lang="en-GB" sz="2200" dirty="0"/>
              <a:t>.</a:t>
            </a:r>
          </a:p>
          <a:p>
            <a:pPr lvl="0">
              <a:spcBef>
                <a:spcPts val="0"/>
              </a:spcBef>
            </a:pPr>
            <a:r>
              <a:rPr lang="ru-RU" sz="2200" dirty="0"/>
              <a:t>Будут проанализированы новые типы скрытых атак на ИИ, меняющих структуру модели незаметным для тестирования образом. Будет установлены условия существования распределенных скрытых атак, при которых возмущение распространяется на несколько узлов, но его влияние на отдельные узлы незначительно. Будет выработана процедура «сертификата безопасности» ИИ.</a:t>
            </a:r>
            <a:endParaRPr lang="en-GB" sz="2200" dirty="0"/>
          </a:p>
          <a:p>
            <a:pPr lvl="0">
              <a:spcBef>
                <a:spcPts val="0"/>
              </a:spcBef>
            </a:pPr>
            <a:r>
              <a:rPr lang="ru-RU" sz="2200" dirty="0"/>
              <a:t>Будут получены новые и практичные оценки обобщающей способности корректоров. Это ответит на фундаментальный вопрос: почему модели ИИ с большой экспрессивностью обобщают? Полученные границы, наряду с оценками вероятности однократного обучения, дадут «сертификаты обучение» или «сертификаты адаптации».</a:t>
            </a:r>
            <a:endParaRPr lang="en-GB" sz="2200" dirty="0"/>
          </a:p>
          <a:p>
            <a:pPr lvl="0">
              <a:spcBef>
                <a:spcPts val="0"/>
              </a:spcBef>
            </a:pPr>
            <a:r>
              <a:rPr lang="ru-RU" sz="2200" dirty="0"/>
              <a:t>Будут созданы методы выработки явного знания из неявных навыков систем МО и ИИ, основаные на двух взаимодействующих процессах: (а) упрощение структуры систем в ходе обучения и (б) передача навыков между системами в сообществах таких систем. Это позволит создавать сообщества систем МО и ИИ с возможностью логической интерпретации коллективных решений</a:t>
            </a:r>
            <a:r>
              <a:rPr lang="ru-RU" sz="2200" dirty="0" smtClean="0"/>
              <a:t>.</a:t>
            </a:r>
            <a:endParaRPr lang="en-GB" sz="2200" dirty="0"/>
          </a:p>
        </p:txBody>
      </p:sp>
    </p:spTree>
    <p:extLst>
      <p:ext uri="{BB962C8B-B14F-4D97-AF65-F5344CB8AC3E}">
        <p14:creationId xmlns:p14="http://schemas.microsoft.com/office/powerpoint/2010/main" val="12410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Plenty of generalizations </a:t>
            </a:r>
            <a:br>
              <a:rPr lang="en-GB" b="1" dirty="0">
                <a:solidFill>
                  <a:schemeClr val="accent1">
                    <a:lumMod val="75000"/>
                  </a:schemeClr>
                </a:solidFill>
              </a:rPr>
            </a:br>
            <a:r>
              <a:rPr lang="en-GB" b="1" dirty="0">
                <a:solidFill>
                  <a:schemeClr val="accent1">
                    <a:lumMod val="75000"/>
                  </a:schemeClr>
                </a:solidFill>
              </a:rPr>
              <a:t>for distributions</a:t>
            </a:r>
          </a:p>
        </p:txBody>
      </p:sp>
      <p:sp>
        <p:nvSpPr>
          <p:cNvPr id="3" name="Content Placeholder 2"/>
          <p:cNvSpPr>
            <a:spLocks noGrp="1"/>
          </p:cNvSpPr>
          <p:nvPr>
            <p:ph idx="1"/>
          </p:nvPr>
        </p:nvSpPr>
        <p:spPr/>
        <p:txBody>
          <a:bodyPr/>
          <a:lstStyle/>
          <a:p>
            <a:r>
              <a:rPr lang="en-GB" sz="3200" dirty="0"/>
              <a:t>Arbitrary log-concave distributions </a:t>
            </a:r>
            <a:br>
              <a:rPr lang="en-GB" sz="3200" dirty="0"/>
            </a:br>
            <a:r>
              <a:rPr lang="en-GB" sz="3200" dirty="0"/>
              <a:t>(logarithm of density is concave);</a:t>
            </a:r>
          </a:p>
          <a:p>
            <a:r>
              <a:rPr lang="en-GB" sz="3200" dirty="0"/>
              <a:t>Convex combinations of a fixed number of log-concave distributions;</a:t>
            </a:r>
          </a:p>
          <a:p>
            <a:r>
              <a:rPr lang="en-GB" sz="3200" dirty="0"/>
              <a:t>Product distributions with bounded support;</a:t>
            </a:r>
          </a:p>
          <a:p>
            <a:r>
              <a:rPr lang="en-GB" sz="3200" b="1" dirty="0"/>
              <a:t>No </a:t>
            </a:r>
            <a:r>
              <a:rPr lang="en-GB" sz="3200" b="1" dirty="0" err="1"/>
              <a:t>i.i.d</a:t>
            </a:r>
            <a:r>
              <a:rPr lang="en-GB" sz="3200" b="1" dirty="0"/>
              <a:t>. assumptions.</a:t>
            </a:r>
          </a:p>
          <a:p>
            <a:pPr marL="0" indent="0">
              <a:buNone/>
            </a:pPr>
            <a:endParaRPr lang="en-GB" dirty="0"/>
          </a:p>
        </p:txBody>
      </p:sp>
      <p:sp>
        <p:nvSpPr>
          <p:cNvPr id="4" name="Slide Number Placeholder 3"/>
          <p:cNvSpPr>
            <a:spLocks noGrp="1"/>
          </p:cNvSpPr>
          <p:nvPr>
            <p:ph type="sldNum" sz="quarter" idx="12"/>
          </p:nvPr>
        </p:nvSpPr>
        <p:spPr>
          <a:xfrm>
            <a:off x="8610600" y="6404475"/>
            <a:ext cx="2743200" cy="365125"/>
          </a:xfrm>
        </p:spPr>
        <p:txBody>
          <a:bodyPr/>
          <a:lstStyle/>
          <a:p>
            <a:fld id="{B72D0B1B-00FF-4C44-A77D-37A8F800EEE6}" type="slidenum">
              <a:rPr lang="en-GB" smtClean="0"/>
              <a:t>20</a:t>
            </a:fld>
            <a:endParaRPr lang="en-GB"/>
          </a:p>
        </p:txBody>
      </p:sp>
      <p:sp>
        <p:nvSpPr>
          <p:cNvPr id="5" name="Rectangle 4"/>
          <p:cNvSpPr/>
          <p:nvPr/>
        </p:nvSpPr>
        <p:spPr>
          <a:xfrm>
            <a:off x="0" y="4991996"/>
            <a:ext cx="11784531" cy="646331"/>
          </a:xfrm>
          <a:prstGeom prst="rect">
            <a:avLst/>
          </a:prstGeom>
        </p:spPr>
        <p:txBody>
          <a:bodyPr wrap="square">
            <a:spAutoFit/>
          </a:bodyPr>
          <a:lstStyle/>
          <a:p>
            <a:r>
              <a:rPr lang="en-GB" dirty="0">
                <a:solidFill>
                  <a:srgbClr val="222222"/>
                </a:solidFill>
                <a:latin typeface="Arial" panose="020B0604020202020204" pitchFamily="34" charset="0"/>
                <a:cs typeface="Arial" panose="020B0604020202020204" pitchFamily="34" charset="0"/>
              </a:rPr>
              <a:t>Gorban, A. N., </a:t>
            </a:r>
            <a:r>
              <a:rPr lang="en-GB" dirty="0" err="1">
                <a:solidFill>
                  <a:srgbClr val="222222"/>
                </a:solidFill>
                <a:latin typeface="Arial" panose="020B0604020202020204" pitchFamily="34" charset="0"/>
                <a:cs typeface="Arial" panose="020B0604020202020204" pitchFamily="34" charset="0"/>
              </a:rPr>
              <a:t>Golubkov</a:t>
            </a:r>
            <a:r>
              <a:rPr lang="en-GB" dirty="0">
                <a:solidFill>
                  <a:srgbClr val="222222"/>
                </a:solidFill>
                <a:latin typeface="Arial" panose="020B0604020202020204" pitchFamily="34" charset="0"/>
                <a:cs typeface="Arial" panose="020B0604020202020204" pitchFamily="34" charset="0"/>
              </a:rPr>
              <a:t>, A., </a:t>
            </a:r>
            <a:r>
              <a:rPr lang="en-GB" dirty="0" err="1">
                <a:solidFill>
                  <a:srgbClr val="222222"/>
                </a:solidFill>
                <a:latin typeface="Arial" panose="020B0604020202020204" pitchFamily="34" charset="0"/>
                <a:cs typeface="Arial" panose="020B0604020202020204" pitchFamily="34" charset="0"/>
              </a:rPr>
              <a:t>Grechuk</a:t>
            </a:r>
            <a:r>
              <a:rPr lang="en-GB" dirty="0">
                <a:solidFill>
                  <a:srgbClr val="222222"/>
                </a:solidFill>
                <a:latin typeface="Arial" panose="020B0604020202020204" pitchFamily="34" charset="0"/>
                <a:cs typeface="Arial" panose="020B0604020202020204" pitchFamily="34" charset="0"/>
              </a:rPr>
              <a:t>, B., </a:t>
            </a:r>
            <a:r>
              <a:rPr lang="en-GB" dirty="0" err="1">
                <a:solidFill>
                  <a:srgbClr val="222222"/>
                </a:solidFill>
                <a:latin typeface="Arial" panose="020B0604020202020204" pitchFamily="34" charset="0"/>
                <a:cs typeface="Arial" panose="020B0604020202020204" pitchFamily="34" charset="0"/>
              </a:rPr>
              <a:t>Mirkes</a:t>
            </a:r>
            <a:r>
              <a:rPr lang="en-GB" dirty="0">
                <a:solidFill>
                  <a:srgbClr val="222222"/>
                </a:solidFill>
                <a:latin typeface="Arial" panose="020B0604020202020204" pitchFamily="34" charset="0"/>
                <a:cs typeface="Arial" panose="020B0604020202020204" pitchFamily="34" charset="0"/>
              </a:rPr>
              <a:t>, E. M., </a:t>
            </a:r>
            <a:r>
              <a:rPr lang="en-GB" dirty="0" err="1">
                <a:solidFill>
                  <a:srgbClr val="222222"/>
                </a:solidFill>
                <a:latin typeface="Arial" panose="020B0604020202020204" pitchFamily="34" charset="0"/>
                <a:cs typeface="Arial" panose="020B0604020202020204" pitchFamily="34" charset="0"/>
              </a:rPr>
              <a:t>Tyukin</a:t>
            </a:r>
            <a:r>
              <a:rPr lang="en-GB" dirty="0">
                <a:solidFill>
                  <a:srgbClr val="222222"/>
                </a:solidFill>
                <a:latin typeface="Arial" panose="020B0604020202020204" pitchFamily="34" charset="0"/>
                <a:cs typeface="Arial" panose="020B0604020202020204" pitchFamily="34" charset="0"/>
              </a:rPr>
              <a:t>, I. Y.  </a:t>
            </a:r>
            <a:r>
              <a:rPr lang="en-GB" b="1" dirty="0">
                <a:solidFill>
                  <a:srgbClr val="222222"/>
                </a:solidFill>
                <a:latin typeface="Arial" panose="020B0604020202020204" pitchFamily="34" charset="0"/>
                <a:cs typeface="Arial" panose="020B0604020202020204" pitchFamily="34" charset="0"/>
                <a:hlinkClick r:id="rId2"/>
              </a:rPr>
              <a:t>Correction of AI systems by linear discriminants: Probabilistic foundations</a:t>
            </a:r>
            <a:r>
              <a:rPr lang="en-GB" dirty="0">
                <a:solidFill>
                  <a:srgbClr val="222222"/>
                </a:solidFill>
                <a:latin typeface="Arial" panose="020B0604020202020204" pitchFamily="34" charset="0"/>
                <a:cs typeface="Arial" panose="020B0604020202020204" pitchFamily="34" charset="0"/>
              </a:rPr>
              <a:t>. </a:t>
            </a:r>
            <a:r>
              <a:rPr lang="en-GB" i="1" dirty="0">
                <a:solidFill>
                  <a:srgbClr val="222222"/>
                </a:solidFill>
                <a:latin typeface="Arial" panose="020B0604020202020204" pitchFamily="34" charset="0"/>
                <a:cs typeface="Arial" panose="020B0604020202020204" pitchFamily="34" charset="0"/>
              </a:rPr>
              <a:t>Information Sciences</a:t>
            </a:r>
            <a:r>
              <a:rPr lang="en-GB" dirty="0">
                <a:solidFill>
                  <a:srgbClr val="222222"/>
                </a:solidFill>
                <a:latin typeface="Arial" panose="020B0604020202020204" pitchFamily="34" charset="0"/>
                <a:cs typeface="Arial" panose="020B0604020202020204" pitchFamily="34" charset="0"/>
              </a:rPr>
              <a:t>, </a:t>
            </a:r>
            <a:r>
              <a:rPr lang="en-GB" i="1" dirty="0">
                <a:solidFill>
                  <a:srgbClr val="222222"/>
                </a:solidFill>
                <a:latin typeface="Arial" panose="020B0604020202020204" pitchFamily="34" charset="0"/>
                <a:cs typeface="Arial" panose="020B0604020202020204" pitchFamily="34" charset="0"/>
              </a:rPr>
              <a:t>466 </a:t>
            </a:r>
            <a:r>
              <a:rPr lang="en-GB" dirty="0">
                <a:solidFill>
                  <a:srgbClr val="222222"/>
                </a:solidFill>
                <a:latin typeface="Arial" panose="020B0604020202020204" pitchFamily="34" charset="0"/>
                <a:cs typeface="Arial" panose="020B0604020202020204" pitchFamily="34" charset="0"/>
              </a:rPr>
              <a:t>(2018), 303-322.</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0" y="5705796"/>
            <a:ext cx="11353800" cy="646331"/>
          </a:xfrm>
          <a:prstGeom prst="rect">
            <a:avLst/>
          </a:prstGeom>
        </p:spPr>
        <p:txBody>
          <a:bodyPr wrap="square">
            <a:spAutoFit/>
          </a:bodyPr>
          <a:lstStyle/>
          <a:p>
            <a:r>
              <a:rPr lang="en-GB" dirty="0" err="1">
                <a:solidFill>
                  <a:srgbClr val="333333"/>
                </a:solidFill>
                <a:latin typeface="Arial" panose="020B0604020202020204" pitchFamily="34" charset="0"/>
                <a:cs typeface="Arial" panose="020B0604020202020204" pitchFamily="34" charset="0"/>
              </a:rPr>
              <a:t>Grechuk</a:t>
            </a:r>
            <a:r>
              <a:rPr lang="en-GB" dirty="0">
                <a:solidFill>
                  <a:srgbClr val="333333"/>
                </a:solidFill>
                <a:latin typeface="Arial" panose="020B0604020202020204" pitchFamily="34" charset="0"/>
                <a:cs typeface="Arial" panose="020B0604020202020204" pitchFamily="34" charset="0"/>
              </a:rPr>
              <a:t>, B., </a:t>
            </a:r>
            <a:r>
              <a:rPr lang="en-GB" b="1" dirty="0">
                <a:solidFill>
                  <a:srgbClr val="333333"/>
                </a:solidFill>
                <a:latin typeface="Arial" panose="020B0604020202020204" pitchFamily="34" charset="0"/>
                <a:cs typeface="Arial" panose="020B0604020202020204" pitchFamily="34" charset="0"/>
                <a:hlinkClick r:id="rId3"/>
              </a:rPr>
              <a:t>Practical stochastic separation theorems for product distributions</a:t>
            </a:r>
            <a:r>
              <a:rPr lang="en-GB" dirty="0">
                <a:solidFill>
                  <a:srgbClr val="333333"/>
                </a:solidFill>
                <a:latin typeface="Arial" panose="020B0604020202020204" pitchFamily="34" charset="0"/>
                <a:cs typeface="Arial" panose="020B0604020202020204" pitchFamily="34" charset="0"/>
              </a:rPr>
              <a:t>,  </a:t>
            </a:r>
            <a:r>
              <a:rPr lang="en-GB" i="1" dirty="0">
                <a:solidFill>
                  <a:srgbClr val="333333"/>
                </a:solidFill>
                <a:latin typeface="Arial" panose="020B0604020202020204" pitchFamily="34" charset="0"/>
                <a:cs typeface="Arial" panose="020B0604020202020204" pitchFamily="34" charset="0"/>
              </a:rPr>
              <a:t>2019 International Joint Conference on Neural Networks (IJCNN)</a:t>
            </a:r>
            <a:r>
              <a:rPr lang="en-GB" dirty="0">
                <a:solidFill>
                  <a:srgbClr val="333333"/>
                </a:solidFill>
                <a:latin typeface="Arial" panose="020B0604020202020204" pitchFamily="34" charset="0"/>
                <a:cs typeface="Arial" panose="020B0604020202020204" pitchFamily="34" charset="0"/>
              </a:rPr>
              <a:t>, Budapest, Hungary, 2019, pp. 1-8.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67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Plenty of generalizations </a:t>
            </a:r>
            <a:br>
              <a:rPr lang="en-GB" b="1" dirty="0">
                <a:solidFill>
                  <a:schemeClr val="accent1">
                    <a:lumMod val="75000"/>
                  </a:schemeClr>
                </a:solidFill>
              </a:rPr>
            </a:br>
            <a:r>
              <a:rPr lang="en-GB" b="1" dirty="0">
                <a:solidFill>
                  <a:schemeClr val="accent1">
                    <a:lumMod val="75000"/>
                  </a:schemeClr>
                </a:solidFill>
              </a:rPr>
              <a:t>for distributions</a:t>
            </a:r>
          </a:p>
        </p:txBody>
      </p:sp>
      <p:sp>
        <p:nvSpPr>
          <p:cNvPr id="3" name="Content Placeholder 2"/>
          <p:cNvSpPr>
            <a:spLocks noGrp="1"/>
          </p:cNvSpPr>
          <p:nvPr>
            <p:ph idx="1"/>
          </p:nvPr>
        </p:nvSpPr>
        <p:spPr/>
        <p:txBody>
          <a:bodyPr>
            <a:normAutofit/>
          </a:bodyPr>
          <a:lstStyle/>
          <a:p>
            <a:pPr marL="0" indent="0">
              <a:buNone/>
            </a:pPr>
            <a:r>
              <a:rPr lang="en-GB" sz="3200" b="1" i="1" dirty="0"/>
              <a:t>Heuristic: </a:t>
            </a:r>
            <a:r>
              <a:rPr lang="en-GB" sz="3200" dirty="0"/>
              <a:t>The stochastic separation theorems hold if:</a:t>
            </a:r>
          </a:p>
          <a:p>
            <a:r>
              <a:rPr lang="en-GB" sz="3200" dirty="0"/>
              <a:t>There are no heavy tails of the probability distribution;</a:t>
            </a:r>
          </a:p>
          <a:p>
            <a:r>
              <a:rPr lang="en-GB" sz="3200" dirty="0"/>
              <a:t>The sets of small volume should not have large probability </a:t>
            </a:r>
            <a:r>
              <a:rPr lang="en-GB" sz="2400" dirty="0"/>
              <a:t>(what “small” and “large” mean is strictly defined for different contexts).</a:t>
            </a:r>
          </a:p>
          <a:p>
            <a:pPr marL="0" indent="0">
              <a:buNone/>
            </a:pPr>
            <a:r>
              <a:rPr lang="en-GB" sz="3200" b="1" dirty="0"/>
              <a:t>In these cases, Fisher discriminant is an effective tool for classification and AI correctors in high dimension</a:t>
            </a:r>
          </a:p>
        </p:txBody>
      </p:sp>
      <p:sp>
        <p:nvSpPr>
          <p:cNvPr id="4" name="Slide Number Placeholder 3"/>
          <p:cNvSpPr>
            <a:spLocks noGrp="1"/>
          </p:cNvSpPr>
          <p:nvPr>
            <p:ph type="sldNum" sz="quarter" idx="12"/>
          </p:nvPr>
        </p:nvSpPr>
        <p:spPr/>
        <p:txBody>
          <a:bodyPr/>
          <a:lstStyle/>
          <a:p>
            <a:fld id="{B72D0B1B-00FF-4C44-A77D-37A8F800EEE6}" type="slidenum">
              <a:rPr lang="en-GB" smtClean="0"/>
              <a:t>21</a:t>
            </a:fld>
            <a:endParaRPr lang="en-GB"/>
          </a:p>
        </p:txBody>
      </p:sp>
    </p:spTree>
    <p:extLst>
      <p:ext uri="{BB962C8B-B14F-4D97-AF65-F5344CB8AC3E}">
        <p14:creationId xmlns:p14="http://schemas.microsoft.com/office/powerpoint/2010/main" val="3083771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Plenty of generalizations </a:t>
            </a:r>
            <a:br>
              <a:rPr lang="en-GB" b="1" dirty="0">
                <a:solidFill>
                  <a:schemeClr val="accent1">
                    <a:lumMod val="75000"/>
                  </a:schemeClr>
                </a:solidFill>
              </a:rPr>
            </a:br>
            <a:r>
              <a:rPr lang="en-GB" b="1" dirty="0">
                <a:solidFill>
                  <a:schemeClr val="accent1">
                    <a:lumMod val="75000"/>
                  </a:schemeClr>
                </a:solidFill>
              </a:rPr>
              <a:t>for classifiers</a:t>
            </a:r>
          </a:p>
        </p:txBody>
      </p:sp>
      <p:sp>
        <p:nvSpPr>
          <p:cNvPr id="3" name="Content Placeholder 2"/>
          <p:cNvSpPr>
            <a:spLocks noGrp="1"/>
          </p:cNvSpPr>
          <p:nvPr>
            <p:ph idx="1"/>
          </p:nvPr>
        </p:nvSpPr>
        <p:spPr/>
        <p:txBody>
          <a:bodyPr/>
          <a:lstStyle/>
          <a:p>
            <a:r>
              <a:rPr lang="en-GB" sz="3200" b="1" dirty="0"/>
              <a:t>Kernel classifiers</a:t>
            </a:r>
          </a:p>
          <a:p>
            <a:pPr marL="0" indent="0">
              <a:buNone/>
            </a:pPr>
            <a:endParaRPr lang="en-GB" dirty="0"/>
          </a:p>
        </p:txBody>
      </p:sp>
      <p:sp>
        <p:nvSpPr>
          <p:cNvPr id="4" name="Slide Number Placeholder 3"/>
          <p:cNvSpPr>
            <a:spLocks noGrp="1"/>
          </p:cNvSpPr>
          <p:nvPr>
            <p:ph type="sldNum" sz="quarter" idx="12"/>
          </p:nvPr>
        </p:nvSpPr>
        <p:spPr/>
        <p:txBody>
          <a:bodyPr/>
          <a:lstStyle/>
          <a:p>
            <a:fld id="{B72D0B1B-00FF-4C44-A77D-37A8F800EEE6}" type="slidenum">
              <a:rPr lang="en-GB" smtClean="0"/>
              <a:t>22</a:t>
            </a:fld>
            <a:endParaRPr lang="en-GB"/>
          </a:p>
        </p:txBody>
      </p:sp>
      <p:sp>
        <p:nvSpPr>
          <p:cNvPr id="5" name="Rectangle 4"/>
          <p:cNvSpPr/>
          <p:nvPr/>
        </p:nvSpPr>
        <p:spPr>
          <a:xfrm>
            <a:off x="96252" y="5894685"/>
            <a:ext cx="12166332" cy="923330"/>
          </a:xfrm>
          <a:prstGeom prst="rect">
            <a:avLst/>
          </a:prstGeom>
        </p:spPr>
        <p:txBody>
          <a:bodyPr wrap="square">
            <a:spAutoFit/>
          </a:bodyPr>
          <a:lstStyle/>
          <a:p>
            <a:r>
              <a:rPr lang="en-GB" dirty="0" err="1">
                <a:solidFill>
                  <a:srgbClr val="222222"/>
                </a:solidFill>
                <a:latin typeface="Arial" panose="020B0604020202020204" pitchFamily="34" charset="0"/>
                <a:cs typeface="Arial" panose="020B0604020202020204" pitchFamily="34" charset="0"/>
              </a:rPr>
              <a:t>Tyukin</a:t>
            </a:r>
            <a:r>
              <a:rPr lang="en-GB" dirty="0">
                <a:solidFill>
                  <a:srgbClr val="222222"/>
                </a:solidFill>
                <a:latin typeface="Arial" panose="020B0604020202020204" pitchFamily="34" charset="0"/>
                <a:cs typeface="Arial" panose="020B0604020202020204" pitchFamily="34" charset="0"/>
              </a:rPr>
              <a:t>, I. Y., Gorban, A. N., </a:t>
            </a:r>
            <a:r>
              <a:rPr lang="en-GB" dirty="0" err="1">
                <a:solidFill>
                  <a:srgbClr val="222222"/>
                </a:solidFill>
                <a:latin typeface="Arial" panose="020B0604020202020204" pitchFamily="34" charset="0"/>
                <a:cs typeface="Arial" panose="020B0604020202020204" pitchFamily="34" charset="0"/>
              </a:rPr>
              <a:t>Grechuk</a:t>
            </a:r>
            <a:r>
              <a:rPr lang="en-GB" dirty="0">
                <a:solidFill>
                  <a:srgbClr val="222222"/>
                </a:solidFill>
                <a:latin typeface="Arial" panose="020B0604020202020204" pitchFamily="34" charset="0"/>
                <a:cs typeface="Arial" panose="020B0604020202020204" pitchFamily="34" charset="0"/>
              </a:rPr>
              <a:t>, B., Green, S. (2019, July).</a:t>
            </a:r>
            <a:r>
              <a:rPr lang="en-GB" b="1" dirty="0">
                <a:solidFill>
                  <a:srgbClr val="222222"/>
                </a:solidFill>
                <a:latin typeface="Arial" panose="020B0604020202020204" pitchFamily="34" charset="0"/>
                <a:cs typeface="Arial" panose="020B0604020202020204" pitchFamily="34" charset="0"/>
                <a:hlinkClick r:id="rId2"/>
              </a:rPr>
              <a:t> Kernel Stochastic Separation Theorems and </a:t>
            </a:r>
            <a:r>
              <a:rPr lang="en-GB" b="1" dirty="0" err="1">
                <a:solidFill>
                  <a:srgbClr val="222222"/>
                </a:solidFill>
                <a:latin typeface="Arial" panose="020B0604020202020204" pitchFamily="34" charset="0"/>
                <a:cs typeface="Arial" panose="020B0604020202020204" pitchFamily="34" charset="0"/>
                <a:hlinkClick r:id="rId2"/>
              </a:rPr>
              <a:t>Separability</a:t>
            </a:r>
            <a:r>
              <a:rPr lang="en-GB" b="1" dirty="0">
                <a:solidFill>
                  <a:srgbClr val="222222"/>
                </a:solidFill>
                <a:latin typeface="Arial" panose="020B0604020202020204" pitchFamily="34" charset="0"/>
                <a:cs typeface="Arial" panose="020B0604020202020204" pitchFamily="34" charset="0"/>
                <a:hlinkClick r:id="rId2"/>
              </a:rPr>
              <a:t> Characterizations of Kernel Classifiers. </a:t>
            </a:r>
            <a:r>
              <a:rPr lang="en-GB" dirty="0">
                <a:solidFill>
                  <a:srgbClr val="222222"/>
                </a:solidFill>
                <a:latin typeface="Arial" panose="020B0604020202020204" pitchFamily="34" charset="0"/>
                <a:cs typeface="Arial" panose="020B0604020202020204" pitchFamily="34" charset="0"/>
              </a:rPr>
              <a:t>In </a:t>
            </a:r>
            <a:r>
              <a:rPr lang="en-GB" i="1" dirty="0">
                <a:solidFill>
                  <a:srgbClr val="222222"/>
                </a:solidFill>
                <a:latin typeface="Arial" panose="020B0604020202020204" pitchFamily="34" charset="0"/>
                <a:cs typeface="Arial" panose="020B0604020202020204" pitchFamily="34" charset="0"/>
              </a:rPr>
              <a:t>2019 International Joint Conference on Neural Networks (IJCNN)</a:t>
            </a:r>
            <a:r>
              <a:rPr lang="en-GB" dirty="0">
                <a:solidFill>
                  <a:srgbClr val="222222"/>
                </a:solidFill>
                <a:latin typeface="Arial" panose="020B0604020202020204" pitchFamily="34" charset="0"/>
                <a:cs typeface="Arial" panose="020B0604020202020204" pitchFamily="34" charset="0"/>
              </a:rPr>
              <a:t> (pp. 1-6). IEEE.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66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Plenty of generalizations </a:t>
            </a:r>
            <a:br>
              <a:rPr lang="en-GB" b="1" dirty="0">
                <a:solidFill>
                  <a:schemeClr val="accent1">
                    <a:lumMod val="75000"/>
                  </a:schemeClr>
                </a:solidFill>
              </a:rPr>
            </a:br>
            <a:r>
              <a:rPr lang="en-GB" b="1" dirty="0">
                <a:solidFill>
                  <a:schemeClr val="accent1">
                    <a:lumMod val="75000"/>
                  </a:schemeClr>
                </a:solidFill>
              </a:rPr>
              <a:t>for classifiers</a:t>
            </a:r>
          </a:p>
        </p:txBody>
      </p:sp>
      <p:sp>
        <p:nvSpPr>
          <p:cNvPr id="3" name="Content Placeholder 2"/>
          <p:cNvSpPr>
            <a:spLocks noGrp="1"/>
          </p:cNvSpPr>
          <p:nvPr>
            <p:ph idx="1"/>
          </p:nvPr>
        </p:nvSpPr>
        <p:spPr/>
        <p:txBody>
          <a:bodyPr/>
          <a:lstStyle/>
          <a:p>
            <a:r>
              <a:rPr lang="en-GB" sz="3200" dirty="0"/>
              <a:t>Kernel classifiers;</a:t>
            </a:r>
          </a:p>
          <a:p>
            <a:r>
              <a:rPr lang="en-GB" sz="3200" b="1" dirty="0"/>
              <a:t>Ensembles of correctors </a:t>
            </a:r>
            <a:br>
              <a:rPr lang="en-GB" sz="3200" b="1" dirty="0"/>
            </a:br>
            <a:r>
              <a:rPr lang="en-GB" sz="3200" b="1" dirty="0"/>
              <a:t>(with clustering of errors);</a:t>
            </a:r>
          </a:p>
          <a:p>
            <a:pPr marL="0" indent="0">
              <a:buNone/>
            </a:pPr>
            <a:endParaRPr lang="en-GB" dirty="0"/>
          </a:p>
        </p:txBody>
      </p:sp>
      <p:sp>
        <p:nvSpPr>
          <p:cNvPr id="4" name="Slide Number Placeholder 3"/>
          <p:cNvSpPr>
            <a:spLocks noGrp="1"/>
          </p:cNvSpPr>
          <p:nvPr>
            <p:ph type="sldNum" sz="quarter" idx="12"/>
          </p:nvPr>
        </p:nvSpPr>
        <p:spPr/>
        <p:txBody>
          <a:bodyPr/>
          <a:lstStyle/>
          <a:p>
            <a:fld id="{B72D0B1B-00FF-4C44-A77D-37A8F800EEE6}" type="slidenum">
              <a:rPr lang="en-GB" smtClean="0"/>
              <a:t>23</a:t>
            </a:fld>
            <a:endParaRPr lang="en-GB"/>
          </a:p>
        </p:txBody>
      </p:sp>
      <p:sp>
        <p:nvSpPr>
          <p:cNvPr id="6" name="Rectangle 5"/>
          <p:cNvSpPr/>
          <p:nvPr/>
        </p:nvSpPr>
        <p:spPr>
          <a:xfrm>
            <a:off x="-1" y="6035391"/>
            <a:ext cx="12002703"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A.N. Gorban, I.Y. </a:t>
            </a:r>
            <a:r>
              <a:rPr lang="en-GB" dirty="0" err="1">
                <a:latin typeface="Arial" panose="020B0604020202020204" pitchFamily="34" charset="0"/>
                <a:cs typeface="Arial" panose="020B0604020202020204" pitchFamily="34" charset="0"/>
              </a:rPr>
              <a:t>Tyukin</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hlinkClick r:id="rId2"/>
              </a:rPr>
              <a:t>Blessing of dimensionality: mathematical foundations of the statistical physics of data</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Philos. Trans. Royal Soc.  </a:t>
            </a:r>
            <a:r>
              <a:rPr lang="en-GB" dirty="0">
                <a:latin typeface="Arial" panose="020B0604020202020204" pitchFamily="34" charset="0"/>
                <a:cs typeface="Arial" panose="020B0604020202020204" pitchFamily="34" charset="0"/>
              </a:rPr>
              <a:t>A 376(2118), 20170237, 2018.</a:t>
            </a:r>
          </a:p>
        </p:txBody>
      </p:sp>
      <p:pic>
        <p:nvPicPr>
          <p:cNvPr id="39" name="Picture 38"/>
          <p:cNvPicPr>
            <a:picLocks noChangeAspect="1"/>
          </p:cNvPicPr>
          <p:nvPr/>
        </p:nvPicPr>
        <p:blipFill>
          <a:blip r:embed="rId3"/>
          <a:stretch>
            <a:fillRect/>
          </a:stretch>
        </p:blipFill>
        <p:spPr>
          <a:xfrm>
            <a:off x="5560051" y="942527"/>
            <a:ext cx="6442651" cy="4561434"/>
          </a:xfrm>
          <a:prstGeom prst="rect">
            <a:avLst/>
          </a:prstGeom>
        </p:spPr>
      </p:pic>
    </p:spTree>
    <p:extLst>
      <p:ext uri="{BB962C8B-B14F-4D97-AF65-F5344CB8AC3E}">
        <p14:creationId xmlns:p14="http://schemas.microsoft.com/office/powerpoint/2010/main" val="68269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Plenty of generalizations </a:t>
            </a:r>
            <a:br>
              <a:rPr lang="en-GB" b="1" dirty="0">
                <a:solidFill>
                  <a:schemeClr val="accent1">
                    <a:lumMod val="75000"/>
                  </a:schemeClr>
                </a:solidFill>
              </a:rPr>
            </a:br>
            <a:r>
              <a:rPr lang="en-GB" b="1" dirty="0">
                <a:solidFill>
                  <a:schemeClr val="accent1">
                    <a:lumMod val="75000"/>
                  </a:schemeClr>
                </a:solidFill>
              </a:rPr>
              <a:t>for classifiers</a:t>
            </a:r>
          </a:p>
        </p:txBody>
      </p:sp>
      <p:sp>
        <p:nvSpPr>
          <p:cNvPr id="3" name="Content Placeholder 2"/>
          <p:cNvSpPr>
            <a:spLocks noGrp="1"/>
          </p:cNvSpPr>
          <p:nvPr>
            <p:ph idx="1"/>
          </p:nvPr>
        </p:nvSpPr>
        <p:spPr/>
        <p:txBody>
          <a:bodyPr/>
          <a:lstStyle/>
          <a:p>
            <a:r>
              <a:rPr lang="en-GB" sz="3200" dirty="0"/>
              <a:t>Kernel classifiers;</a:t>
            </a:r>
          </a:p>
          <a:p>
            <a:r>
              <a:rPr lang="en-GB" sz="3200" dirty="0"/>
              <a:t>Ensembles of correctors </a:t>
            </a:r>
            <a:br>
              <a:rPr lang="en-GB" sz="3200" dirty="0"/>
            </a:br>
            <a:r>
              <a:rPr lang="en-GB" sz="3200" dirty="0"/>
              <a:t>(with clustering of errors);</a:t>
            </a:r>
          </a:p>
          <a:p>
            <a:r>
              <a:rPr lang="en-GB" sz="3200" b="1" dirty="0"/>
              <a:t>Cascades of correctors.</a:t>
            </a:r>
          </a:p>
          <a:p>
            <a:pPr marL="0" indent="0">
              <a:buNone/>
            </a:pPr>
            <a:endParaRPr lang="en-GB" dirty="0"/>
          </a:p>
        </p:txBody>
      </p:sp>
      <p:sp>
        <p:nvSpPr>
          <p:cNvPr id="4" name="Slide Number Placeholder 3"/>
          <p:cNvSpPr>
            <a:spLocks noGrp="1"/>
          </p:cNvSpPr>
          <p:nvPr>
            <p:ph type="sldNum" sz="quarter" idx="12"/>
          </p:nvPr>
        </p:nvSpPr>
        <p:spPr/>
        <p:txBody>
          <a:bodyPr/>
          <a:lstStyle/>
          <a:p>
            <a:fld id="{B72D0B1B-00FF-4C44-A77D-37A8F800EEE6}" type="slidenum">
              <a:rPr lang="en-GB" smtClean="0"/>
              <a:t>24</a:t>
            </a:fld>
            <a:endParaRPr lang="en-GB"/>
          </a:p>
        </p:txBody>
      </p:sp>
      <p:sp>
        <p:nvSpPr>
          <p:cNvPr id="6"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D0B1B-00FF-4C44-A77D-37A8F800EEE6}" type="slidenum">
              <a:rPr lang="en-GB" smtClean="0"/>
              <a:pPr/>
              <a:t>24</a:t>
            </a:fld>
            <a:endParaRPr lang="en-GB"/>
          </a:p>
        </p:txBody>
      </p:sp>
      <p:sp>
        <p:nvSpPr>
          <p:cNvPr id="7" name="Rectangle 6"/>
          <p:cNvSpPr/>
          <p:nvPr/>
        </p:nvSpPr>
        <p:spPr>
          <a:xfrm>
            <a:off x="-1" y="6035391"/>
            <a:ext cx="12002703"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A.N. Gorban, I.Y. </a:t>
            </a:r>
            <a:r>
              <a:rPr lang="en-GB" dirty="0" err="1">
                <a:latin typeface="Arial" panose="020B0604020202020204" pitchFamily="34" charset="0"/>
                <a:cs typeface="Arial" panose="020B0604020202020204" pitchFamily="34" charset="0"/>
              </a:rPr>
              <a:t>Tyukin</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hlinkClick r:id="rId2"/>
              </a:rPr>
              <a:t>Blessing of dimensionality: mathematical foundations of the statistical physics of data</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Philos. Trans. Royal Soc.  </a:t>
            </a:r>
            <a:r>
              <a:rPr lang="en-GB" dirty="0">
                <a:latin typeface="Arial" panose="020B0604020202020204" pitchFamily="34" charset="0"/>
                <a:cs typeface="Arial" panose="020B0604020202020204" pitchFamily="34" charset="0"/>
              </a:rPr>
              <a:t>A 376(2118), 20170237, 2018.</a:t>
            </a:r>
          </a:p>
        </p:txBody>
      </p:sp>
      <p:pic>
        <p:nvPicPr>
          <p:cNvPr id="15362" name="Picture 2" descr="Fig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525" y="1056424"/>
            <a:ext cx="6545178" cy="449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2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2D0B1B-00FF-4C44-A77D-37A8F800EEE6}" type="slidenum">
              <a:rPr lang="en-GB" smtClean="0"/>
              <a:t>25</a:t>
            </a:fld>
            <a:endParaRPr lang="en-GB"/>
          </a:p>
        </p:txBody>
      </p:sp>
      <p:sp>
        <p:nvSpPr>
          <p:cNvPr id="3" name="Title 3"/>
          <p:cNvSpPr txBox="1">
            <a:spLocks/>
          </p:cNvSpPr>
          <p:nvPr/>
        </p:nvSpPr>
        <p:spPr>
          <a:xfrm>
            <a:off x="628650" y="365126"/>
            <a:ext cx="1014095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solidFill>
                  <a:schemeClr val="accent1">
                    <a:lumMod val="75000"/>
                  </a:schemeClr>
                </a:solidFill>
              </a:rPr>
              <a:t>Interiorisation</a:t>
            </a:r>
            <a:r>
              <a:rPr lang="en-GB" b="1" dirty="0">
                <a:solidFill>
                  <a:schemeClr val="accent1">
                    <a:lumMod val="75000"/>
                  </a:schemeClr>
                </a:solidFill>
              </a:rPr>
              <a:t> of knowledge</a:t>
            </a:r>
          </a:p>
        </p:txBody>
      </p:sp>
      <p:sp>
        <p:nvSpPr>
          <p:cNvPr id="4" name="Content Placeholder 4"/>
          <p:cNvSpPr txBox="1">
            <a:spLocks/>
          </p:cNvSpPr>
          <p:nvPr/>
        </p:nvSpPr>
        <p:spPr>
          <a:xfrm>
            <a:off x="207434" y="1172823"/>
            <a:ext cx="11419417" cy="3191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Complex correctors can correct </a:t>
            </a:r>
            <a:r>
              <a:rPr lang="en-GB" i="1" dirty="0"/>
              <a:t>many errors</a:t>
            </a:r>
            <a:r>
              <a:rPr lang="en-GB" dirty="0"/>
              <a:t>.</a:t>
            </a:r>
          </a:p>
          <a:p>
            <a:r>
              <a:rPr lang="en-GB" dirty="0"/>
              <a:t>But "technical debt" increases, and flexibility drops down.</a:t>
            </a:r>
          </a:p>
          <a:p>
            <a:r>
              <a:rPr lang="en-GB" dirty="0"/>
              <a:t>The </a:t>
            </a:r>
            <a:r>
              <a:rPr lang="en-GB" dirty="0" err="1"/>
              <a:t>interiorisation</a:t>
            </a:r>
            <a:r>
              <a:rPr lang="en-GB" dirty="0"/>
              <a:t> of the collected knowledge is needed </a:t>
            </a:r>
            <a:r>
              <a:rPr lang="en-GB" i="1" dirty="0"/>
              <a:t>after all.</a:t>
            </a:r>
          </a:p>
          <a:p>
            <a:r>
              <a:rPr lang="en-GB" dirty="0"/>
              <a:t>This is incorporation of knowledge into system’s inner structure.</a:t>
            </a:r>
          </a:p>
          <a:p>
            <a:r>
              <a:rPr lang="en-GB" b="1" dirty="0" err="1"/>
              <a:t>Interiorisation</a:t>
            </a:r>
            <a:r>
              <a:rPr lang="en-GB" b="1" dirty="0"/>
              <a:t> can be organised as  supervised learning that uses the system with correctors as the supervisor.</a:t>
            </a:r>
          </a:p>
        </p:txBody>
      </p:sp>
      <p:sp>
        <p:nvSpPr>
          <p:cNvPr id="6" name="Rectangle 5"/>
          <p:cNvSpPr/>
          <p:nvPr/>
        </p:nvSpPr>
        <p:spPr>
          <a:xfrm>
            <a:off x="207434" y="4635226"/>
            <a:ext cx="7260166" cy="923330"/>
          </a:xfrm>
          <a:prstGeom prst="rect">
            <a:avLst/>
          </a:prstGeom>
        </p:spPr>
        <p:txBody>
          <a:bodyPr wrap="square">
            <a:spAutoFit/>
          </a:bodyPr>
          <a:lstStyle/>
          <a:p>
            <a:r>
              <a:rPr lang="en-GB" dirty="0" err="1">
                <a:solidFill>
                  <a:srgbClr val="222222"/>
                </a:solidFill>
                <a:latin typeface="Arial" panose="020B0604020202020204" pitchFamily="34" charset="0"/>
              </a:rPr>
              <a:t>Sculley</a:t>
            </a:r>
            <a:r>
              <a:rPr lang="en-GB" dirty="0">
                <a:solidFill>
                  <a:srgbClr val="222222"/>
                </a:solidFill>
                <a:latin typeface="Arial" panose="020B0604020202020204" pitchFamily="34" charset="0"/>
              </a:rPr>
              <a:t>, D., Holt, G., </a:t>
            </a:r>
            <a:r>
              <a:rPr lang="en-GB" dirty="0" err="1">
                <a:solidFill>
                  <a:srgbClr val="222222"/>
                </a:solidFill>
                <a:latin typeface="Arial" panose="020B0604020202020204" pitchFamily="34" charset="0"/>
              </a:rPr>
              <a:t>Golovin</a:t>
            </a:r>
            <a:r>
              <a:rPr lang="en-GB" dirty="0">
                <a:solidFill>
                  <a:srgbClr val="222222"/>
                </a:solidFill>
                <a:latin typeface="Arial" panose="020B0604020202020204" pitchFamily="34" charset="0"/>
              </a:rPr>
              <a:t>, D.... &amp; Dennison, D. (2015). Hidden technical debt in machine learning systems. In </a:t>
            </a:r>
            <a:r>
              <a:rPr lang="en-GB" i="1" dirty="0">
                <a:solidFill>
                  <a:srgbClr val="222222"/>
                </a:solidFill>
                <a:latin typeface="Arial" panose="020B0604020202020204" pitchFamily="34" charset="0"/>
              </a:rPr>
              <a:t>Advances in neural information processing systems</a:t>
            </a:r>
            <a:r>
              <a:rPr lang="en-GB" dirty="0">
                <a:solidFill>
                  <a:srgbClr val="222222"/>
                </a:solidFill>
                <a:latin typeface="Arial" panose="020B0604020202020204" pitchFamily="34" charset="0"/>
              </a:rPr>
              <a:t> (pp. 2503-2511).</a:t>
            </a:r>
            <a:endParaRPr lang="en-GB" dirty="0"/>
          </a:p>
        </p:txBody>
      </p:sp>
      <p:sp>
        <p:nvSpPr>
          <p:cNvPr id="7" name="Rectangle 6"/>
          <p:cNvSpPr/>
          <p:nvPr/>
        </p:nvSpPr>
        <p:spPr>
          <a:xfrm>
            <a:off x="207434" y="5829027"/>
            <a:ext cx="7179733" cy="646331"/>
          </a:xfrm>
          <a:prstGeom prst="rect">
            <a:avLst/>
          </a:prstGeom>
        </p:spPr>
        <p:txBody>
          <a:bodyPr wrap="square">
            <a:spAutoFit/>
          </a:bodyPr>
          <a:lstStyle/>
          <a:p>
            <a:r>
              <a:rPr lang="en-GB" dirty="0">
                <a:solidFill>
                  <a:srgbClr val="222222"/>
                </a:solidFill>
                <a:latin typeface="Arial" panose="020B0604020202020204" pitchFamily="34" charset="0"/>
              </a:rPr>
              <a:t>Gorban, A. N., </a:t>
            </a:r>
            <a:r>
              <a:rPr lang="en-GB" dirty="0" err="1">
                <a:solidFill>
                  <a:srgbClr val="222222"/>
                </a:solidFill>
                <a:latin typeface="Arial" panose="020B0604020202020204" pitchFamily="34" charset="0"/>
              </a:rPr>
              <a:t>Grechuk</a:t>
            </a:r>
            <a:r>
              <a:rPr lang="en-GB" dirty="0">
                <a:solidFill>
                  <a:srgbClr val="222222"/>
                </a:solidFill>
                <a:latin typeface="Arial" panose="020B0604020202020204" pitchFamily="34" charset="0"/>
              </a:rPr>
              <a:t>, B., &amp; </a:t>
            </a:r>
            <a:r>
              <a:rPr lang="en-GB" dirty="0" err="1">
                <a:solidFill>
                  <a:srgbClr val="222222"/>
                </a:solidFill>
                <a:latin typeface="Arial" panose="020B0604020202020204" pitchFamily="34" charset="0"/>
              </a:rPr>
              <a:t>Tyukin</a:t>
            </a:r>
            <a:r>
              <a:rPr lang="en-GB" dirty="0">
                <a:solidFill>
                  <a:srgbClr val="222222"/>
                </a:solidFill>
                <a:latin typeface="Arial" panose="020B0604020202020204" pitchFamily="34" charset="0"/>
              </a:rPr>
              <a:t>, I. Y. (2018). Augmented artificial intelligence: a conceptual framework. </a:t>
            </a:r>
            <a:r>
              <a:rPr lang="en-GB" i="1" dirty="0">
                <a:solidFill>
                  <a:srgbClr val="222222"/>
                </a:solidFill>
                <a:latin typeface="Arial" panose="020B0604020202020204" pitchFamily="34" charset="0"/>
              </a:rPr>
              <a:t>arXiv:1802.02172</a:t>
            </a:r>
            <a:r>
              <a:rPr lang="en-GB" dirty="0">
                <a:solidFill>
                  <a:srgbClr val="222222"/>
                </a:solidFill>
                <a:latin typeface="Arial" panose="020B0604020202020204" pitchFamily="34" charset="0"/>
              </a:rPr>
              <a:t>.</a:t>
            </a:r>
            <a:endParaRPr lang="en-GB" dirty="0"/>
          </a:p>
        </p:txBody>
      </p:sp>
      <p:pic>
        <p:nvPicPr>
          <p:cNvPr id="36" name="Picture 35"/>
          <p:cNvPicPr>
            <a:picLocks noChangeAspect="1"/>
          </p:cNvPicPr>
          <p:nvPr/>
        </p:nvPicPr>
        <p:blipFill>
          <a:blip r:embed="rId2"/>
          <a:stretch>
            <a:fillRect/>
          </a:stretch>
        </p:blipFill>
        <p:spPr>
          <a:xfrm>
            <a:off x="7146000" y="3812280"/>
            <a:ext cx="5046000" cy="3045720"/>
          </a:xfrm>
          <a:prstGeom prst="rect">
            <a:avLst/>
          </a:prstGeom>
        </p:spPr>
      </p:pic>
    </p:spTree>
    <p:extLst>
      <p:ext uri="{BB962C8B-B14F-4D97-AF65-F5344CB8AC3E}">
        <p14:creationId xmlns:p14="http://schemas.microsoft.com/office/powerpoint/2010/main" val="467511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7323" y="2059807"/>
            <a:ext cx="11697354" cy="2820202"/>
          </a:xfrm>
          <a:prstGeom prst="rect">
            <a:avLst/>
          </a:prstGeom>
          <a:noFill/>
          <a:ln>
            <a:noFill/>
          </a:ln>
        </p:spPr>
        <p:txBody>
          <a:bodyPr wrap="none" lIns="360000" tIns="360000" rIns="360000" bIns="360000">
            <a:prstTxWarp prst="textPlain">
              <a:avLst/>
            </a:prstTxWarp>
            <a:spAutoFit/>
          </a:bodyPr>
          <a:lstStyle/>
          <a:p>
            <a:pPr algn="ctr"/>
            <a:r>
              <a:rPr lang="en-GB" sz="5400" dirty="0">
                <a:ln w="0"/>
                <a:effectLst>
                  <a:outerShdw blurRad="38100" dist="19050" dir="2700000" algn="tl" rotWithShape="0">
                    <a:schemeClr val="dk1">
                      <a:alpha val="40000"/>
                    </a:schemeClr>
                  </a:outerShdw>
                </a:effectLst>
              </a:rPr>
              <a:t>In the non-classical world we have a choice:</a:t>
            </a:r>
            <a:endParaRPr lang="en-GB"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GB"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either return to classics,</a:t>
            </a:r>
            <a:endParaRPr lang="en-GB" sz="5400" dirty="0">
              <a:ln w="0"/>
              <a:effectLst>
                <a:outerShdw blurRad="38100" dist="19050" dir="2700000" algn="tl" rotWithShape="0">
                  <a:schemeClr val="dk1">
                    <a:alpha val="40000"/>
                  </a:schemeClr>
                </a:outerShdw>
              </a:effectLst>
            </a:endParaRPr>
          </a:p>
          <a:p>
            <a:pPr algn="ctr"/>
            <a:r>
              <a:rPr lang="en-GB"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 exploit the blessing of dimensionality</a:t>
            </a:r>
          </a:p>
          <a:p>
            <a:pPr algn="ctr"/>
            <a:r>
              <a:rPr lang="en-GB"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and create one-shot correctors of errors.</a:t>
            </a:r>
          </a:p>
        </p:txBody>
      </p:sp>
      <p:sp>
        <p:nvSpPr>
          <p:cNvPr id="6" name="Title 5"/>
          <p:cNvSpPr>
            <a:spLocks noGrp="1"/>
          </p:cNvSpPr>
          <p:nvPr>
            <p:ph type="title"/>
          </p:nvPr>
        </p:nvSpPr>
        <p:spPr/>
        <p:txBody>
          <a:bodyPr/>
          <a:lstStyle/>
          <a:p>
            <a:r>
              <a:rPr lang="en-GB" b="1" dirty="0" smtClean="0">
                <a:solidFill>
                  <a:schemeClr val="accent1">
                    <a:lumMod val="75000"/>
                  </a:schemeClr>
                </a:solidFill>
              </a:rPr>
              <a:t>Message</a:t>
            </a:r>
            <a:r>
              <a:rPr lang="ru-RU" b="1" dirty="0" smtClean="0">
                <a:solidFill>
                  <a:schemeClr val="accent1">
                    <a:lumMod val="75000"/>
                  </a:schemeClr>
                </a:solidFill>
              </a:rPr>
              <a:t> 2</a:t>
            </a:r>
            <a:r>
              <a:rPr lang="en-GB" b="1" dirty="0" smtClean="0">
                <a:solidFill>
                  <a:schemeClr val="accent1">
                    <a:lumMod val="75000"/>
                  </a:schemeClr>
                </a:solidFill>
              </a:rPr>
              <a:t>: Non-classical alternative  </a:t>
            </a:r>
            <a:endParaRPr lang="en-GB"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72D0B1B-00FF-4C44-A77D-37A8F800EEE6}" type="slidenum">
              <a:rPr lang="en-GB" smtClean="0"/>
              <a:t>26</a:t>
            </a:fld>
            <a:endParaRPr lang="en-GB"/>
          </a:p>
        </p:txBody>
      </p:sp>
    </p:spTree>
    <p:extLst>
      <p:ext uri="{BB962C8B-B14F-4D97-AF65-F5344CB8AC3E}">
        <p14:creationId xmlns:p14="http://schemas.microsoft.com/office/powerpoint/2010/main" val="41397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27</a:t>
            </a:fld>
            <a:endParaRPr lang="en-US" dirty="0">
              <a:solidFill>
                <a:prstClr val="black">
                  <a:tint val="75000"/>
                </a:prstClr>
              </a:solidFill>
            </a:endParaRPr>
          </a:p>
        </p:txBody>
      </p:sp>
      <p:sp>
        <p:nvSpPr>
          <p:cNvPr id="4" name="Title 3"/>
          <p:cNvSpPr>
            <a:spLocks noGrp="1"/>
          </p:cNvSpPr>
          <p:nvPr>
            <p:ph type="ctrTitle"/>
          </p:nvPr>
        </p:nvSpPr>
        <p:spPr/>
        <p:txBody>
          <a:bodyPr>
            <a:normAutofit fontScale="90000"/>
          </a:bodyPr>
          <a:lstStyle/>
          <a:p>
            <a:r>
              <a:rPr lang="en-US" dirty="0"/>
              <a:t>B. Program Scope – </a:t>
            </a:r>
            <a:r>
              <a:rPr lang="en-US" dirty="0" smtClean="0">
                <a:solidFill>
                  <a:srgbClr val="0070C0"/>
                </a:solidFill>
              </a:rPr>
              <a:t>XAI </a:t>
            </a:r>
            <a:r>
              <a:rPr lang="en-US" dirty="0">
                <a:solidFill>
                  <a:srgbClr val="0070C0"/>
                </a:solidFill>
              </a:rPr>
              <a:t>Concept https://www.darpa.mil/program/explainable-artificial-intelligence</a:t>
            </a:r>
            <a:endParaRPr lang="en-US" dirty="0">
              <a:solidFill>
                <a:srgbClr val="0070C0"/>
              </a:solidFill>
            </a:endParaRPr>
          </a:p>
        </p:txBody>
      </p:sp>
      <p:grpSp>
        <p:nvGrpSpPr>
          <p:cNvPr id="11" name="Group 10"/>
          <p:cNvGrpSpPr/>
          <p:nvPr/>
        </p:nvGrpSpPr>
        <p:grpSpPr>
          <a:xfrm>
            <a:off x="1903071" y="1345951"/>
            <a:ext cx="8557452" cy="1971096"/>
            <a:chOff x="333915" y="1409558"/>
            <a:chExt cx="8557452" cy="1971096"/>
          </a:xfrm>
        </p:grpSpPr>
        <p:sp>
          <p:nvSpPr>
            <p:cNvPr id="29" name="Rectangle 28"/>
            <p:cNvSpPr/>
            <p:nvPr/>
          </p:nvSpPr>
          <p:spPr>
            <a:xfrm>
              <a:off x="1713679" y="1898574"/>
              <a:ext cx="1219914" cy="1120717"/>
            </a:xfrm>
            <a:prstGeom prst="rect">
              <a:avLst/>
            </a:prstGeom>
            <a:noFill/>
            <a:ln w="19050" cap="flat" cmpd="sng" algn="ctr">
              <a:solidFill>
                <a:schemeClr val="tx1"/>
              </a:solidFill>
              <a:prstDash val="solid"/>
              <a:miter lim="800000"/>
            </a:ln>
            <a:effectLst/>
          </p:spPr>
          <p:txBody>
            <a:bodyPr rtlCol="0" anchor="ctr"/>
            <a:lstStyle/>
            <a:p>
              <a:pPr algn="ctr">
                <a:defRPr/>
              </a:pPr>
              <a:r>
                <a:rPr lang="en-US" sz="1600" kern="0" dirty="0">
                  <a:latin typeface="Avenir Next" charset="0"/>
                  <a:ea typeface="Avenir Next" charset="0"/>
                  <a:cs typeface="Avenir Next" charset="0"/>
                </a:rPr>
                <a:t>Machine Learning</a:t>
              </a:r>
            </a:p>
            <a:p>
              <a:pPr algn="ctr">
                <a:defRPr/>
              </a:pPr>
              <a:r>
                <a:rPr lang="en-US" sz="1600" kern="0" dirty="0">
                  <a:latin typeface="Avenir Next" charset="0"/>
                  <a:ea typeface="Avenir Next" charset="0"/>
                  <a:cs typeface="Avenir Next" charset="0"/>
                </a:rPr>
                <a:t>Process</a:t>
              </a:r>
            </a:p>
          </p:txBody>
        </p:sp>
        <p:sp>
          <p:nvSpPr>
            <p:cNvPr id="30" name="Rectangle 29"/>
            <p:cNvSpPr/>
            <p:nvPr/>
          </p:nvSpPr>
          <p:spPr>
            <a:xfrm>
              <a:off x="341991" y="189845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31" name="Straight Arrow Connector 30"/>
            <p:cNvCxnSpPr>
              <a:stCxn id="30" idx="3"/>
              <a:endCxn id="29" idx="1"/>
            </p:cNvCxnSpPr>
            <p:nvPr/>
          </p:nvCxnSpPr>
          <p:spPr>
            <a:xfrm>
              <a:off x="1534194" y="2458812"/>
              <a:ext cx="179485" cy="121"/>
            </a:xfrm>
            <a:prstGeom prst="straightConnector1">
              <a:avLst/>
            </a:prstGeom>
            <a:noFill/>
            <a:ln w="28575" cap="flat" cmpd="sng" algn="ctr">
              <a:solidFill>
                <a:schemeClr val="tx1"/>
              </a:solidFill>
              <a:prstDash val="solid"/>
              <a:miter lim="800000"/>
              <a:tailEnd type="triangle"/>
            </a:ln>
            <a:effectLst/>
          </p:spPr>
        </p:cxnSp>
        <p:sp>
          <p:nvSpPr>
            <p:cNvPr id="32" name="Rectangle 31"/>
            <p:cNvSpPr/>
            <p:nvPr/>
          </p:nvSpPr>
          <p:spPr>
            <a:xfrm>
              <a:off x="3116472" y="1898574"/>
              <a:ext cx="1219914" cy="1120717"/>
            </a:xfrm>
            <a:prstGeom prst="rect">
              <a:avLst/>
            </a:prstGeom>
            <a:noFill/>
            <a:ln w="19050" cap="flat" cmpd="sng" algn="ctr">
              <a:solidFill>
                <a:schemeClr val="tx1"/>
              </a:solidFill>
              <a:prstDash val="solid"/>
              <a:miter lim="800000"/>
            </a:ln>
            <a:effectLst/>
          </p:spPr>
          <p:txBody>
            <a:bodyPr rtlCol="0" anchor="ctr"/>
            <a:lstStyle/>
            <a:p>
              <a:pPr lvl="0" algn="ctr">
                <a:defRPr/>
              </a:pPr>
              <a:r>
                <a:rPr lang="en-US" sz="1600" kern="0" dirty="0">
                  <a:latin typeface="Avenir Next" charset="0"/>
                  <a:ea typeface="Avenir Next" charset="0"/>
                  <a:cs typeface="Avenir Next" charset="0"/>
                </a:rPr>
                <a:t>Learned</a:t>
              </a:r>
            </a:p>
            <a:p>
              <a:pPr lvl="0" algn="ctr">
                <a:defRPr/>
              </a:pPr>
              <a:r>
                <a:rPr lang="en-US" sz="1600" kern="0" dirty="0">
                  <a:latin typeface="Avenir Next" charset="0"/>
                  <a:ea typeface="Avenir Next" charset="0"/>
                  <a:cs typeface="Avenir Next" charset="0"/>
                </a:rPr>
                <a:t>Function</a:t>
              </a:r>
            </a:p>
          </p:txBody>
        </p:sp>
        <p:cxnSp>
          <p:nvCxnSpPr>
            <p:cNvPr id="33" name="Straight Arrow Connector 32"/>
            <p:cNvCxnSpPr>
              <a:stCxn id="32" idx="3"/>
              <a:endCxn id="34" idx="2"/>
            </p:cNvCxnSpPr>
            <p:nvPr/>
          </p:nvCxnSpPr>
          <p:spPr>
            <a:xfrm>
              <a:off x="4336386" y="2458933"/>
              <a:ext cx="1442354" cy="1699"/>
            </a:xfrm>
            <a:prstGeom prst="straightConnector1">
              <a:avLst/>
            </a:prstGeom>
            <a:noFill/>
            <a:ln w="28575" cap="flat" cmpd="sng" algn="ctr">
              <a:solidFill>
                <a:schemeClr val="tx1"/>
              </a:solidFill>
              <a:prstDash val="solid"/>
              <a:miter lim="800000"/>
              <a:headEnd type="none" w="med" len="med"/>
              <a:tailEnd type="triangle" w="med" len="med"/>
            </a:ln>
            <a:effectLst/>
          </p:spPr>
        </p:cxnSp>
        <p:sp>
          <p:nvSpPr>
            <p:cNvPr id="34" name="Oval 33"/>
            <p:cNvSpPr/>
            <p:nvPr/>
          </p:nvSpPr>
          <p:spPr>
            <a:xfrm>
              <a:off x="5778740" y="1950652"/>
              <a:ext cx="997234" cy="1019959"/>
            </a:xfrm>
            <a:prstGeom prst="ellipse">
              <a:avLst/>
            </a:prstGeom>
            <a:noFill/>
            <a:ln w="19050" cap="flat" cmpd="sng" algn="ctr">
              <a:solidFill>
                <a:schemeClr val="tx1"/>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35" name="TextBox 34"/>
            <p:cNvSpPr txBox="1"/>
            <p:nvPr/>
          </p:nvSpPr>
          <p:spPr>
            <a:xfrm>
              <a:off x="333915" y="1409558"/>
              <a:ext cx="1058303" cy="461665"/>
            </a:xfrm>
            <a:prstGeom prst="rect">
              <a:avLst/>
            </a:prstGeom>
            <a:noFill/>
            <a:ln>
              <a:noFill/>
            </a:ln>
          </p:spPr>
          <p:txBody>
            <a:bodyPr wrap="none" rtlCol="0">
              <a:spAutoFit/>
            </a:bodyPr>
            <a:lstStyle/>
            <a:p>
              <a:pPr>
                <a:defRPr/>
              </a:pPr>
              <a:r>
                <a:rPr lang="en-US" sz="2400" kern="0" dirty="0">
                  <a:latin typeface="Avenir Next" charset="0"/>
                  <a:ea typeface="Avenir Next" charset="0"/>
                  <a:cs typeface="Avenir Next" charset="0"/>
                </a:rPr>
                <a:t>Today</a:t>
              </a:r>
            </a:p>
          </p:txBody>
        </p:sp>
        <p:cxnSp>
          <p:nvCxnSpPr>
            <p:cNvPr id="36" name="Straight Arrow Connector 35"/>
            <p:cNvCxnSpPr>
              <a:stCxn id="29" idx="3"/>
              <a:endCxn id="32" idx="1"/>
            </p:cNvCxnSpPr>
            <p:nvPr/>
          </p:nvCxnSpPr>
          <p:spPr>
            <a:xfrm>
              <a:off x="2933593" y="2458933"/>
              <a:ext cx="182879" cy="0"/>
            </a:xfrm>
            <a:prstGeom prst="straightConnector1">
              <a:avLst/>
            </a:prstGeom>
            <a:noFill/>
            <a:ln w="28575" cap="flat" cmpd="sng" algn="ctr">
              <a:solidFill>
                <a:schemeClr val="tx1"/>
              </a:solidFill>
              <a:prstDash val="solid"/>
              <a:miter lim="800000"/>
              <a:tailEnd type="triangle"/>
            </a:ln>
            <a:effectLst/>
          </p:spPr>
        </p:cxnSp>
        <p:sp>
          <p:nvSpPr>
            <p:cNvPr id="37" name="TextBox 36"/>
            <p:cNvSpPr txBox="1"/>
            <p:nvPr/>
          </p:nvSpPr>
          <p:spPr>
            <a:xfrm>
              <a:off x="6746215" y="1759579"/>
              <a:ext cx="2145152" cy="1328569"/>
            </a:xfrm>
            <a:prstGeom prst="rect">
              <a:avLst/>
            </a:prstGeom>
            <a:noFill/>
            <a:ln>
              <a:noFill/>
            </a:ln>
          </p:spPr>
          <p:txBody>
            <a:bodyPr wrap="square" lIns="91440" rIns="91440" rtlCol="0">
              <a:spAutoFit/>
            </a:bodyPr>
            <a:lstStyle/>
            <a:p>
              <a:pPr marL="119063" indent="-119063">
                <a:spcBef>
                  <a:spcPts val="150"/>
                </a:spcBef>
                <a:buFont typeface="Arial" panose="020B0604020202020204" pitchFamily="34" charset="0"/>
                <a:buChar char="•"/>
                <a:defRPr/>
              </a:pPr>
              <a:r>
                <a:rPr lang="en-US" sz="1200" kern="0" dirty="0">
                  <a:latin typeface="Avenir Next"/>
                </a:rPr>
                <a:t>Why did you do that?</a:t>
              </a:r>
            </a:p>
            <a:p>
              <a:pPr marL="119063" indent="-119063">
                <a:spcBef>
                  <a:spcPts val="150"/>
                </a:spcBef>
                <a:buFont typeface="Arial" panose="020B0604020202020204" pitchFamily="34" charset="0"/>
                <a:buChar char="•"/>
                <a:defRPr/>
              </a:pPr>
              <a:r>
                <a:rPr lang="en-US" sz="1200" kern="0" dirty="0">
                  <a:latin typeface="Avenir Next"/>
                </a:rPr>
                <a:t>Why not something else?</a:t>
              </a:r>
            </a:p>
            <a:p>
              <a:pPr marL="119063" indent="-119063">
                <a:spcBef>
                  <a:spcPts val="150"/>
                </a:spcBef>
                <a:buFont typeface="Arial" panose="020B0604020202020204" pitchFamily="34" charset="0"/>
                <a:buChar char="•"/>
                <a:defRPr/>
              </a:pPr>
              <a:r>
                <a:rPr lang="en-US" sz="1200" kern="0" dirty="0">
                  <a:latin typeface="Avenir Next"/>
                </a:rPr>
                <a:t>When do you succeed?</a:t>
              </a:r>
            </a:p>
            <a:p>
              <a:pPr marL="119063" indent="-119063">
                <a:spcBef>
                  <a:spcPts val="200"/>
                </a:spcBef>
                <a:buFont typeface="Arial" panose="020B0604020202020204" pitchFamily="34" charset="0"/>
                <a:buChar char="•"/>
                <a:defRPr/>
              </a:pPr>
              <a:r>
                <a:rPr lang="en-US" sz="1200" kern="0" dirty="0">
                  <a:latin typeface="Avenir Next"/>
                </a:rPr>
                <a:t>When do you fail?</a:t>
              </a:r>
            </a:p>
            <a:p>
              <a:pPr marL="119063" indent="-119063">
                <a:spcBef>
                  <a:spcPts val="150"/>
                </a:spcBef>
                <a:buFont typeface="Arial" panose="020B0604020202020204" pitchFamily="34" charset="0"/>
                <a:buChar char="•"/>
                <a:defRPr/>
              </a:pPr>
              <a:r>
                <a:rPr lang="en-US" sz="1200" kern="0" dirty="0">
                  <a:latin typeface="Avenir Next"/>
                </a:rPr>
                <a:t>When can I trust you?</a:t>
              </a:r>
            </a:p>
            <a:p>
              <a:pPr marL="119063" indent="-119063">
                <a:spcBef>
                  <a:spcPts val="150"/>
                </a:spcBef>
                <a:buFont typeface="Arial" panose="020B0604020202020204" pitchFamily="34" charset="0"/>
                <a:buChar char="•"/>
                <a:defRPr/>
              </a:pPr>
              <a:r>
                <a:rPr lang="en-US" sz="1200" kern="0" dirty="0">
                  <a:latin typeface="Avenir Next"/>
                </a:rPr>
                <a:t>How do I correct an error?</a:t>
              </a:r>
            </a:p>
          </p:txBody>
        </p:sp>
        <p:sp>
          <p:nvSpPr>
            <p:cNvPr id="38" name="Rectangle 37"/>
            <p:cNvSpPr/>
            <p:nvPr/>
          </p:nvSpPr>
          <p:spPr>
            <a:xfrm>
              <a:off x="4268812" y="1997176"/>
              <a:ext cx="1590311" cy="461665"/>
            </a:xfrm>
            <a:prstGeom prst="rect">
              <a:avLst/>
            </a:prstGeom>
            <a:noFill/>
            <a:ln>
              <a:noFill/>
            </a:ln>
          </p:spPr>
          <p:txBody>
            <a:bodyPr wrap="square">
              <a:spAutoFit/>
            </a:bodyPr>
            <a:lstStyle/>
            <a:p>
              <a:pPr lvl="0" algn="ctr">
                <a:defRPr/>
              </a:pPr>
              <a:r>
                <a:rPr lang="en-US" sz="1200" kern="0" dirty="0">
                  <a:latin typeface="Avenir Next" charset="0"/>
                  <a:ea typeface="Avenir Next" charset="0"/>
                  <a:cs typeface="Avenir Next" charset="0"/>
                </a:rPr>
                <a:t>Decision or</a:t>
              </a:r>
            </a:p>
            <a:p>
              <a:pPr lvl="0" algn="ctr">
                <a:defRPr/>
              </a:pPr>
              <a:r>
                <a:rPr lang="en-US" sz="1200" kern="0" dirty="0">
                  <a:latin typeface="Avenir Next" charset="0"/>
                  <a:ea typeface="Avenir Next" charset="0"/>
                  <a:cs typeface="Avenir Next" charset="0"/>
                </a:rPr>
                <a:t>Recommendation</a:t>
              </a:r>
              <a:endParaRPr lang="en-US" sz="1200" kern="0" dirty="0">
                <a:latin typeface="Avenir Next" charset="0"/>
                <a:ea typeface="Avenir Next" charset="0"/>
                <a:cs typeface="Avenir Next" charset="0"/>
              </a:endParaRPr>
            </a:p>
          </p:txBody>
        </p:sp>
        <p:sp>
          <p:nvSpPr>
            <p:cNvPr id="39" name="Rectangle 38"/>
            <p:cNvSpPr/>
            <p:nvPr/>
          </p:nvSpPr>
          <p:spPr>
            <a:xfrm>
              <a:off x="5977916" y="1456232"/>
              <a:ext cx="592470" cy="276999"/>
            </a:xfrm>
            <a:prstGeom prst="rect">
              <a:avLst/>
            </a:prstGeom>
          </p:spPr>
          <p:txBody>
            <a:bodyPr wrap="none" lIns="45720" tIns="0" rIns="45720" bIns="0">
              <a:spAutoFit/>
            </a:bodyPr>
            <a:lstStyle/>
            <a:p>
              <a:pPr algn="ctr"/>
              <a:r>
                <a:rPr lang="en-US" kern="0" dirty="0">
                  <a:latin typeface="Avenir Next" charset="0"/>
                  <a:ea typeface="Avenir Next" charset="0"/>
                  <a:cs typeface="Avenir Next" charset="0"/>
                </a:rPr>
                <a:t>Task</a:t>
              </a:r>
              <a:endParaRPr lang="en-US" dirty="0"/>
            </a:p>
          </p:txBody>
        </p:sp>
        <p:cxnSp>
          <p:nvCxnSpPr>
            <p:cNvPr id="40" name="Elbow Connector 39"/>
            <p:cNvCxnSpPr>
              <a:stCxn id="39" idx="1"/>
              <a:endCxn id="32" idx="0"/>
            </p:cNvCxnSpPr>
            <p:nvPr/>
          </p:nvCxnSpPr>
          <p:spPr>
            <a:xfrm rot="10800000" flipV="1">
              <a:off x="3726430" y="1594732"/>
              <a:ext cx="2251487" cy="3038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2"/>
              <a:endCxn id="34" idx="0"/>
            </p:cNvCxnSpPr>
            <p:nvPr/>
          </p:nvCxnSpPr>
          <p:spPr>
            <a:xfrm>
              <a:off x="6274151" y="1733231"/>
              <a:ext cx="3206" cy="217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3"/>
            <a:stretch>
              <a:fillRect/>
            </a:stretch>
          </p:blipFill>
          <p:spPr>
            <a:xfrm>
              <a:off x="5963630" y="2087846"/>
              <a:ext cx="597695" cy="728077"/>
            </a:xfrm>
            <a:prstGeom prst="rect">
              <a:avLst/>
            </a:prstGeom>
          </p:spPr>
        </p:pic>
        <p:sp>
          <p:nvSpPr>
            <p:cNvPr id="43" name="Rectangle 42"/>
            <p:cNvSpPr/>
            <p:nvPr/>
          </p:nvSpPr>
          <p:spPr>
            <a:xfrm>
              <a:off x="5928555" y="3011322"/>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grpSp>
      <p:grpSp>
        <p:nvGrpSpPr>
          <p:cNvPr id="12" name="Group 11"/>
          <p:cNvGrpSpPr/>
          <p:nvPr/>
        </p:nvGrpSpPr>
        <p:grpSpPr>
          <a:xfrm>
            <a:off x="1903072" y="3768876"/>
            <a:ext cx="8651919" cy="1937857"/>
            <a:chOff x="333915" y="3832482"/>
            <a:chExt cx="8651919" cy="1937857"/>
          </a:xfrm>
        </p:grpSpPr>
        <p:pic>
          <p:nvPicPr>
            <p:cNvPr id="13" name="Picture 12"/>
            <p:cNvPicPr>
              <a:picLocks noChangeAspect="1"/>
            </p:cNvPicPr>
            <p:nvPr/>
          </p:nvPicPr>
          <p:blipFill>
            <a:blip r:embed="rId4"/>
            <a:stretch>
              <a:fillRect/>
            </a:stretch>
          </p:blipFill>
          <p:spPr>
            <a:xfrm>
              <a:off x="5827950" y="4441376"/>
              <a:ext cx="816246" cy="816246"/>
            </a:xfrm>
            <a:prstGeom prst="rect">
              <a:avLst/>
            </a:prstGeom>
          </p:spPr>
        </p:pic>
        <p:sp>
          <p:nvSpPr>
            <p:cNvPr id="14" name="Rectangle 13"/>
            <p:cNvSpPr/>
            <p:nvPr/>
          </p:nvSpPr>
          <p:spPr>
            <a:xfrm>
              <a:off x="1713679" y="4306984"/>
              <a:ext cx="1219914" cy="1120717"/>
            </a:xfrm>
            <a:prstGeom prst="rect">
              <a:avLst/>
            </a:prstGeom>
            <a:noFill/>
            <a:ln w="19050" cap="flat" cmpd="sng" algn="ctr">
              <a:solidFill>
                <a:schemeClr val="tx1"/>
              </a:solidFill>
              <a:prstDash val="solid"/>
              <a:miter lim="800000"/>
            </a:ln>
            <a:effectLst/>
          </p:spPr>
          <p:txBody>
            <a:bodyPr rtlCol="0" anchor="ctr"/>
            <a:lstStyle/>
            <a:p>
              <a:pPr algn="ctr">
                <a:defRPr/>
              </a:pPr>
              <a:r>
                <a:rPr lang="en-US" sz="1600" kern="0" dirty="0">
                  <a:latin typeface="Avenir Next" charset="0"/>
                  <a:ea typeface="Avenir Next" charset="0"/>
                  <a:cs typeface="Avenir Next" charset="0"/>
                </a:rPr>
                <a:t>New Machine Learning</a:t>
              </a:r>
            </a:p>
            <a:p>
              <a:pPr algn="ctr">
                <a:defRPr/>
              </a:pPr>
              <a:r>
                <a:rPr lang="en-US" sz="1600" kern="0" dirty="0">
                  <a:latin typeface="Avenir Next" charset="0"/>
                  <a:ea typeface="Avenir Next" charset="0"/>
                  <a:cs typeface="Avenir Next" charset="0"/>
                </a:rPr>
                <a:t>Process</a:t>
              </a:r>
            </a:p>
          </p:txBody>
        </p:sp>
        <p:sp>
          <p:nvSpPr>
            <p:cNvPr id="15" name="Rectangle 14"/>
            <p:cNvSpPr/>
            <p:nvPr/>
          </p:nvSpPr>
          <p:spPr>
            <a:xfrm>
              <a:off x="341991" y="4306863"/>
              <a:ext cx="1192203" cy="1120717"/>
            </a:xfrm>
            <a:prstGeom prst="rect">
              <a:avLst/>
            </a:prstGeom>
            <a:noFill/>
            <a:ln w="19050" cap="flat" cmpd="sng" algn="ctr">
              <a:solidFill>
                <a:schemeClr val="tx1"/>
              </a:solidFill>
              <a:prstDash val="solid"/>
              <a:miter lim="800000"/>
            </a:ln>
            <a:effectLst/>
          </p:spPr>
          <p:txBody>
            <a:bodyPr rtlCol="0" anchor="ctr"/>
            <a:lstStyle/>
            <a:p>
              <a:pPr algn="ctr"/>
              <a:r>
                <a:rPr lang="en-US" sz="1600" kern="0" dirty="0">
                  <a:latin typeface="Avenir Next" charset="0"/>
                  <a:ea typeface="Avenir Next" charset="0"/>
                  <a:cs typeface="Avenir Next" charset="0"/>
                </a:rPr>
                <a:t>Training Data</a:t>
              </a:r>
            </a:p>
          </p:txBody>
        </p:sp>
        <p:cxnSp>
          <p:nvCxnSpPr>
            <p:cNvPr id="16" name="Straight Arrow Connector 15"/>
            <p:cNvCxnSpPr>
              <a:stCxn id="15" idx="3"/>
              <a:endCxn id="14" idx="1"/>
            </p:cNvCxnSpPr>
            <p:nvPr/>
          </p:nvCxnSpPr>
          <p:spPr>
            <a:xfrm>
              <a:off x="1534194" y="4867222"/>
              <a:ext cx="179485" cy="121"/>
            </a:xfrm>
            <a:prstGeom prst="straightConnector1">
              <a:avLst/>
            </a:prstGeom>
            <a:noFill/>
            <a:ln w="28575" cap="flat" cmpd="sng" algn="ctr">
              <a:solidFill>
                <a:schemeClr val="tx1"/>
              </a:solidFill>
              <a:prstDash val="solid"/>
              <a:miter lim="800000"/>
              <a:tailEnd type="triangle"/>
            </a:ln>
            <a:effectLst/>
          </p:spPr>
        </p:cxnSp>
        <p:sp>
          <p:nvSpPr>
            <p:cNvPr id="17" name="Rectangle 16"/>
            <p:cNvSpPr/>
            <p:nvPr/>
          </p:nvSpPr>
          <p:spPr>
            <a:xfrm>
              <a:off x="3116472" y="4306984"/>
              <a:ext cx="1219914" cy="1120717"/>
            </a:xfrm>
            <a:prstGeom prst="rect">
              <a:avLst/>
            </a:prstGeom>
            <a:noFill/>
            <a:ln w="19050" cap="flat" cmpd="sng" algn="ctr">
              <a:solidFill>
                <a:schemeClr val="tx1"/>
              </a:solidFill>
              <a:prstDash val="solid"/>
              <a:miter lim="800000"/>
            </a:ln>
            <a:effectLst/>
          </p:spPr>
          <p:txBody>
            <a:bodyPr lIns="0" rIns="0" rtlCol="0" anchor="ctr"/>
            <a:lstStyle/>
            <a:p>
              <a:pPr lvl="0" algn="ctr">
                <a:defRPr/>
              </a:pPr>
              <a:r>
                <a:rPr lang="en-US" sz="1600" kern="0" dirty="0">
                  <a:latin typeface="Avenir Next" charset="0"/>
                  <a:ea typeface="Avenir Next" charset="0"/>
                  <a:cs typeface="Avenir Next" charset="0"/>
                </a:rPr>
                <a:t>Explainable Model</a:t>
              </a:r>
              <a:endParaRPr lang="en-US" sz="1600" kern="0" dirty="0">
                <a:latin typeface="Avenir Next" charset="0"/>
                <a:ea typeface="Avenir Next" charset="0"/>
                <a:cs typeface="Avenir Next" charset="0"/>
              </a:endParaRPr>
            </a:p>
          </p:txBody>
        </p:sp>
        <p:cxnSp>
          <p:nvCxnSpPr>
            <p:cNvPr id="18" name="Straight Arrow Connector 17"/>
            <p:cNvCxnSpPr/>
            <p:nvPr/>
          </p:nvCxnSpPr>
          <p:spPr>
            <a:xfrm flipH="1" flipV="1">
              <a:off x="5562160" y="4777031"/>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sp>
          <p:nvSpPr>
            <p:cNvPr id="19" name="Oval 18"/>
            <p:cNvSpPr/>
            <p:nvPr/>
          </p:nvSpPr>
          <p:spPr>
            <a:xfrm>
              <a:off x="5778740" y="4359062"/>
              <a:ext cx="997234" cy="1019959"/>
            </a:xfrm>
            <a:prstGeom prst="ellipse">
              <a:avLst/>
            </a:prstGeom>
            <a:noFill/>
            <a:ln w="19050" cap="flat" cmpd="sng" algn="ctr">
              <a:solidFill>
                <a:schemeClr val="tx1"/>
              </a:solidFill>
              <a:prstDash val="solid"/>
              <a:miter lim="800000"/>
            </a:ln>
            <a:effectLst/>
          </p:spPr>
          <p:txBody>
            <a:bodyPr lIns="0" rIns="0" rtlCol="0" anchor="ctr"/>
            <a:lstStyle/>
            <a:p>
              <a:pPr algn="ctr"/>
              <a:endParaRPr lang="en-US" sz="1600" kern="0" dirty="0">
                <a:latin typeface="Avenir Next" charset="0"/>
                <a:ea typeface="Avenir Next" charset="0"/>
                <a:cs typeface="Avenir Next" charset="0"/>
              </a:endParaRPr>
            </a:p>
          </p:txBody>
        </p:sp>
        <p:sp>
          <p:nvSpPr>
            <p:cNvPr id="20" name="TextBox 19"/>
            <p:cNvSpPr txBox="1"/>
            <p:nvPr/>
          </p:nvSpPr>
          <p:spPr>
            <a:xfrm>
              <a:off x="333915" y="3832482"/>
              <a:ext cx="679994" cy="461665"/>
            </a:xfrm>
            <a:prstGeom prst="rect">
              <a:avLst/>
            </a:prstGeom>
            <a:noFill/>
            <a:ln>
              <a:noFill/>
            </a:ln>
          </p:spPr>
          <p:txBody>
            <a:bodyPr wrap="none" rtlCol="0">
              <a:spAutoFit/>
            </a:bodyPr>
            <a:lstStyle/>
            <a:p>
              <a:pPr>
                <a:defRPr/>
              </a:pPr>
              <a:r>
                <a:rPr lang="en-US" sz="2400" kern="0" dirty="0">
                  <a:latin typeface="Avenir Next" charset="0"/>
                  <a:ea typeface="Avenir Next" charset="0"/>
                  <a:cs typeface="Avenir Next" charset="0"/>
                </a:rPr>
                <a:t>XAI</a:t>
              </a:r>
            </a:p>
          </p:txBody>
        </p:sp>
        <p:cxnSp>
          <p:nvCxnSpPr>
            <p:cNvPr id="21" name="Straight Arrow Connector 20"/>
            <p:cNvCxnSpPr>
              <a:stCxn id="14" idx="3"/>
              <a:endCxn id="17" idx="1"/>
            </p:cNvCxnSpPr>
            <p:nvPr/>
          </p:nvCxnSpPr>
          <p:spPr>
            <a:xfrm>
              <a:off x="2933593" y="4867343"/>
              <a:ext cx="182879" cy="0"/>
            </a:xfrm>
            <a:prstGeom prst="straightConnector1">
              <a:avLst/>
            </a:prstGeom>
            <a:noFill/>
            <a:ln w="28575" cap="flat" cmpd="sng" algn="ctr">
              <a:solidFill>
                <a:schemeClr val="tx1"/>
              </a:solidFill>
              <a:prstDash val="solid"/>
              <a:miter lim="800000"/>
              <a:tailEnd type="triangle"/>
            </a:ln>
            <a:effectLst/>
          </p:spPr>
        </p:cxnSp>
        <p:sp>
          <p:nvSpPr>
            <p:cNvPr id="22" name="Rectangle 21"/>
            <p:cNvSpPr/>
            <p:nvPr/>
          </p:nvSpPr>
          <p:spPr>
            <a:xfrm>
              <a:off x="4342246" y="4306984"/>
              <a:ext cx="1219914" cy="1120717"/>
            </a:xfrm>
            <a:prstGeom prst="rect">
              <a:avLst/>
            </a:prstGeom>
            <a:noFill/>
            <a:ln w="19050" cap="flat" cmpd="sng" algn="ctr">
              <a:solidFill>
                <a:schemeClr val="tx1"/>
              </a:solidFill>
              <a:prstDash val="solid"/>
              <a:miter lim="800000"/>
            </a:ln>
            <a:effectLst/>
          </p:spPr>
          <p:txBody>
            <a:bodyPr lIns="0" rIns="0" rtlCol="0" anchor="ctr"/>
            <a:lstStyle/>
            <a:p>
              <a:pPr lvl="0" algn="ctr">
                <a:defRPr/>
              </a:pPr>
              <a:r>
                <a:rPr lang="en-US" sz="1600" kern="0" dirty="0">
                  <a:latin typeface="Avenir Next" charset="0"/>
                  <a:ea typeface="Avenir Next" charset="0"/>
                  <a:cs typeface="Avenir Next" charset="0"/>
                </a:rPr>
                <a:t>Explanation Interface</a:t>
              </a:r>
              <a:endParaRPr lang="en-US" sz="1600" kern="0" dirty="0">
                <a:latin typeface="Avenir Next" charset="0"/>
                <a:ea typeface="Avenir Next" charset="0"/>
                <a:cs typeface="Avenir Next" charset="0"/>
              </a:endParaRPr>
            </a:p>
          </p:txBody>
        </p:sp>
        <p:sp>
          <p:nvSpPr>
            <p:cNvPr id="23" name="TextBox 22"/>
            <p:cNvSpPr txBox="1"/>
            <p:nvPr/>
          </p:nvSpPr>
          <p:spPr>
            <a:xfrm>
              <a:off x="6840682" y="4202936"/>
              <a:ext cx="2145152" cy="1328569"/>
            </a:xfrm>
            <a:prstGeom prst="rect">
              <a:avLst/>
            </a:prstGeom>
            <a:noFill/>
            <a:ln>
              <a:noFill/>
            </a:ln>
          </p:spPr>
          <p:txBody>
            <a:bodyPr wrap="square" rtlCol="0">
              <a:spAutoFit/>
            </a:bodyPr>
            <a:lstStyle/>
            <a:p>
              <a:pPr marL="119063" indent="-119063">
                <a:spcBef>
                  <a:spcPts val="200"/>
                </a:spcBef>
                <a:buFont typeface="Arial" panose="020B0604020202020204" pitchFamily="34" charset="0"/>
                <a:buChar char="•"/>
                <a:defRPr/>
              </a:pPr>
              <a:r>
                <a:rPr lang="en-US" sz="1200" kern="0" dirty="0">
                  <a:latin typeface="Avenir Next"/>
                </a:rPr>
                <a:t>I understand why</a:t>
              </a:r>
            </a:p>
            <a:p>
              <a:pPr marL="119063" indent="-119063">
                <a:spcBef>
                  <a:spcPts val="200"/>
                </a:spcBef>
                <a:buFont typeface="Arial" panose="020B0604020202020204" pitchFamily="34" charset="0"/>
                <a:buChar char="•"/>
                <a:defRPr/>
              </a:pPr>
              <a:r>
                <a:rPr lang="en-US" sz="1200" kern="0" dirty="0">
                  <a:latin typeface="Avenir Next"/>
                </a:rPr>
                <a:t>I understand why not</a:t>
              </a:r>
            </a:p>
            <a:p>
              <a:pPr marL="119063" indent="-119063">
                <a:spcBef>
                  <a:spcPts val="200"/>
                </a:spcBef>
                <a:buFont typeface="Arial" panose="020B0604020202020204" pitchFamily="34" charset="0"/>
                <a:buChar char="•"/>
                <a:defRPr/>
              </a:pPr>
              <a:r>
                <a:rPr lang="en-US" sz="1200" kern="0" dirty="0">
                  <a:latin typeface="Avenir Next"/>
                </a:rPr>
                <a:t>I know when you succeed</a:t>
              </a:r>
            </a:p>
            <a:p>
              <a:pPr marL="119063" indent="-119063">
                <a:spcBef>
                  <a:spcPts val="200"/>
                </a:spcBef>
                <a:buFont typeface="Arial" panose="020B0604020202020204" pitchFamily="34" charset="0"/>
                <a:buChar char="•"/>
                <a:defRPr/>
              </a:pPr>
              <a:r>
                <a:rPr lang="en-US" sz="1200" kern="0" dirty="0">
                  <a:latin typeface="Avenir Next"/>
                </a:rPr>
                <a:t>I know when you fail</a:t>
              </a:r>
            </a:p>
            <a:p>
              <a:pPr marL="119063" indent="-119063">
                <a:spcBef>
                  <a:spcPts val="200"/>
                </a:spcBef>
                <a:buFont typeface="Arial" panose="020B0604020202020204" pitchFamily="34" charset="0"/>
                <a:buChar char="•"/>
                <a:defRPr/>
              </a:pPr>
              <a:r>
                <a:rPr lang="en-US" sz="1200" kern="0" dirty="0">
                  <a:latin typeface="Avenir Next"/>
                </a:rPr>
                <a:t>I know when to trust you</a:t>
              </a:r>
            </a:p>
            <a:p>
              <a:pPr marL="119063" indent="-119063">
                <a:spcBef>
                  <a:spcPts val="200"/>
                </a:spcBef>
                <a:buFont typeface="Arial" panose="020B0604020202020204" pitchFamily="34" charset="0"/>
                <a:buChar char="•"/>
                <a:defRPr/>
              </a:pPr>
              <a:r>
                <a:rPr lang="en-US" sz="1200" kern="0" dirty="0">
                  <a:latin typeface="Avenir Next"/>
                </a:rPr>
                <a:t>I know why you erred</a:t>
              </a:r>
            </a:p>
          </p:txBody>
        </p:sp>
        <p:sp>
          <p:nvSpPr>
            <p:cNvPr id="24" name="Rectangle 23"/>
            <p:cNvSpPr/>
            <p:nvPr/>
          </p:nvSpPr>
          <p:spPr>
            <a:xfrm>
              <a:off x="5977916" y="3861242"/>
              <a:ext cx="592470" cy="276999"/>
            </a:xfrm>
            <a:prstGeom prst="rect">
              <a:avLst/>
            </a:prstGeom>
          </p:spPr>
          <p:txBody>
            <a:bodyPr wrap="none" lIns="45720" tIns="0" rIns="45720" bIns="0">
              <a:spAutoFit/>
            </a:bodyPr>
            <a:lstStyle/>
            <a:p>
              <a:pPr algn="ctr"/>
              <a:r>
                <a:rPr lang="en-US" kern="0" dirty="0">
                  <a:latin typeface="Avenir Next" charset="0"/>
                  <a:ea typeface="Avenir Next" charset="0"/>
                  <a:cs typeface="Avenir Next" charset="0"/>
                </a:rPr>
                <a:t>Task</a:t>
              </a:r>
              <a:endParaRPr lang="en-US" dirty="0"/>
            </a:p>
          </p:txBody>
        </p:sp>
        <p:cxnSp>
          <p:nvCxnSpPr>
            <p:cNvPr id="25" name="Elbow Connector 24"/>
            <p:cNvCxnSpPr>
              <a:stCxn id="24" idx="1"/>
              <a:endCxn id="17" idx="0"/>
            </p:cNvCxnSpPr>
            <p:nvPr/>
          </p:nvCxnSpPr>
          <p:spPr>
            <a:xfrm rot="10800000" flipV="1">
              <a:off x="3726430" y="3999742"/>
              <a:ext cx="2251487" cy="30724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2"/>
              <a:endCxn id="19" idx="0"/>
            </p:cNvCxnSpPr>
            <p:nvPr/>
          </p:nvCxnSpPr>
          <p:spPr>
            <a:xfrm>
              <a:off x="6274151" y="4138241"/>
              <a:ext cx="3206" cy="220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928555" y="5401007"/>
              <a:ext cx="665567" cy="369332"/>
            </a:xfrm>
            <a:prstGeom prst="rect">
              <a:avLst/>
            </a:prstGeom>
          </p:spPr>
          <p:txBody>
            <a:bodyPr wrap="none">
              <a:spAutoFit/>
            </a:bodyPr>
            <a:lstStyle/>
            <a:p>
              <a:r>
                <a:rPr lang="en-US" kern="0" dirty="0">
                  <a:latin typeface="Avenir Next" charset="0"/>
                  <a:ea typeface="Avenir Next" charset="0"/>
                  <a:cs typeface="Avenir Next" charset="0"/>
                </a:rPr>
                <a:t>User</a:t>
              </a:r>
              <a:endParaRPr lang="en-US" dirty="0"/>
            </a:p>
          </p:txBody>
        </p:sp>
        <p:cxnSp>
          <p:nvCxnSpPr>
            <p:cNvPr id="28" name="Straight Arrow Connector 27"/>
            <p:cNvCxnSpPr/>
            <p:nvPr/>
          </p:nvCxnSpPr>
          <p:spPr>
            <a:xfrm flipV="1">
              <a:off x="5562160" y="4940517"/>
              <a:ext cx="216580" cy="1699"/>
            </a:xfrm>
            <a:prstGeom prst="straightConnector1">
              <a:avLst/>
            </a:prstGeom>
            <a:noFill/>
            <a:ln w="28575" cap="flat" cmpd="sng" algn="ctr">
              <a:solidFill>
                <a:schemeClr val="tx1"/>
              </a:solidFill>
              <a:prstDash val="solid"/>
              <a:miter lim="800000"/>
              <a:headEnd type="triangle" w="med" len="med"/>
              <a:tailEnd type="none" w="med" len="med"/>
            </a:ln>
            <a:effectLst/>
          </p:spPr>
        </p:cxnSp>
      </p:grpSp>
      <p:sp>
        <p:nvSpPr>
          <p:cNvPr id="9" name="Rectangle 8"/>
          <p:cNvSpPr/>
          <p:nvPr/>
        </p:nvSpPr>
        <p:spPr>
          <a:xfrm>
            <a:off x="1603023" y="1093587"/>
            <a:ext cx="8985834" cy="48655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10" name="Straight Connector 9"/>
          <p:cNvCxnSpPr>
            <a:stCxn id="9" idx="1"/>
            <a:endCxn id="9" idx="3"/>
          </p:cNvCxnSpPr>
          <p:nvPr/>
        </p:nvCxnSpPr>
        <p:spPr>
          <a:xfrm>
            <a:off x="1603023" y="3526342"/>
            <a:ext cx="898583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24000" y="970844"/>
            <a:ext cx="9144000" cy="5147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extLst>
      <p:ext uri="{BB962C8B-B14F-4D97-AF65-F5344CB8AC3E}">
        <p14:creationId xmlns:p14="http://schemas.microsoft.com/office/powerpoint/2010/main" val="508666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28</a:t>
            </a:fld>
            <a:endParaRPr lang="en-US" dirty="0"/>
          </a:p>
        </p:txBody>
      </p:sp>
      <p:sp>
        <p:nvSpPr>
          <p:cNvPr id="4" name="Title 3"/>
          <p:cNvSpPr>
            <a:spLocks noGrp="1"/>
          </p:cNvSpPr>
          <p:nvPr>
            <p:ph type="ctrTitle"/>
          </p:nvPr>
        </p:nvSpPr>
        <p:spPr/>
        <p:txBody>
          <a:bodyPr>
            <a:normAutofit fontScale="90000"/>
          </a:bodyPr>
          <a:lstStyle/>
          <a:p>
            <a:r>
              <a:rPr lang="en-US" dirty="0"/>
              <a:t>B.1 Explainable </a:t>
            </a:r>
            <a:r>
              <a:rPr lang="en-US" dirty="0"/>
              <a:t>Models </a:t>
            </a:r>
            <a:r>
              <a:rPr lang="en-US" dirty="0" smtClean="0"/>
              <a:t/>
            </a:r>
            <a:br>
              <a:rPr lang="en-US" dirty="0" smtClean="0"/>
            </a:br>
            <a:r>
              <a:rPr lang="en-US" dirty="0" smtClean="0">
                <a:hlinkClick r:id="rId2"/>
              </a:rPr>
              <a:t>https</a:t>
            </a:r>
            <a:r>
              <a:rPr lang="en-US" dirty="0">
                <a:hlinkClick r:id="rId2"/>
              </a:rPr>
              <a:t>://</a:t>
            </a:r>
            <a:r>
              <a:rPr lang="en-US" dirty="0" smtClean="0">
                <a:hlinkClick r:id="rId2"/>
              </a:rPr>
              <a:t>www.darpa.mil/program/explainable-artificial-intelligence</a:t>
            </a:r>
            <a:r>
              <a:rPr lang="en-US" dirty="0" smtClean="0"/>
              <a:t> </a:t>
            </a:r>
            <a:endParaRPr lang="en-US" dirty="0"/>
          </a:p>
        </p:txBody>
      </p:sp>
      <p:sp>
        <p:nvSpPr>
          <p:cNvPr id="92" name="Rounded Rectangle 91"/>
          <p:cNvSpPr/>
          <p:nvPr/>
        </p:nvSpPr>
        <p:spPr>
          <a:xfrm>
            <a:off x="3706803" y="1341838"/>
            <a:ext cx="4023138" cy="2682297"/>
          </a:xfrm>
          <a:prstGeom prst="roundRect">
            <a:avLst>
              <a:gd name="adj" fmla="val 22135"/>
            </a:avLst>
          </a:prstGeom>
          <a:solidFill>
            <a:srgbClr val="FDE5CD">
              <a:alpha val="50196"/>
            </a:srgbClr>
          </a:solidFill>
          <a:ln w="12700" cap="flat" cmpd="sng" algn="ctr">
            <a:no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93" name="TextBox 92"/>
          <p:cNvSpPr txBox="1"/>
          <p:nvPr/>
        </p:nvSpPr>
        <p:spPr>
          <a:xfrm rot="16200000">
            <a:off x="6736407" y="2448460"/>
            <a:ext cx="2442276" cy="307777"/>
          </a:xfrm>
          <a:prstGeom prst="rect">
            <a:avLst/>
          </a:prstGeom>
          <a:noFill/>
        </p:spPr>
        <p:txBody>
          <a:bodyPr wrap="square" rtlCol="0">
            <a:spAutoFit/>
          </a:bodyPr>
          <a:lstStyle/>
          <a:p>
            <a:pPr algn="ctr">
              <a:defRPr/>
            </a:pPr>
            <a:r>
              <a:rPr lang="en-US" sz="1400" kern="0" dirty="0">
                <a:solidFill>
                  <a:srgbClr val="1B587C">
                    <a:lumMod val="75000"/>
                  </a:srgbClr>
                </a:solidFill>
                <a:latin typeface="Avenir Next"/>
                <a:ea typeface="Avenir Next" charset="0"/>
                <a:cs typeface="Avenir Next" charset="0"/>
              </a:rPr>
              <a:t>Prediction Accuracy</a:t>
            </a:r>
          </a:p>
        </p:txBody>
      </p:sp>
      <p:sp>
        <p:nvSpPr>
          <p:cNvPr id="94" name="TextBox 93"/>
          <p:cNvSpPr txBox="1"/>
          <p:nvPr/>
        </p:nvSpPr>
        <p:spPr>
          <a:xfrm>
            <a:off x="7822104" y="3424249"/>
            <a:ext cx="2620344" cy="307777"/>
          </a:xfrm>
          <a:prstGeom prst="rect">
            <a:avLst/>
          </a:prstGeom>
          <a:noFill/>
        </p:spPr>
        <p:txBody>
          <a:bodyPr wrap="square" rtlCol="0">
            <a:spAutoFit/>
          </a:bodyPr>
          <a:lstStyle/>
          <a:p>
            <a:pPr algn="ctr">
              <a:defRPr/>
            </a:pPr>
            <a:r>
              <a:rPr lang="en-US" sz="1400" kern="0" dirty="0">
                <a:solidFill>
                  <a:srgbClr val="1B587C">
                    <a:lumMod val="75000"/>
                  </a:srgbClr>
                </a:solidFill>
                <a:latin typeface="Avenir Next"/>
                <a:ea typeface="Avenir Next" charset="0"/>
                <a:cs typeface="Avenir Next" charset="0"/>
              </a:rPr>
              <a:t>Explainability</a:t>
            </a:r>
          </a:p>
        </p:txBody>
      </p:sp>
      <p:sp>
        <p:nvSpPr>
          <p:cNvPr id="95" name="Rectangle 94"/>
          <p:cNvSpPr>
            <a:spLocks noChangeAspect="1"/>
          </p:cNvSpPr>
          <p:nvPr/>
        </p:nvSpPr>
        <p:spPr>
          <a:xfrm>
            <a:off x="8125281" y="1670525"/>
            <a:ext cx="2134550" cy="1716263"/>
          </a:xfrm>
          <a:prstGeom prst="rect">
            <a:avLst/>
          </a:prstGeom>
          <a:pattFill prst="smGrid">
            <a:fgClr>
              <a:srgbClr val="DAE3F3"/>
            </a:fgClr>
            <a:bgClr>
              <a:sysClr val="window" lastClr="FFFFFF"/>
            </a:bgClr>
          </a:patt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sz="800" kern="0" dirty="0">
              <a:solidFill>
                <a:prstClr val="black"/>
              </a:solidFill>
              <a:latin typeface="Avenir Next"/>
              <a:ea typeface="Avenir Next" charset="0"/>
              <a:cs typeface="Avenir Next" charset="0"/>
            </a:endParaRPr>
          </a:p>
        </p:txBody>
      </p:sp>
      <p:cxnSp>
        <p:nvCxnSpPr>
          <p:cNvPr id="96" name="Straight Connector 95"/>
          <p:cNvCxnSpPr/>
          <p:nvPr/>
        </p:nvCxnSpPr>
        <p:spPr>
          <a:xfrm>
            <a:off x="8147697" y="1660365"/>
            <a:ext cx="0" cy="1734778"/>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cxnSp>
        <p:nvCxnSpPr>
          <p:cNvPr id="97" name="Straight Connector 96"/>
          <p:cNvCxnSpPr>
            <a:cxnSpLocks noChangeAspect="1"/>
          </p:cNvCxnSpPr>
          <p:nvPr/>
        </p:nvCxnSpPr>
        <p:spPr>
          <a:xfrm flipH="1">
            <a:off x="8137014" y="3395141"/>
            <a:ext cx="2139410" cy="0"/>
          </a:xfrm>
          <a:prstGeom prst="line">
            <a:avLst/>
          </a:prstGeom>
          <a:noFill/>
          <a:ln w="28575" cap="flat" cmpd="sng" algn="ctr">
            <a:solidFill>
              <a:srgbClr val="5B9BD5">
                <a:lumMod val="50000"/>
              </a:srgbClr>
            </a:solidFill>
            <a:prstDash val="solid"/>
            <a:miter lim="800000"/>
            <a:headEnd type="triangle" w="med" len="med"/>
            <a:tailEnd type="none" w="med" len="med"/>
          </a:ln>
          <a:effectLst/>
        </p:spPr>
      </p:cxnSp>
      <p:sp>
        <p:nvSpPr>
          <p:cNvPr id="98" name="Oval 97"/>
          <p:cNvSpPr>
            <a:spLocks noChangeAspect="1"/>
          </p:cNvSpPr>
          <p:nvPr/>
        </p:nvSpPr>
        <p:spPr>
          <a:xfrm>
            <a:off x="8279289" y="181618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99" name="Oval 98"/>
          <p:cNvSpPr>
            <a:spLocks noChangeAspect="1"/>
          </p:cNvSpPr>
          <p:nvPr/>
        </p:nvSpPr>
        <p:spPr>
          <a:xfrm>
            <a:off x="8401239" y="2130477"/>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00" name="Oval 99"/>
          <p:cNvSpPr>
            <a:spLocks noChangeAspect="1"/>
          </p:cNvSpPr>
          <p:nvPr/>
        </p:nvSpPr>
        <p:spPr>
          <a:xfrm>
            <a:off x="8971732" y="1816187"/>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01" name="Oval 100"/>
          <p:cNvSpPr>
            <a:spLocks noChangeAspect="1"/>
          </p:cNvSpPr>
          <p:nvPr/>
        </p:nvSpPr>
        <p:spPr>
          <a:xfrm>
            <a:off x="8643309" y="2432178"/>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02" name="Oval 101"/>
          <p:cNvSpPr>
            <a:spLocks noChangeAspect="1"/>
          </p:cNvSpPr>
          <p:nvPr/>
        </p:nvSpPr>
        <p:spPr>
          <a:xfrm>
            <a:off x="9027481" y="2760451"/>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04" name="Oval 103"/>
          <p:cNvSpPr>
            <a:spLocks noChangeAspect="1"/>
          </p:cNvSpPr>
          <p:nvPr/>
        </p:nvSpPr>
        <p:spPr>
          <a:xfrm>
            <a:off x="8610095" y="1815244"/>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05" name="Oval 104"/>
          <p:cNvSpPr>
            <a:spLocks noChangeAspect="1"/>
          </p:cNvSpPr>
          <p:nvPr/>
        </p:nvSpPr>
        <p:spPr>
          <a:xfrm>
            <a:off x="8408970" y="2262500"/>
            <a:ext cx="98118" cy="86655"/>
          </a:xfrm>
          <a:prstGeom prst="ellipse">
            <a:avLst/>
          </a:prstGeom>
          <a:solidFill>
            <a:srgbClr val="F07F09">
              <a:lumMod val="60000"/>
              <a:lumOff val="40000"/>
            </a:srgbClr>
          </a:solidFill>
          <a:ln w="12700" cap="flat" cmpd="sng" algn="ctr">
            <a:solidFill>
              <a:srgbClr val="C00000"/>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06" name="TextBox 105"/>
          <p:cNvSpPr txBox="1"/>
          <p:nvPr/>
        </p:nvSpPr>
        <p:spPr>
          <a:xfrm>
            <a:off x="3964893" y="949013"/>
            <a:ext cx="3488154" cy="369332"/>
          </a:xfrm>
          <a:prstGeom prst="rect">
            <a:avLst/>
          </a:prstGeom>
          <a:noFill/>
        </p:spPr>
        <p:txBody>
          <a:bodyPr wrap="square" rtlCol="0">
            <a:spAutoFit/>
          </a:bodyPr>
          <a:lstStyle/>
          <a:p>
            <a:pPr algn="ctr"/>
            <a:r>
              <a:rPr lang="en-US" dirty="0">
                <a:solidFill>
                  <a:srgbClr val="F07F09">
                    <a:lumMod val="50000"/>
                  </a:srgbClr>
                </a:solidFill>
                <a:latin typeface="Avenir Next"/>
              </a:rPr>
              <a:t>Learning Techniques (today)</a:t>
            </a:r>
            <a:endParaRPr lang="en-US" dirty="0">
              <a:solidFill>
                <a:srgbClr val="F07F09">
                  <a:lumMod val="50000"/>
                </a:srgbClr>
              </a:solidFill>
              <a:latin typeface="Avenir Next"/>
            </a:endParaRPr>
          </a:p>
        </p:txBody>
      </p:sp>
      <p:sp>
        <p:nvSpPr>
          <p:cNvPr id="107" name="TextBox 106"/>
          <p:cNvSpPr txBox="1"/>
          <p:nvPr/>
        </p:nvSpPr>
        <p:spPr>
          <a:xfrm>
            <a:off x="7560019" y="938645"/>
            <a:ext cx="3231235" cy="646331"/>
          </a:xfrm>
          <a:prstGeom prst="rect">
            <a:avLst/>
          </a:prstGeom>
          <a:noFill/>
        </p:spPr>
        <p:txBody>
          <a:bodyPr wrap="square" rtlCol="0">
            <a:spAutoFit/>
          </a:bodyPr>
          <a:lstStyle/>
          <a:p>
            <a:pPr algn="ctr"/>
            <a:r>
              <a:rPr lang="en-US" dirty="0">
                <a:solidFill>
                  <a:srgbClr val="F07F09">
                    <a:lumMod val="50000"/>
                  </a:srgbClr>
                </a:solidFill>
                <a:latin typeface="Avenir Next"/>
              </a:rPr>
              <a:t>Explainability</a:t>
            </a:r>
          </a:p>
          <a:p>
            <a:pPr algn="ctr"/>
            <a:r>
              <a:rPr lang="en-US" dirty="0">
                <a:solidFill>
                  <a:srgbClr val="F07F09">
                    <a:lumMod val="50000"/>
                  </a:srgbClr>
                </a:solidFill>
                <a:latin typeface="Avenir Next"/>
              </a:rPr>
              <a:t>(notional)</a:t>
            </a:r>
          </a:p>
        </p:txBody>
      </p:sp>
      <p:sp>
        <p:nvSpPr>
          <p:cNvPr id="108" name="Oval 107"/>
          <p:cNvSpPr/>
          <p:nvPr/>
        </p:nvSpPr>
        <p:spPr>
          <a:xfrm>
            <a:off x="5055895" y="1692640"/>
            <a:ext cx="1776080" cy="2227334"/>
          </a:xfrm>
          <a:prstGeom prst="ellipse">
            <a:avLst/>
          </a:prstGeom>
          <a:solidFill>
            <a:srgbClr val="C19859">
              <a:lumMod val="40000"/>
              <a:lumOff val="60000"/>
              <a:alpha val="49804"/>
            </a:srgbClr>
          </a:solidFill>
          <a:ln w="3175" cap="flat" cmpd="sng" algn="ctr">
            <a:solidFill>
              <a:srgbClr val="C19859">
                <a:lumMod val="75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09" name="Oval 108"/>
          <p:cNvSpPr/>
          <p:nvPr/>
        </p:nvSpPr>
        <p:spPr>
          <a:xfrm>
            <a:off x="3804473" y="1422937"/>
            <a:ext cx="1670628" cy="1541183"/>
          </a:xfrm>
          <a:prstGeom prst="ellipse">
            <a:avLst/>
          </a:prstGeom>
          <a:solidFill>
            <a:srgbClr val="DFD7E7">
              <a:alpha val="50196"/>
            </a:srgbClr>
          </a:solidFill>
          <a:ln w="3175" cap="flat" cmpd="sng" algn="ctr">
            <a:solidFill>
              <a:srgbClr val="604878">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10" name="Oval 109"/>
          <p:cNvSpPr/>
          <p:nvPr/>
        </p:nvSpPr>
        <p:spPr>
          <a:xfrm>
            <a:off x="3893077" y="2559467"/>
            <a:ext cx="1481714" cy="1360507"/>
          </a:xfrm>
          <a:prstGeom prst="ellipse">
            <a:avLst/>
          </a:prstGeom>
          <a:solidFill>
            <a:srgbClr val="323232">
              <a:lumMod val="25000"/>
              <a:lumOff val="75000"/>
              <a:alpha val="50196"/>
            </a:srgbClr>
          </a:solidFill>
          <a:ln w="3175" cap="flat" cmpd="sng" algn="ctr">
            <a:solidFill>
              <a:srgbClr val="323232">
                <a:lumMod val="50000"/>
                <a:lumOff val="5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11" name="Oval 110"/>
          <p:cNvSpPr/>
          <p:nvPr/>
        </p:nvSpPr>
        <p:spPr>
          <a:xfrm>
            <a:off x="6381761" y="1906069"/>
            <a:ext cx="1235718" cy="1216862"/>
          </a:xfrm>
          <a:prstGeom prst="ellipse">
            <a:avLst/>
          </a:prstGeom>
          <a:solidFill>
            <a:srgbClr val="D3CBB6">
              <a:alpha val="50196"/>
            </a:srgbClr>
          </a:solidFill>
          <a:ln w="3175" cap="flat" cmpd="sng" algn="ctr">
            <a:solidFill>
              <a:srgbClr val="C19859">
                <a:lumMod val="75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12" name="Oval 111"/>
          <p:cNvSpPr/>
          <p:nvPr/>
        </p:nvSpPr>
        <p:spPr>
          <a:xfrm>
            <a:off x="4192894" y="1764489"/>
            <a:ext cx="1135212" cy="1044368"/>
          </a:xfrm>
          <a:prstGeom prst="ellipse">
            <a:avLst/>
          </a:prstGeom>
          <a:solidFill>
            <a:srgbClr val="BFAFCF">
              <a:alpha val="25098"/>
            </a:srgbClr>
          </a:solidFill>
          <a:ln w="3175" cap="flat" cmpd="sng" algn="ctr">
            <a:solidFill>
              <a:srgbClr val="604878">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13" name="Rectangle 112"/>
          <p:cNvSpPr/>
          <p:nvPr/>
        </p:nvSpPr>
        <p:spPr>
          <a:xfrm>
            <a:off x="4090454" y="1520596"/>
            <a:ext cx="994182" cy="276999"/>
          </a:xfrm>
          <a:prstGeom prst="rect">
            <a:avLst/>
          </a:prstGeom>
          <a:ln>
            <a:noFill/>
          </a:ln>
        </p:spPr>
        <p:txBody>
          <a:bodyPr wrap="none">
            <a:spAutoFit/>
          </a:bodyPr>
          <a:lstStyle/>
          <a:p>
            <a:pPr algn="ctr"/>
            <a:r>
              <a:rPr lang="en-US" sz="1200" dirty="0">
                <a:solidFill>
                  <a:srgbClr val="604878">
                    <a:lumMod val="75000"/>
                  </a:srgbClr>
                </a:solidFill>
                <a:latin typeface="Avenir Next"/>
              </a:rPr>
              <a:t>Neural Nets</a:t>
            </a:r>
            <a:endParaRPr lang="en-US" sz="1200" dirty="0">
              <a:solidFill>
                <a:srgbClr val="604878">
                  <a:lumMod val="75000"/>
                </a:srgbClr>
              </a:solidFill>
              <a:latin typeface="Avenir Next"/>
            </a:endParaRPr>
          </a:p>
        </p:txBody>
      </p:sp>
      <p:sp>
        <p:nvSpPr>
          <p:cNvPr id="114" name="Rectangle 113"/>
          <p:cNvSpPr/>
          <p:nvPr/>
        </p:nvSpPr>
        <p:spPr>
          <a:xfrm>
            <a:off x="3885661" y="3037177"/>
            <a:ext cx="841897" cy="461665"/>
          </a:xfrm>
          <a:prstGeom prst="rect">
            <a:avLst/>
          </a:prstGeom>
          <a:ln>
            <a:noFill/>
          </a:ln>
        </p:spPr>
        <p:txBody>
          <a:bodyPr wrap="none">
            <a:spAutoFit/>
          </a:bodyPr>
          <a:lstStyle/>
          <a:p>
            <a:pPr algn="ctr"/>
            <a:r>
              <a:rPr lang="en-US" sz="1200" dirty="0">
                <a:solidFill>
                  <a:srgbClr val="323232">
                    <a:lumMod val="75000"/>
                    <a:lumOff val="25000"/>
                  </a:srgbClr>
                </a:solidFill>
                <a:latin typeface="Avenir Next"/>
              </a:rPr>
              <a:t>Statistical</a:t>
            </a:r>
          </a:p>
          <a:p>
            <a:pPr algn="ctr"/>
            <a:r>
              <a:rPr lang="en-US" sz="1200" dirty="0">
                <a:solidFill>
                  <a:srgbClr val="323232">
                    <a:lumMod val="75000"/>
                    <a:lumOff val="25000"/>
                  </a:srgbClr>
                </a:solidFill>
                <a:latin typeface="Avenir Next"/>
              </a:rPr>
              <a:t>Models</a:t>
            </a:r>
            <a:endParaRPr lang="en-US" sz="1200" dirty="0">
              <a:solidFill>
                <a:srgbClr val="323232">
                  <a:lumMod val="75000"/>
                  <a:lumOff val="25000"/>
                </a:srgbClr>
              </a:solidFill>
              <a:latin typeface="Avenir Next"/>
            </a:endParaRPr>
          </a:p>
        </p:txBody>
      </p:sp>
      <p:sp>
        <p:nvSpPr>
          <p:cNvPr id="115" name="Rectangle 114"/>
          <p:cNvSpPr/>
          <p:nvPr/>
        </p:nvSpPr>
        <p:spPr>
          <a:xfrm>
            <a:off x="6593485" y="2145652"/>
            <a:ext cx="865943" cy="461665"/>
          </a:xfrm>
          <a:prstGeom prst="rect">
            <a:avLst/>
          </a:prstGeom>
          <a:ln>
            <a:noFill/>
          </a:ln>
        </p:spPr>
        <p:txBody>
          <a:bodyPr wrap="none">
            <a:spAutoFit/>
          </a:bodyPr>
          <a:lstStyle/>
          <a:p>
            <a:pPr algn="ctr"/>
            <a:r>
              <a:rPr lang="en-US" sz="1200" dirty="0">
                <a:solidFill>
                  <a:srgbClr val="C19859">
                    <a:lumMod val="75000"/>
                  </a:srgbClr>
                </a:solidFill>
                <a:latin typeface="Avenir Next"/>
              </a:rPr>
              <a:t>Ensemble</a:t>
            </a:r>
          </a:p>
          <a:p>
            <a:pPr algn="ctr"/>
            <a:r>
              <a:rPr lang="en-US" sz="1200" dirty="0">
                <a:solidFill>
                  <a:srgbClr val="C19859">
                    <a:lumMod val="75000"/>
                  </a:srgbClr>
                </a:solidFill>
                <a:latin typeface="Avenir Next"/>
              </a:rPr>
              <a:t>Methods</a:t>
            </a:r>
            <a:endParaRPr lang="en-US" sz="1200" dirty="0">
              <a:solidFill>
                <a:srgbClr val="C19859">
                  <a:lumMod val="75000"/>
                </a:srgbClr>
              </a:solidFill>
              <a:latin typeface="Avenir Next"/>
            </a:endParaRPr>
          </a:p>
        </p:txBody>
      </p:sp>
      <p:sp>
        <p:nvSpPr>
          <p:cNvPr id="116" name="Rectangle 115"/>
          <p:cNvSpPr/>
          <p:nvPr/>
        </p:nvSpPr>
        <p:spPr>
          <a:xfrm>
            <a:off x="6662290" y="3159060"/>
            <a:ext cx="771365" cy="461665"/>
          </a:xfrm>
          <a:prstGeom prst="rect">
            <a:avLst/>
          </a:prstGeom>
          <a:ln>
            <a:noFill/>
          </a:ln>
        </p:spPr>
        <p:txBody>
          <a:bodyPr wrap="none">
            <a:spAutoFit/>
          </a:bodyPr>
          <a:lstStyle/>
          <a:p>
            <a:pPr algn="ctr"/>
            <a:r>
              <a:rPr lang="en-US" sz="1200" dirty="0">
                <a:solidFill>
                  <a:srgbClr val="9F2936">
                    <a:lumMod val="75000"/>
                  </a:srgbClr>
                </a:solidFill>
                <a:latin typeface="Avenir Next"/>
              </a:rPr>
              <a:t>Decision</a:t>
            </a:r>
          </a:p>
          <a:p>
            <a:pPr algn="ctr"/>
            <a:r>
              <a:rPr lang="en-US" sz="1200" dirty="0">
                <a:solidFill>
                  <a:srgbClr val="9F2936">
                    <a:lumMod val="75000"/>
                  </a:srgbClr>
                </a:solidFill>
                <a:latin typeface="Avenir Next"/>
              </a:rPr>
              <a:t>Trees</a:t>
            </a:r>
            <a:endParaRPr lang="en-US" sz="1200" dirty="0">
              <a:solidFill>
                <a:srgbClr val="9F2936">
                  <a:lumMod val="75000"/>
                </a:srgbClr>
              </a:solidFill>
              <a:latin typeface="Avenir Next"/>
            </a:endParaRPr>
          </a:p>
        </p:txBody>
      </p:sp>
      <p:sp>
        <p:nvSpPr>
          <p:cNvPr id="117" name="Oval 116"/>
          <p:cNvSpPr/>
          <p:nvPr/>
        </p:nvSpPr>
        <p:spPr>
          <a:xfrm>
            <a:off x="5243941" y="2261860"/>
            <a:ext cx="1290142" cy="807279"/>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18" name="Rectangle 117"/>
          <p:cNvSpPr/>
          <p:nvPr/>
        </p:nvSpPr>
        <p:spPr>
          <a:xfrm>
            <a:off x="4389327" y="2016361"/>
            <a:ext cx="779381" cy="461665"/>
          </a:xfrm>
          <a:prstGeom prst="rect">
            <a:avLst/>
          </a:prstGeom>
          <a:ln>
            <a:noFill/>
          </a:ln>
        </p:spPr>
        <p:txBody>
          <a:bodyPr wrap="none">
            <a:spAutoFit/>
          </a:bodyPr>
          <a:lstStyle/>
          <a:p>
            <a:pPr algn="ctr"/>
            <a:r>
              <a:rPr lang="en-US" sz="1200" dirty="0">
                <a:solidFill>
                  <a:srgbClr val="604878">
                    <a:lumMod val="75000"/>
                  </a:srgbClr>
                </a:solidFill>
                <a:latin typeface="Avenir Next"/>
              </a:rPr>
              <a:t>Deep</a:t>
            </a:r>
          </a:p>
          <a:p>
            <a:pPr algn="ctr"/>
            <a:r>
              <a:rPr lang="en-US" sz="1200" dirty="0">
                <a:solidFill>
                  <a:srgbClr val="604878">
                    <a:lumMod val="75000"/>
                  </a:srgbClr>
                </a:solidFill>
                <a:latin typeface="Avenir Next"/>
              </a:rPr>
              <a:t>Learning</a:t>
            </a:r>
            <a:endParaRPr lang="en-US" sz="1200" dirty="0">
              <a:solidFill>
                <a:srgbClr val="604878">
                  <a:lumMod val="75000"/>
                </a:srgbClr>
              </a:solidFill>
              <a:latin typeface="Avenir Next"/>
            </a:endParaRPr>
          </a:p>
        </p:txBody>
      </p:sp>
      <p:sp>
        <p:nvSpPr>
          <p:cNvPr id="119" name="Oval 118"/>
          <p:cNvSpPr/>
          <p:nvPr/>
        </p:nvSpPr>
        <p:spPr>
          <a:xfrm>
            <a:off x="5291904" y="2976730"/>
            <a:ext cx="1281260" cy="784714"/>
          </a:xfrm>
          <a:prstGeom prst="ellipse">
            <a:avLst/>
          </a:prstGeom>
          <a:solidFill>
            <a:srgbClr val="E4D1B6">
              <a:alpha val="50196"/>
            </a:srgbClr>
          </a:solidFill>
          <a:ln w="3175" cap="flat" cmpd="sng" algn="ctr">
            <a:solidFill>
              <a:srgbClr val="C19859">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20" name="Rectangle 119"/>
          <p:cNvSpPr/>
          <p:nvPr/>
        </p:nvSpPr>
        <p:spPr>
          <a:xfrm>
            <a:off x="4594577" y="3439258"/>
            <a:ext cx="561372" cy="261610"/>
          </a:xfrm>
          <a:prstGeom prst="rect">
            <a:avLst/>
          </a:prstGeom>
          <a:ln>
            <a:noFill/>
          </a:ln>
        </p:spPr>
        <p:txBody>
          <a:bodyPr wrap="none">
            <a:spAutoFit/>
          </a:bodyPr>
          <a:lstStyle/>
          <a:p>
            <a:pPr algn="ctr"/>
            <a:r>
              <a:rPr lang="en-US" sz="1100" dirty="0">
                <a:solidFill>
                  <a:srgbClr val="323232">
                    <a:lumMod val="75000"/>
                    <a:lumOff val="25000"/>
                  </a:srgbClr>
                </a:solidFill>
                <a:latin typeface="Avenir Next"/>
              </a:rPr>
              <a:t>SVMs</a:t>
            </a:r>
            <a:endParaRPr lang="en-US" sz="1100" dirty="0">
              <a:solidFill>
                <a:srgbClr val="323232">
                  <a:lumMod val="75000"/>
                  <a:lumOff val="25000"/>
                </a:srgbClr>
              </a:solidFill>
              <a:latin typeface="Avenir Next"/>
            </a:endParaRPr>
          </a:p>
        </p:txBody>
      </p:sp>
      <p:sp>
        <p:nvSpPr>
          <p:cNvPr id="121" name="Rectangle 120"/>
          <p:cNvSpPr/>
          <p:nvPr/>
        </p:nvSpPr>
        <p:spPr>
          <a:xfrm>
            <a:off x="4713469" y="2964640"/>
            <a:ext cx="567783" cy="261610"/>
          </a:xfrm>
          <a:prstGeom prst="rect">
            <a:avLst/>
          </a:prstGeom>
          <a:ln>
            <a:noFill/>
          </a:ln>
        </p:spPr>
        <p:txBody>
          <a:bodyPr wrap="none">
            <a:spAutoFit/>
          </a:bodyPr>
          <a:lstStyle/>
          <a:p>
            <a:pPr algn="ctr"/>
            <a:r>
              <a:rPr lang="en-US" sz="1100" dirty="0">
                <a:solidFill>
                  <a:srgbClr val="323232">
                    <a:lumMod val="75000"/>
                    <a:lumOff val="25000"/>
                  </a:srgbClr>
                </a:solidFill>
                <a:latin typeface="Avenir Next"/>
              </a:rPr>
              <a:t>AOGs</a:t>
            </a:r>
            <a:endParaRPr lang="en-US" sz="1100" dirty="0">
              <a:solidFill>
                <a:srgbClr val="323232">
                  <a:lumMod val="75000"/>
                  <a:lumOff val="25000"/>
                </a:srgbClr>
              </a:solidFill>
              <a:latin typeface="Avenir Next"/>
            </a:endParaRPr>
          </a:p>
        </p:txBody>
      </p:sp>
      <p:sp>
        <p:nvSpPr>
          <p:cNvPr id="122" name="Oval 121"/>
          <p:cNvSpPr/>
          <p:nvPr/>
        </p:nvSpPr>
        <p:spPr>
          <a:xfrm>
            <a:off x="5363062" y="2687776"/>
            <a:ext cx="1087118" cy="627603"/>
          </a:xfrm>
          <a:prstGeom prst="ellipse">
            <a:avLst/>
          </a:prstGeom>
          <a:solidFill>
            <a:srgbClr val="F3EADE">
              <a:alpha val="20000"/>
            </a:srgbClr>
          </a:solidFill>
          <a:ln w="3175" cap="flat" cmpd="sng" algn="ctr">
            <a:solidFill>
              <a:srgbClr val="C19859">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23" name="Rectangle 122"/>
          <p:cNvSpPr/>
          <p:nvPr/>
        </p:nvSpPr>
        <p:spPr>
          <a:xfrm>
            <a:off x="5436406" y="2277742"/>
            <a:ext cx="906017" cy="430887"/>
          </a:xfrm>
          <a:prstGeom prst="rect">
            <a:avLst/>
          </a:prstGeom>
          <a:ln>
            <a:noFill/>
          </a:ln>
        </p:spPr>
        <p:txBody>
          <a:bodyPr wrap="none">
            <a:spAutoFit/>
          </a:bodyPr>
          <a:lstStyle/>
          <a:p>
            <a:pPr algn="ctr"/>
            <a:r>
              <a:rPr lang="en-US" sz="1100" dirty="0">
                <a:solidFill>
                  <a:srgbClr val="C19859">
                    <a:lumMod val="75000"/>
                  </a:srgbClr>
                </a:solidFill>
                <a:latin typeface="Avenir Next"/>
              </a:rPr>
              <a:t>Bayesian</a:t>
            </a:r>
          </a:p>
          <a:p>
            <a:pPr algn="ctr"/>
            <a:r>
              <a:rPr lang="en-US" sz="1100" dirty="0">
                <a:solidFill>
                  <a:srgbClr val="C19859">
                    <a:lumMod val="75000"/>
                  </a:srgbClr>
                </a:solidFill>
                <a:latin typeface="Avenir Next"/>
              </a:rPr>
              <a:t> Belief Nets</a:t>
            </a:r>
            <a:endParaRPr lang="en-US" sz="1100" dirty="0">
              <a:solidFill>
                <a:srgbClr val="C19859">
                  <a:lumMod val="75000"/>
                </a:srgbClr>
              </a:solidFill>
              <a:latin typeface="Avenir Next"/>
            </a:endParaRPr>
          </a:p>
        </p:txBody>
      </p:sp>
      <p:sp>
        <p:nvSpPr>
          <p:cNvPr id="124" name="Rectangle 123"/>
          <p:cNvSpPr/>
          <p:nvPr/>
        </p:nvSpPr>
        <p:spPr>
          <a:xfrm>
            <a:off x="5572586" y="3286436"/>
            <a:ext cx="730302" cy="430887"/>
          </a:xfrm>
          <a:prstGeom prst="rect">
            <a:avLst/>
          </a:prstGeom>
          <a:ln>
            <a:noFill/>
          </a:ln>
        </p:spPr>
        <p:txBody>
          <a:bodyPr wrap="square">
            <a:spAutoFit/>
          </a:bodyPr>
          <a:lstStyle/>
          <a:p>
            <a:pPr algn="ctr"/>
            <a:r>
              <a:rPr lang="en-US" sz="1100" dirty="0">
                <a:solidFill>
                  <a:srgbClr val="C19859">
                    <a:lumMod val="75000"/>
                  </a:srgbClr>
                </a:solidFill>
                <a:latin typeface="Avenir Next"/>
              </a:rPr>
              <a:t>Markov Models</a:t>
            </a:r>
            <a:endParaRPr lang="en-US" sz="1100" dirty="0">
              <a:solidFill>
                <a:srgbClr val="C19859">
                  <a:lumMod val="75000"/>
                </a:srgbClr>
              </a:solidFill>
              <a:latin typeface="Avenir Next"/>
            </a:endParaRPr>
          </a:p>
        </p:txBody>
      </p:sp>
      <p:sp>
        <p:nvSpPr>
          <p:cNvPr id="125" name="Rectangle 124"/>
          <p:cNvSpPr/>
          <p:nvPr/>
        </p:nvSpPr>
        <p:spPr>
          <a:xfrm>
            <a:off x="5967579" y="2878544"/>
            <a:ext cx="452367" cy="215444"/>
          </a:xfrm>
          <a:prstGeom prst="rect">
            <a:avLst/>
          </a:prstGeom>
          <a:ln>
            <a:noFill/>
          </a:ln>
        </p:spPr>
        <p:txBody>
          <a:bodyPr wrap="none">
            <a:spAutoFit/>
          </a:bodyPr>
          <a:lstStyle/>
          <a:p>
            <a:pPr algn="ctr"/>
            <a:r>
              <a:rPr lang="en-US" sz="800" dirty="0">
                <a:solidFill>
                  <a:srgbClr val="C19859">
                    <a:lumMod val="75000"/>
                  </a:srgbClr>
                </a:solidFill>
                <a:latin typeface="Avenir Next"/>
              </a:rPr>
              <a:t>HBNs</a:t>
            </a:r>
            <a:endParaRPr lang="en-US" sz="800" dirty="0">
              <a:solidFill>
                <a:srgbClr val="C19859">
                  <a:lumMod val="75000"/>
                </a:srgbClr>
              </a:solidFill>
              <a:latin typeface="Avenir Next"/>
            </a:endParaRPr>
          </a:p>
        </p:txBody>
      </p:sp>
      <p:sp>
        <p:nvSpPr>
          <p:cNvPr id="126" name="Rectangle 125"/>
          <p:cNvSpPr/>
          <p:nvPr/>
        </p:nvSpPr>
        <p:spPr>
          <a:xfrm>
            <a:off x="5696286" y="3063727"/>
            <a:ext cx="452368" cy="215444"/>
          </a:xfrm>
          <a:prstGeom prst="rect">
            <a:avLst/>
          </a:prstGeom>
          <a:ln>
            <a:noFill/>
          </a:ln>
        </p:spPr>
        <p:txBody>
          <a:bodyPr wrap="none">
            <a:spAutoFit/>
          </a:bodyPr>
          <a:lstStyle/>
          <a:p>
            <a:pPr algn="ctr"/>
            <a:r>
              <a:rPr lang="en-US" sz="800" dirty="0">
                <a:solidFill>
                  <a:srgbClr val="C19859">
                    <a:lumMod val="75000"/>
                  </a:srgbClr>
                </a:solidFill>
                <a:latin typeface="Avenir Next"/>
              </a:rPr>
              <a:t>MLNs</a:t>
            </a:r>
            <a:endParaRPr lang="en-US" sz="800" dirty="0">
              <a:solidFill>
                <a:srgbClr val="C19859">
                  <a:lumMod val="75000"/>
                </a:srgbClr>
              </a:solidFill>
              <a:latin typeface="Avenir Next"/>
            </a:endParaRPr>
          </a:p>
        </p:txBody>
      </p:sp>
      <p:grpSp>
        <p:nvGrpSpPr>
          <p:cNvPr id="127" name="Group 126"/>
          <p:cNvGrpSpPr/>
          <p:nvPr/>
        </p:nvGrpSpPr>
        <p:grpSpPr>
          <a:xfrm>
            <a:off x="7385276" y="4157352"/>
            <a:ext cx="2246302" cy="2205349"/>
            <a:chOff x="5861276" y="4157351"/>
            <a:chExt cx="2246302" cy="2205349"/>
          </a:xfrm>
        </p:grpSpPr>
        <p:sp>
          <p:nvSpPr>
            <p:cNvPr id="128" name="Rectangle 127"/>
            <p:cNvSpPr/>
            <p:nvPr/>
          </p:nvSpPr>
          <p:spPr>
            <a:xfrm>
              <a:off x="5861276" y="4157351"/>
              <a:ext cx="2246302" cy="2205349"/>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grpSp>
          <p:nvGrpSpPr>
            <p:cNvPr id="129" name="Group 128"/>
            <p:cNvGrpSpPr/>
            <p:nvPr/>
          </p:nvGrpSpPr>
          <p:grpSpPr>
            <a:xfrm>
              <a:off x="6264518" y="4280320"/>
              <a:ext cx="1439818" cy="1068870"/>
              <a:chOff x="4095223" y="3605854"/>
              <a:chExt cx="1200621" cy="1014314"/>
            </a:xfrm>
          </p:grpSpPr>
          <p:sp>
            <p:nvSpPr>
              <p:cNvPr id="131" name="Rectangle 130"/>
              <p:cNvSpPr/>
              <p:nvPr/>
            </p:nvSpPr>
            <p:spPr>
              <a:xfrm>
                <a:off x="4095223" y="3605854"/>
                <a:ext cx="1196612" cy="1014314"/>
              </a:xfrm>
              <a:prstGeom prst="rect">
                <a:avLst/>
              </a:prstGeom>
              <a:solidFill>
                <a:sysClr val="window" lastClr="FFFFFF"/>
              </a:solidFill>
              <a:ln w="12700" cap="flat" cmpd="sng" algn="ctr">
                <a:noFill/>
                <a:prstDash val="solid"/>
                <a:miter lim="800000"/>
              </a:ln>
              <a:effectLst/>
            </p:spPr>
            <p:txBody>
              <a:bodyPr rtlCol="0" anchor="ctr"/>
              <a:lstStyle/>
              <a:p>
                <a:pPr algn="ctr">
                  <a:defRPr/>
                </a:pPr>
                <a:endParaRPr lang="en-US" kern="0" dirty="0">
                  <a:solidFill>
                    <a:prstClr val="white"/>
                  </a:solidFill>
                  <a:latin typeface="Calibri" panose="020F0502020204030204"/>
                </a:endParaRPr>
              </a:p>
            </p:txBody>
          </p:sp>
          <p:grpSp>
            <p:nvGrpSpPr>
              <p:cNvPr id="132" name="Group 131"/>
              <p:cNvGrpSpPr/>
              <p:nvPr/>
            </p:nvGrpSpPr>
            <p:grpSpPr>
              <a:xfrm>
                <a:off x="4099233" y="3605854"/>
                <a:ext cx="1196611" cy="1014314"/>
                <a:chOff x="6495861" y="3720157"/>
                <a:chExt cx="1196611" cy="1014314"/>
              </a:xfrm>
            </p:grpSpPr>
            <p:sp>
              <p:nvSpPr>
                <p:cNvPr id="133" name="Rectangle 132"/>
                <p:cNvSpPr/>
                <p:nvPr/>
              </p:nvSpPr>
              <p:spPr>
                <a:xfrm>
                  <a:off x="6495861" y="3720157"/>
                  <a:ext cx="1196611" cy="1014314"/>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algn="ctr">
                    <a:defRPr/>
                  </a:pPr>
                  <a:endParaRPr lang="en-US" sz="1200" kern="0" dirty="0">
                    <a:solidFill>
                      <a:srgbClr val="70AD47">
                        <a:lumMod val="75000"/>
                      </a:srgbClr>
                    </a:solidFill>
                    <a:latin typeface="Avenir Next" charset="0"/>
                    <a:ea typeface="Avenir Next" charset="0"/>
                    <a:cs typeface="Avenir Next" charset="0"/>
                  </a:endParaRPr>
                </a:p>
              </p:txBody>
            </p:sp>
            <p:pic>
              <p:nvPicPr>
                <p:cNvPr id="134" name="Picture 133"/>
                <p:cNvPicPr>
                  <a:picLocks noChangeAspect="1"/>
                </p:cNvPicPr>
                <p:nvPr/>
              </p:nvPicPr>
              <p:blipFill>
                <a:blip r:embed="rId3"/>
                <a:stretch>
                  <a:fillRect/>
                </a:stretch>
              </p:blipFill>
              <p:spPr>
                <a:xfrm>
                  <a:off x="6575960" y="3778594"/>
                  <a:ext cx="1036410" cy="890093"/>
                </a:xfrm>
                <a:prstGeom prst="rect">
                  <a:avLst/>
                </a:prstGeom>
              </p:spPr>
            </p:pic>
          </p:grpSp>
        </p:grpSp>
        <p:sp>
          <p:nvSpPr>
            <p:cNvPr id="130" name="Rectangle 129"/>
            <p:cNvSpPr/>
            <p:nvPr/>
          </p:nvSpPr>
          <p:spPr>
            <a:xfrm>
              <a:off x="5861276" y="5396474"/>
              <a:ext cx="2246302" cy="918200"/>
            </a:xfrm>
            <a:prstGeom prst="rect">
              <a:avLst/>
            </a:prstGeom>
          </p:spPr>
          <p:txBody>
            <a:bodyPr wrap="square">
              <a:spAutoFit/>
            </a:bodyPr>
            <a:lstStyle/>
            <a:p>
              <a:pPr algn="ctr">
                <a:spcBef>
                  <a:spcPts val="200"/>
                </a:spcBef>
                <a:defRPr/>
              </a:pPr>
              <a:r>
                <a:rPr lang="en-US" sz="1600" b="1" kern="0" dirty="0">
                  <a:solidFill>
                    <a:srgbClr val="4E8542">
                      <a:lumMod val="50000"/>
                    </a:srgbClr>
                  </a:solidFill>
                  <a:latin typeface="Avenir Next" charset="0"/>
                  <a:ea typeface="Avenir Next" charset="0"/>
                  <a:cs typeface="Avenir Next" charset="0"/>
                </a:rPr>
                <a:t>Model Induction</a:t>
              </a:r>
            </a:p>
            <a:p>
              <a:pPr algn="ctr">
                <a:spcBef>
                  <a:spcPts val="200"/>
                </a:spcBef>
                <a:defRPr/>
              </a:pPr>
              <a:r>
                <a:rPr lang="en-US" sz="1200" kern="0" dirty="0">
                  <a:solidFill>
                    <a:prstClr val="black"/>
                  </a:solidFill>
                  <a:latin typeface="Avenir Next" charset="0"/>
                </a:rPr>
                <a:t>Techniques to infer an explainable model from any model as a black box</a:t>
              </a:r>
              <a:endParaRPr lang="en-US" sz="1200" kern="0" dirty="0">
                <a:solidFill>
                  <a:prstClr val="black"/>
                </a:solidFill>
                <a:latin typeface="Calibri"/>
              </a:endParaRPr>
            </a:p>
          </p:txBody>
        </p:sp>
      </p:grpSp>
      <p:grpSp>
        <p:nvGrpSpPr>
          <p:cNvPr id="135" name="Group 134"/>
          <p:cNvGrpSpPr/>
          <p:nvPr/>
        </p:nvGrpSpPr>
        <p:grpSpPr>
          <a:xfrm>
            <a:off x="2558691" y="4157352"/>
            <a:ext cx="2246302" cy="2205349"/>
            <a:chOff x="1034691" y="4157351"/>
            <a:chExt cx="2246302" cy="2205349"/>
          </a:xfrm>
        </p:grpSpPr>
        <p:sp>
          <p:nvSpPr>
            <p:cNvPr id="136" name="Rectangle 135"/>
            <p:cNvSpPr/>
            <p:nvPr/>
          </p:nvSpPr>
          <p:spPr>
            <a:xfrm>
              <a:off x="1034691" y="4157351"/>
              <a:ext cx="2246302" cy="2205349"/>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grpSp>
          <p:nvGrpSpPr>
            <p:cNvPr id="137" name="Group 136"/>
            <p:cNvGrpSpPr/>
            <p:nvPr/>
          </p:nvGrpSpPr>
          <p:grpSpPr>
            <a:xfrm>
              <a:off x="1440336" y="4280320"/>
              <a:ext cx="1435012" cy="1088642"/>
              <a:chOff x="1256367" y="4291078"/>
              <a:chExt cx="1527412" cy="1088642"/>
            </a:xfrm>
          </p:grpSpPr>
          <p:sp>
            <p:nvSpPr>
              <p:cNvPr id="139" name="Rectangle 138"/>
              <p:cNvSpPr/>
              <p:nvPr/>
            </p:nvSpPr>
            <p:spPr>
              <a:xfrm>
                <a:off x="1256367" y="4291078"/>
                <a:ext cx="1527412" cy="1088642"/>
              </a:xfrm>
              <a:prstGeom prst="rect">
                <a:avLst/>
              </a:prstGeom>
              <a:solidFill>
                <a:sysClr val="window" lastClr="FFFFFF"/>
              </a:solidFill>
              <a:ln w="28575" cap="flat" cmpd="sng" algn="ctr">
                <a:solidFill>
                  <a:srgbClr val="4E8542">
                    <a:lumMod val="75000"/>
                  </a:srgbClr>
                </a:solidFill>
                <a:prstDash val="solid"/>
                <a:miter lim="800000"/>
              </a:ln>
              <a:effectLst/>
            </p:spPr>
            <p:txBody>
              <a:bodyPr lIns="91440" rIns="91440" rtlCol="0" anchor="ctr"/>
              <a:lstStyle/>
              <a:p>
                <a:pPr algn="ctr">
                  <a:defRPr/>
                </a:pPr>
                <a:endParaRPr lang="en-US" sz="1200" kern="0" dirty="0">
                  <a:solidFill>
                    <a:srgbClr val="70AD47">
                      <a:lumMod val="75000"/>
                    </a:srgbClr>
                  </a:solidFill>
                  <a:latin typeface="Avenir Next" charset="0"/>
                  <a:ea typeface="Avenir Next" charset="0"/>
                  <a:cs typeface="Avenir Next" charset="0"/>
                </a:endParaRPr>
              </a:p>
            </p:txBody>
          </p:sp>
          <p:pic>
            <p:nvPicPr>
              <p:cNvPr id="140" name="Picture 139"/>
              <p:cNvPicPr>
                <a:picLocks noChangeAspect="1"/>
              </p:cNvPicPr>
              <p:nvPr/>
            </p:nvPicPr>
            <p:blipFill>
              <a:blip r:embed="rId4"/>
              <a:stretch>
                <a:fillRect/>
              </a:stretch>
            </p:blipFill>
            <p:spPr>
              <a:xfrm>
                <a:off x="1362504" y="4351153"/>
                <a:ext cx="1315140" cy="981491"/>
              </a:xfrm>
              <a:prstGeom prst="rect">
                <a:avLst/>
              </a:prstGeom>
            </p:spPr>
          </p:pic>
        </p:grpSp>
        <p:sp>
          <p:nvSpPr>
            <p:cNvPr id="138" name="Rectangle 137"/>
            <p:cNvSpPr/>
            <p:nvPr/>
          </p:nvSpPr>
          <p:spPr>
            <a:xfrm>
              <a:off x="1118795" y="5396474"/>
              <a:ext cx="2078094" cy="918200"/>
            </a:xfrm>
            <a:prstGeom prst="rect">
              <a:avLst/>
            </a:prstGeom>
          </p:spPr>
          <p:txBody>
            <a:bodyPr wrap="square">
              <a:spAutoFit/>
            </a:bodyPr>
            <a:lstStyle/>
            <a:p>
              <a:pPr algn="ctr">
                <a:spcBef>
                  <a:spcPts val="200"/>
                </a:spcBef>
                <a:defRPr/>
              </a:pPr>
              <a:r>
                <a:rPr lang="en-US" sz="1600" b="1" kern="0" dirty="0">
                  <a:solidFill>
                    <a:srgbClr val="4E8542">
                      <a:lumMod val="50000"/>
                    </a:srgbClr>
                  </a:solidFill>
                  <a:latin typeface="Avenir Next" charset="0"/>
                  <a:ea typeface="Avenir Next" charset="0"/>
                  <a:cs typeface="Avenir Next" charset="0"/>
                </a:rPr>
                <a:t>Deep Explanation</a:t>
              </a:r>
            </a:p>
            <a:p>
              <a:pPr algn="ctr">
                <a:spcBef>
                  <a:spcPts val="200"/>
                </a:spcBef>
                <a:defRPr/>
              </a:pPr>
              <a:r>
                <a:rPr lang="en-US" sz="1200" kern="0" dirty="0">
                  <a:solidFill>
                    <a:prstClr val="black"/>
                  </a:solidFill>
                  <a:latin typeface="Avenir Next" charset="0"/>
                </a:rPr>
                <a:t>Modified deep learning techniques to learn explainable features</a:t>
              </a:r>
              <a:endParaRPr lang="en-US" sz="1200" kern="0" dirty="0">
                <a:solidFill>
                  <a:prstClr val="black"/>
                </a:solidFill>
                <a:latin typeface="Calibri"/>
              </a:endParaRPr>
            </a:p>
          </p:txBody>
        </p:sp>
      </p:grpSp>
      <p:sp>
        <p:nvSpPr>
          <p:cNvPr id="141" name="TextBox 140"/>
          <p:cNvSpPr txBox="1"/>
          <p:nvPr/>
        </p:nvSpPr>
        <p:spPr>
          <a:xfrm>
            <a:off x="1836125" y="938645"/>
            <a:ext cx="1792177" cy="646331"/>
          </a:xfrm>
          <a:prstGeom prst="rect">
            <a:avLst/>
          </a:prstGeom>
          <a:noFill/>
        </p:spPr>
        <p:txBody>
          <a:bodyPr wrap="square" rtlCol="0">
            <a:spAutoFit/>
          </a:bodyPr>
          <a:lstStyle/>
          <a:p>
            <a:pPr algn="ctr"/>
            <a:r>
              <a:rPr lang="en-US" dirty="0">
                <a:solidFill>
                  <a:srgbClr val="4E8542">
                    <a:lumMod val="75000"/>
                  </a:srgbClr>
                </a:solidFill>
                <a:latin typeface="Avenir Next"/>
              </a:rPr>
              <a:t>New </a:t>
            </a:r>
          </a:p>
          <a:p>
            <a:pPr algn="ctr"/>
            <a:r>
              <a:rPr lang="en-US" dirty="0">
                <a:solidFill>
                  <a:srgbClr val="4E8542">
                    <a:lumMod val="75000"/>
                  </a:srgbClr>
                </a:solidFill>
                <a:latin typeface="Avenir Next"/>
              </a:rPr>
              <a:t>Approach</a:t>
            </a:r>
            <a:endParaRPr lang="en-US" dirty="0">
              <a:solidFill>
                <a:srgbClr val="4E8542">
                  <a:lumMod val="75000"/>
                </a:srgbClr>
              </a:solidFill>
              <a:latin typeface="Avenir Next"/>
            </a:endParaRPr>
          </a:p>
        </p:txBody>
      </p:sp>
      <p:sp>
        <p:nvSpPr>
          <p:cNvPr id="142" name="Rectangle 141"/>
          <p:cNvSpPr/>
          <p:nvPr/>
        </p:nvSpPr>
        <p:spPr>
          <a:xfrm>
            <a:off x="1918401" y="1721920"/>
            <a:ext cx="1788403" cy="2031325"/>
          </a:xfrm>
          <a:prstGeom prst="rect">
            <a:avLst/>
          </a:prstGeom>
        </p:spPr>
        <p:txBody>
          <a:bodyPr wrap="square">
            <a:spAutoFit/>
          </a:bodyPr>
          <a:lstStyle/>
          <a:p>
            <a:r>
              <a:rPr lang="en-US" sz="1400" dirty="0">
                <a:solidFill>
                  <a:srgbClr val="4E8542">
                    <a:lumMod val="75000"/>
                  </a:srgbClr>
                </a:solidFill>
                <a:latin typeface="Avenir Next"/>
              </a:rPr>
              <a:t>C</a:t>
            </a:r>
            <a:r>
              <a:rPr lang="en-US" sz="1400" dirty="0">
                <a:solidFill>
                  <a:srgbClr val="4E8542">
                    <a:lumMod val="75000"/>
                  </a:srgbClr>
                </a:solidFill>
                <a:latin typeface="Avenir Next"/>
              </a:rPr>
              <a:t>reate </a:t>
            </a:r>
            <a:r>
              <a:rPr lang="en-US" sz="1400" dirty="0">
                <a:solidFill>
                  <a:srgbClr val="4E8542">
                    <a:lumMod val="75000"/>
                  </a:srgbClr>
                </a:solidFill>
                <a:latin typeface="Avenir Next"/>
              </a:rPr>
              <a:t>a suite of </a:t>
            </a:r>
            <a:r>
              <a:rPr lang="en-US" sz="1400" dirty="0">
                <a:solidFill>
                  <a:srgbClr val="4E8542">
                    <a:lumMod val="75000"/>
                  </a:srgbClr>
                </a:solidFill>
                <a:latin typeface="Avenir Next"/>
              </a:rPr>
              <a:t>machine </a:t>
            </a:r>
            <a:r>
              <a:rPr lang="en-US" sz="1400" dirty="0">
                <a:solidFill>
                  <a:srgbClr val="4E8542">
                    <a:lumMod val="75000"/>
                  </a:srgbClr>
                </a:solidFill>
                <a:latin typeface="Avenir Next"/>
              </a:rPr>
              <a:t>learning techniques that</a:t>
            </a:r>
          </a:p>
          <a:p>
            <a:r>
              <a:rPr lang="en-US" sz="1400" dirty="0">
                <a:solidFill>
                  <a:srgbClr val="4E8542">
                    <a:lumMod val="75000"/>
                  </a:srgbClr>
                </a:solidFill>
                <a:latin typeface="Avenir Next"/>
              </a:rPr>
              <a:t>produce </a:t>
            </a:r>
            <a:r>
              <a:rPr lang="en-US" sz="1400" dirty="0">
                <a:solidFill>
                  <a:srgbClr val="4E8542">
                    <a:lumMod val="75000"/>
                  </a:srgbClr>
                </a:solidFill>
                <a:latin typeface="Avenir Next"/>
              </a:rPr>
              <a:t>more explainable models, while maintaining a high level of learning performance </a:t>
            </a:r>
          </a:p>
        </p:txBody>
      </p:sp>
      <p:sp>
        <p:nvSpPr>
          <p:cNvPr id="143" name="Oval 142"/>
          <p:cNvSpPr>
            <a:spLocks noChangeAspect="1"/>
          </p:cNvSpPr>
          <p:nvPr/>
        </p:nvSpPr>
        <p:spPr>
          <a:xfrm>
            <a:off x="9227346" y="2206358"/>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44" name="Oval 143"/>
          <p:cNvSpPr>
            <a:spLocks noChangeAspect="1"/>
          </p:cNvSpPr>
          <p:nvPr/>
        </p:nvSpPr>
        <p:spPr>
          <a:xfrm>
            <a:off x="8800258" y="2258894"/>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45" name="Oval 144"/>
          <p:cNvSpPr>
            <a:spLocks noChangeAspect="1"/>
          </p:cNvSpPr>
          <p:nvPr/>
        </p:nvSpPr>
        <p:spPr>
          <a:xfrm>
            <a:off x="9441958" y="2451113"/>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46" name="Oval 145"/>
          <p:cNvSpPr>
            <a:spLocks noChangeAspect="1"/>
          </p:cNvSpPr>
          <p:nvPr/>
        </p:nvSpPr>
        <p:spPr>
          <a:xfrm>
            <a:off x="8769838" y="2130018"/>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47" name="Oval 146"/>
          <p:cNvSpPr>
            <a:spLocks noChangeAspect="1"/>
          </p:cNvSpPr>
          <p:nvPr/>
        </p:nvSpPr>
        <p:spPr>
          <a:xfrm>
            <a:off x="8957208" y="2438327"/>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148" name="Rectangle 147"/>
          <p:cNvSpPr/>
          <p:nvPr/>
        </p:nvSpPr>
        <p:spPr>
          <a:xfrm>
            <a:off x="5712523" y="2691344"/>
            <a:ext cx="433132" cy="246221"/>
          </a:xfrm>
          <a:prstGeom prst="rect">
            <a:avLst/>
          </a:prstGeom>
          <a:ln>
            <a:noFill/>
          </a:ln>
        </p:spPr>
        <p:txBody>
          <a:bodyPr wrap="none">
            <a:spAutoFit/>
          </a:bodyPr>
          <a:lstStyle/>
          <a:p>
            <a:pPr algn="ctr"/>
            <a:r>
              <a:rPr lang="en-US" sz="1000" dirty="0">
                <a:solidFill>
                  <a:srgbClr val="C19859">
                    <a:lumMod val="75000"/>
                  </a:srgbClr>
                </a:solidFill>
                <a:latin typeface="Avenir Next"/>
              </a:rPr>
              <a:t>SRL</a:t>
            </a:r>
            <a:endParaRPr lang="en-US" sz="1000" dirty="0">
              <a:solidFill>
                <a:srgbClr val="C19859">
                  <a:lumMod val="75000"/>
                </a:srgbClr>
              </a:solidFill>
              <a:latin typeface="Avenir Next"/>
            </a:endParaRPr>
          </a:p>
        </p:txBody>
      </p:sp>
      <p:grpSp>
        <p:nvGrpSpPr>
          <p:cNvPr id="149" name="Group 148"/>
          <p:cNvGrpSpPr/>
          <p:nvPr/>
        </p:nvGrpSpPr>
        <p:grpSpPr>
          <a:xfrm>
            <a:off x="4970132" y="4156606"/>
            <a:ext cx="2246302" cy="2209393"/>
            <a:chOff x="3446132" y="4156605"/>
            <a:chExt cx="2246302" cy="2209393"/>
          </a:xfrm>
        </p:grpSpPr>
        <p:sp>
          <p:nvSpPr>
            <p:cNvPr id="150" name="Rectangle 149"/>
            <p:cNvSpPr/>
            <p:nvPr/>
          </p:nvSpPr>
          <p:spPr>
            <a:xfrm>
              <a:off x="3446132" y="4156605"/>
              <a:ext cx="2246302" cy="2209393"/>
            </a:xfrm>
            <a:prstGeom prst="rect">
              <a:avLst/>
            </a:prstGeom>
            <a:solidFill>
              <a:srgbClr val="4E8542">
                <a:lumMod val="20000"/>
                <a:lumOff val="80000"/>
              </a:srgbClr>
            </a:solidFill>
            <a:ln w="12700" cap="flat" cmpd="sng" algn="ctr">
              <a:solidFill>
                <a:srgbClr val="4E8542">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51" name="Rectangle 150"/>
            <p:cNvSpPr/>
            <p:nvPr/>
          </p:nvSpPr>
          <p:spPr>
            <a:xfrm>
              <a:off x="3572089" y="5396474"/>
              <a:ext cx="1994388" cy="918200"/>
            </a:xfrm>
            <a:prstGeom prst="rect">
              <a:avLst/>
            </a:prstGeom>
          </p:spPr>
          <p:txBody>
            <a:bodyPr wrap="square" lIns="0" rIns="0">
              <a:spAutoFit/>
            </a:bodyPr>
            <a:lstStyle/>
            <a:p>
              <a:pPr algn="ctr">
                <a:spcBef>
                  <a:spcPts val="200"/>
                </a:spcBef>
                <a:defRPr/>
              </a:pPr>
              <a:r>
                <a:rPr lang="en-US" sz="1600" b="1" kern="0" dirty="0">
                  <a:solidFill>
                    <a:srgbClr val="4E8542">
                      <a:lumMod val="50000"/>
                    </a:srgbClr>
                  </a:solidFill>
                  <a:latin typeface="Avenir Next" charset="0"/>
                  <a:ea typeface="Avenir Next" charset="0"/>
                  <a:cs typeface="Avenir Next" charset="0"/>
                </a:rPr>
                <a:t>Interpretable Models</a:t>
              </a:r>
            </a:p>
            <a:p>
              <a:pPr algn="ctr">
                <a:spcBef>
                  <a:spcPts val="200"/>
                </a:spcBef>
                <a:defRPr/>
              </a:pPr>
              <a:r>
                <a:rPr lang="en-US" sz="1200" kern="0" dirty="0">
                  <a:solidFill>
                    <a:prstClr val="black"/>
                  </a:solidFill>
                  <a:latin typeface="Avenir Next" charset="0"/>
                </a:rPr>
                <a:t>Techniques to learn more structured, interpretable, causal models</a:t>
              </a:r>
              <a:endParaRPr lang="en-US" sz="1200" kern="0" dirty="0">
                <a:solidFill>
                  <a:prstClr val="black"/>
                </a:solidFill>
                <a:latin typeface="Calibri"/>
              </a:endParaRPr>
            </a:p>
          </p:txBody>
        </p:sp>
        <p:grpSp>
          <p:nvGrpSpPr>
            <p:cNvPr id="152" name="Group 151"/>
            <p:cNvGrpSpPr/>
            <p:nvPr/>
          </p:nvGrpSpPr>
          <p:grpSpPr>
            <a:xfrm>
              <a:off x="3851778" y="4280320"/>
              <a:ext cx="1435010" cy="1068870"/>
              <a:chOff x="3641498" y="4311603"/>
              <a:chExt cx="1527409" cy="1068870"/>
            </a:xfrm>
          </p:grpSpPr>
          <p:pic>
            <p:nvPicPr>
              <p:cNvPr id="153" name="Picture 152"/>
              <p:cNvPicPr>
                <a:picLocks noChangeAspect="1"/>
              </p:cNvPicPr>
              <p:nvPr/>
            </p:nvPicPr>
            <p:blipFill rotWithShape="1">
              <a:blip r:embed="rId5"/>
              <a:srcRect r="8467"/>
              <a:stretch/>
            </p:blipFill>
            <p:spPr>
              <a:xfrm>
                <a:off x="3674978" y="4346527"/>
                <a:ext cx="1460456" cy="1033426"/>
              </a:xfrm>
              <a:prstGeom prst="rect">
                <a:avLst/>
              </a:prstGeom>
            </p:spPr>
          </p:pic>
          <p:sp>
            <p:nvSpPr>
              <p:cNvPr id="154" name="Rectangle 153"/>
              <p:cNvSpPr/>
              <p:nvPr/>
            </p:nvSpPr>
            <p:spPr>
              <a:xfrm>
                <a:off x="3641498" y="4311603"/>
                <a:ext cx="1527409" cy="1068870"/>
              </a:xfrm>
              <a:prstGeom prst="rect">
                <a:avLst/>
              </a:prstGeom>
              <a:noFill/>
              <a:ln w="28575" cap="flat" cmpd="sng" algn="ctr">
                <a:solidFill>
                  <a:srgbClr val="4E8542">
                    <a:lumMod val="75000"/>
                  </a:srgbClr>
                </a:solidFill>
                <a:prstDash val="solid"/>
                <a:miter lim="800000"/>
              </a:ln>
              <a:effectLst/>
            </p:spPr>
            <p:txBody>
              <a:bodyPr lIns="91440" rIns="91440" rtlCol="0" anchor="ctr"/>
              <a:lstStyle/>
              <a:p>
                <a:pPr algn="ctr">
                  <a:defRPr/>
                </a:pPr>
                <a:endParaRPr lang="en-US" sz="1200" kern="0" dirty="0">
                  <a:solidFill>
                    <a:srgbClr val="70AD47">
                      <a:lumMod val="75000"/>
                    </a:srgbClr>
                  </a:solidFill>
                  <a:latin typeface="Avenir Next" charset="0"/>
                  <a:ea typeface="Avenir Next" charset="0"/>
                  <a:cs typeface="Avenir Next" charset="0"/>
                </a:endParaRPr>
              </a:p>
            </p:txBody>
          </p:sp>
        </p:grpSp>
      </p:grpSp>
      <p:sp>
        <p:nvSpPr>
          <p:cNvPr id="155" name="Rectangle 154"/>
          <p:cNvSpPr/>
          <p:nvPr/>
        </p:nvSpPr>
        <p:spPr>
          <a:xfrm>
            <a:off x="5436534" y="2878544"/>
            <a:ext cx="445956" cy="215444"/>
          </a:xfrm>
          <a:prstGeom prst="rect">
            <a:avLst/>
          </a:prstGeom>
          <a:ln>
            <a:noFill/>
          </a:ln>
        </p:spPr>
        <p:txBody>
          <a:bodyPr wrap="none">
            <a:spAutoFit/>
          </a:bodyPr>
          <a:lstStyle/>
          <a:p>
            <a:pPr algn="ctr"/>
            <a:r>
              <a:rPr lang="en-US" sz="800" dirty="0">
                <a:solidFill>
                  <a:srgbClr val="C19859">
                    <a:lumMod val="75000"/>
                  </a:srgbClr>
                </a:solidFill>
                <a:latin typeface="Avenir Next"/>
              </a:rPr>
              <a:t>CRFs</a:t>
            </a:r>
            <a:endParaRPr lang="en-US" sz="800" dirty="0">
              <a:solidFill>
                <a:srgbClr val="C19859">
                  <a:lumMod val="75000"/>
                </a:srgbClr>
              </a:solidFill>
              <a:latin typeface="Avenir Next"/>
            </a:endParaRPr>
          </a:p>
        </p:txBody>
      </p:sp>
      <p:cxnSp>
        <p:nvCxnSpPr>
          <p:cNvPr id="156" name="Straight Arrow Connector 155"/>
          <p:cNvCxnSpPr>
            <a:endCxn id="98" idx="2"/>
          </p:cNvCxnSpPr>
          <p:nvPr/>
        </p:nvCxnSpPr>
        <p:spPr>
          <a:xfrm flipV="1">
            <a:off x="5055895" y="1859515"/>
            <a:ext cx="3223394" cy="381895"/>
          </a:xfrm>
          <a:prstGeom prst="straightConnector1">
            <a:avLst/>
          </a:prstGeom>
          <a:noFill/>
          <a:ln w="6350" cap="flat" cmpd="sng" algn="ctr">
            <a:solidFill>
              <a:srgbClr val="F07F09">
                <a:lumMod val="75000"/>
              </a:srgbClr>
            </a:solidFill>
            <a:prstDash val="solid"/>
            <a:miter lim="800000"/>
            <a:tailEnd type="stealth"/>
          </a:ln>
          <a:effectLst/>
        </p:spPr>
      </p:cxnSp>
      <p:sp>
        <p:nvSpPr>
          <p:cNvPr id="157" name="Oval 156"/>
          <p:cNvSpPr/>
          <p:nvPr/>
        </p:nvSpPr>
        <p:spPr>
          <a:xfrm>
            <a:off x="6458089" y="2651775"/>
            <a:ext cx="1159390" cy="1207027"/>
          </a:xfrm>
          <a:prstGeom prst="ellipse">
            <a:avLst/>
          </a:prstGeom>
          <a:solidFill>
            <a:srgbClr val="F2CED2">
              <a:alpha val="50196"/>
            </a:srgbClr>
          </a:solidFill>
          <a:ln w="3175" cap="flat" cmpd="sng" algn="ctr">
            <a:solidFill>
              <a:srgbClr val="9F2936">
                <a:lumMod val="60000"/>
                <a:lumOff val="40000"/>
              </a:srgbClr>
            </a:solidFill>
            <a:prstDash val="solid"/>
            <a:miter lim="800000"/>
          </a:ln>
          <a:effectLst/>
        </p:spPr>
        <p:txBody>
          <a:bodyPr rtlCol="0" anchor="ctr"/>
          <a:lstStyle/>
          <a:p>
            <a:pPr algn="ctr">
              <a:defRPr/>
            </a:pPr>
            <a:endParaRPr lang="en-US" sz="1400" kern="0" dirty="0">
              <a:solidFill>
                <a:prstClr val="black"/>
              </a:solidFill>
              <a:latin typeface="Calibri" panose="020F0502020204030204"/>
            </a:endParaRPr>
          </a:p>
        </p:txBody>
      </p:sp>
      <p:sp>
        <p:nvSpPr>
          <p:cNvPr id="158" name="Rectangle 157"/>
          <p:cNvSpPr/>
          <p:nvPr/>
        </p:nvSpPr>
        <p:spPr>
          <a:xfrm>
            <a:off x="6678443" y="2669086"/>
            <a:ext cx="696024" cy="415498"/>
          </a:xfrm>
          <a:prstGeom prst="rect">
            <a:avLst/>
          </a:prstGeom>
          <a:ln>
            <a:noFill/>
          </a:ln>
        </p:spPr>
        <p:txBody>
          <a:bodyPr wrap="none">
            <a:spAutoFit/>
          </a:bodyPr>
          <a:lstStyle/>
          <a:p>
            <a:pPr algn="ctr"/>
            <a:r>
              <a:rPr lang="en-US" sz="1050" dirty="0">
                <a:solidFill>
                  <a:srgbClr val="C19859">
                    <a:lumMod val="75000"/>
                  </a:srgbClr>
                </a:solidFill>
                <a:latin typeface="Avenir Next"/>
              </a:rPr>
              <a:t>Random</a:t>
            </a:r>
          </a:p>
          <a:p>
            <a:pPr algn="ctr"/>
            <a:r>
              <a:rPr lang="en-US" sz="1050" dirty="0">
                <a:solidFill>
                  <a:srgbClr val="C19859">
                    <a:lumMod val="75000"/>
                  </a:srgbClr>
                </a:solidFill>
                <a:latin typeface="Avenir Next"/>
              </a:rPr>
              <a:t>Forests</a:t>
            </a:r>
            <a:endParaRPr lang="en-US" sz="1050" dirty="0">
              <a:solidFill>
                <a:srgbClr val="C19859">
                  <a:lumMod val="75000"/>
                </a:srgbClr>
              </a:solidFill>
              <a:latin typeface="Avenir Next"/>
            </a:endParaRPr>
          </a:p>
        </p:txBody>
      </p:sp>
      <p:sp>
        <p:nvSpPr>
          <p:cNvPr id="159" name="Rectangle 158"/>
          <p:cNvSpPr/>
          <p:nvPr/>
        </p:nvSpPr>
        <p:spPr>
          <a:xfrm>
            <a:off x="5518611" y="1715339"/>
            <a:ext cx="840295" cy="461665"/>
          </a:xfrm>
          <a:prstGeom prst="rect">
            <a:avLst/>
          </a:prstGeom>
          <a:ln>
            <a:noFill/>
          </a:ln>
        </p:spPr>
        <p:txBody>
          <a:bodyPr wrap="none">
            <a:spAutoFit/>
          </a:bodyPr>
          <a:lstStyle/>
          <a:p>
            <a:pPr algn="ctr"/>
            <a:r>
              <a:rPr lang="en-US" sz="1200" dirty="0">
                <a:solidFill>
                  <a:srgbClr val="C19859">
                    <a:lumMod val="75000"/>
                  </a:srgbClr>
                </a:solidFill>
                <a:latin typeface="Avenir Next"/>
              </a:rPr>
              <a:t>Graphical</a:t>
            </a:r>
          </a:p>
          <a:p>
            <a:pPr algn="ctr"/>
            <a:r>
              <a:rPr lang="en-US" sz="1200" dirty="0">
                <a:solidFill>
                  <a:srgbClr val="C19859">
                    <a:lumMod val="75000"/>
                  </a:srgbClr>
                </a:solidFill>
                <a:latin typeface="Avenir Next"/>
              </a:rPr>
              <a:t>Models</a:t>
            </a:r>
            <a:endParaRPr lang="en-US" sz="1200" dirty="0">
              <a:solidFill>
                <a:srgbClr val="C19859">
                  <a:lumMod val="75000"/>
                </a:srgbClr>
              </a:solidFill>
              <a:latin typeface="Avenir Next"/>
            </a:endParaRPr>
          </a:p>
        </p:txBody>
      </p:sp>
      <p:cxnSp>
        <p:nvCxnSpPr>
          <p:cNvPr id="160" name="Straight Arrow Connector 159"/>
          <p:cNvCxnSpPr/>
          <p:nvPr/>
        </p:nvCxnSpPr>
        <p:spPr>
          <a:xfrm flipV="1">
            <a:off x="7026455" y="2177003"/>
            <a:ext cx="1374784" cy="568284"/>
          </a:xfrm>
          <a:prstGeom prst="straightConnector1">
            <a:avLst/>
          </a:prstGeom>
          <a:noFill/>
          <a:ln w="6350" cap="flat" cmpd="sng" algn="ctr">
            <a:solidFill>
              <a:srgbClr val="F07F09">
                <a:lumMod val="75000"/>
              </a:srgbClr>
            </a:solidFill>
            <a:prstDash val="solid"/>
            <a:miter lim="800000"/>
            <a:tailEnd type="stealth"/>
          </a:ln>
          <a:effectLst/>
        </p:spPr>
      </p:cxnSp>
      <p:cxnSp>
        <p:nvCxnSpPr>
          <p:cNvPr id="161" name="Straight Arrow Connector 160"/>
          <p:cNvCxnSpPr>
            <a:endCxn id="105" idx="2"/>
          </p:cNvCxnSpPr>
          <p:nvPr/>
        </p:nvCxnSpPr>
        <p:spPr>
          <a:xfrm flipV="1">
            <a:off x="5096090" y="2305828"/>
            <a:ext cx="3312881" cy="1259669"/>
          </a:xfrm>
          <a:prstGeom prst="straightConnector1">
            <a:avLst/>
          </a:prstGeom>
          <a:noFill/>
          <a:ln w="6350" cap="flat" cmpd="sng" algn="ctr">
            <a:solidFill>
              <a:srgbClr val="F07F09">
                <a:lumMod val="75000"/>
              </a:srgbClr>
            </a:solidFill>
            <a:prstDash val="solid"/>
            <a:miter lim="800000"/>
            <a:tailEnd type="stealth"/>
          </a:ln>
          <a:effectLst/>
        </p:spPr>
      </p:cxnSp>
      <p:cxnSp>
        <p:nvCxnSpPr>
          <p:cNvPr id="162" name="Straight Arrow Connector 161"/>
          <p:cNvCxnSpPr>
            <a:endCxn id="101" idx="2"/>
          </p:cNvCxnSpPr>
          <p:nvPr/>
        </p:nvCxnSpPr>
        <p:spPr>
          <a:xfrm flipV="1">
            <a:off x="6302889" y="2475505"/>
            <a:ext cx="2340421" cy="212270"/>
          </a:xfrm>
          <a:prstGeom prst="straightConnector1">
            <a:avLst/>
          </a:prstGeom>
          <a:noFill/>
          <a:ln w="6350" cap="flat" cmpd="sng" algn="ctr">
            <a:solidFill>
              <a:srgbClr val="F07F09">
                <a:lumMod val="75000"/>
              </a:srgbClr>
            </a:solidFill>
            <a:prstDash val="solid"/>
            <a:miter lim="800000"/>
            <a:tailEnd type="stealth"/>
          </a:ln>
          <a:effectLst/>
        </p:spPr>
      </p:cxnSp>
      <p:cxnSp>
        <p:nvCxnSpPr>
          <p:cNvPr id="163" name="Straight Arrow Connector 162"/>
          <p:cNvCxnSpPr>
            <a:endCxn id="102" idx="2"/>
          </p:cNvCxnSpPr>
          <p:nvPr/>
        </p:nvCxnSpPr>
        <p:spPr>
          <a:xfrm flipV="1">
            <a:off x="7385277" y="2803778"/>
            <a:ext cx="1642205" cy="511602"/>
          </a:xfrm>
          <a:prstGeom prst="straightConnector1">
            <a:avLst/>
          </a:prstGeom>
          <a:noFill/>
          <a:ln w="6350" cap="flat" cmpd="sng" algn="ctr">
            <a:solidFill>
              <a:srgbClr val="F07F09">
                <a:lumMod val="75000"/>
              </a:srgbClr>
            </a:solidFill>
            <a:prstDash val="solid"/>
            <a:miter lim="800000"/>
            <a:tailEnd type="stealth"/>
          </a:ln>
          <a:effectLst/>
        </p:spPr>
      </p:cxnSp>
      <p:sp>
        <p:nvSpPr>
          <p:cNvPr id="164" name="Oval 163"/>
          <p:cNvSpPr>
            <a:spLocks noChangeAspect="1"/>
          </p:cNvSpPr>
          <p:nvPr/>
        </p:nvSpPr>
        <p:spPr>
          <a:xfrm>
            <a:off x="9294307" y="2760451"/>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cxnSp>
        <p:nvCxnSpPr>
          <p:cNvPr id="165" name="Straight Arrow Connector 164"/>
          <p:cNvCxnSpPr>
            <a:stCxn id="98" idx="6"/>
            <a:endCxn id="104" idx="2"/>
          </p:cNvCxnSpPr>
          <p:nvPr/>
        </p:nvCxnSpPr>
        <p:spPr>
          <a:xfrm flipV="1">
            <a:off x="8377407" y="1858572"/>
            <a:ext cx="232688" cy="943"/>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6" name="Straight Arrow Connector 165"/>
          <p:cNvCxnSpPr>
            <a:stCxn id="99" idx="6"/>
            <a:endCxn id="146" idx="2"/>
          </p:cNvCxnSpPr>
          <p:nvPr/>
        </p:nvCxnSpPr>
        <p:spPr>
          <a:xfrm flipV="1">
            <a:off x="8499358" y="2173346"/>
            <a:ext cx="270481" cy="459"/>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7" name="Straight Arrow Connector 166"/>
          <p:cNvCxnSpPr>
            <a:stCxn id="105" idx="6"/>
            <a:endCxn id="144" idx="2"/>
          </p:cNvCxnSpPr>
          <p:nvPr/>
        </p:nvCxnSpPr>
        <p:spPr>
          <a:xfrm flipV="1">
            <a:off x="8507088" y="2302221"/>
            <a:ext cx="293170" cy="3606"/>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8" name="Straight Arrow Connector 167"/>
          <p:cNvCxnSpPr>
            <a:stCxn id="101" idx="6"/>
            <a:endCxn id="147" idx="2"/>
          </p:cNvCxnSpPr>
          <p:nvPr/>
        </p:nvCxnSpPr>
        <p:spPr>
          <a:xfrm>
            <a:off x="8741428" y="2475506"/>
            <a:ext cx="215781" cy="6149"/>
          </a:xfrm>
          <a:prstGeom prst="straightConnector1">
            <a:avLst/>
          </a:prstGeom>
          <a:noFill/>
          <a:ln w="6350" cap="flat" cmpd="sng" algn="ctr">
            <a:solidFill>
              <a:srgbClr val="4E8542">
                <a:lumMod val="75000"/>
              </a:srgbClr>
            </a:solidFill>
            <a:prstDash val="solid"/>
            <a:miter lim="800000"/>
            <a:tailEnd type="stealth"/>
          </a:ln>
          <a:effectLst/>
        </p:spPr>
      </p:cxnSp>
      <p:cxnSp>
        <p:nvCxnSpPr>
          <p:cNvPr id="169" name="Straight Arrow Connector 168"/>
          <p:cNvCxnSpPr>
            <a:stCxn id="102" idx="6"/>
            <a:endCxn id="164" idx="2"/>
          </p:cNvCxnSpPr>
          <p:nvPr/>
        </p:nvCxnSpPr>
        <p:spPr>
          <a:xfrm>
            <a:off x="9125599" y="2803778"/>
            <a:ext cx="168708" cy="0"/>
          </a:xfrm>
          <a:prstGeom prst="straightConnector1">
            <a:avLst/>
          </a:prstGeom>
          <a:noFill/>
          <a:ln w="6350" cap="flat" cmpd="sng" algn="ctr">
            <a:solidFill>
              <a:srgbClr val="4E8542">
                <a:lumMod val="75000"/>
              </a:srgbClr>
            </a:solidFill>
            <a:prstDash val="solid"/>
            <a:miter lim="800000"/>
            <a:tailEnd type="stealth"/>
          </a:ln>
          <a:effectLst/>
        </p:spPr>
      </p:cxnSp>
      <p:cxnSp>
        <p:nvCxnSpPr>
          <p:cNvPr id="170" name="Straight Arrow Connector 169"/>
          <p:cNvCxnSpPr>
            <a:endCxn id="136" idx="0"/>
          </p:cNvCxnSpPr>
          <p:nvPr/>
        </p:nvCxnSpPr>
        <p:spPr>
          <a:xfrm flipH="1">
            <a:off x="3681842" y="2482407"/>
            <a:ext cx="912736" cy="167494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1" name="Straight Arrow Connector 170"/>
          <p:cNvCxnSpPr/>
          <p:nvPr/>
        </p:nvCxnSpPr>
        <p:spPr>
          <a:xfrm>
            <a:off x="4978685" y="3205478"/>
            <a:ext cx="974111" cy="958391"/>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2" name="Straight Arrow Connector 171"/>
          <p:cNvCxnSpPr>
            <a:endCxn id="150" idx="0"/>
          </p:cNvCxnSpPr>
          <p:nvPr/>
        </p:nvCxnSpPr>
        <p:spPr>
          <a:xfrm flipH="1">
            <a:off x="6093283" y="3111181"/>
            <a:ext cx="89126" cy="104542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3" name="Straight Arrow Connector 172"/>
          <p:cNvCxnSpPr/>
          <p:nvPr/>
        </p:nvCxnSpPr>
        <p:spPr>
          <a:xfrm flipH="1">
            <a:off x="6225865" y="3140758"/>
            <a:ext cx="431618" cy="1023110"/>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4" name="Straight Arrow Connector 173"/>
          <p:cNvCxnSpPr/>
          <p:nvPr/>
        </p:nvCxnSpPr>
        <p:spPr>
          <a:xfrm>
            <a:off x="4658064" y="3284758"/>
            <a:ext cx="3308646" cy="868143"/>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5" name="Straight Arrow Connector 174"/>
          <p:cNvCxnSpPr/>
          <p:nvPr/>
        </p:nvCxnSpPr>
        <p:spPr>
          <a:xfrm>
            <a:off x="4913832" y="2410774"/>
            <a:ext cx="3197603" cy="1745936"/>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6" name="Straight Arrow Connector 175"/>
          <p:cNvCxnSpPr/>
          <p:nvPr/>
        </p:nvCxnSpPr>
        <p:spPr>
          <a:xfrm>
            <a:off x="6085032" y="2831598"/>
            <a:ext cx="2232199" cy="1332271"/>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7" name="Straight Arrow Connector 176"/>
          <p:cNvCxnSpPr>
            <a:endCxn id="128" idx="0"/>
          </p:cNvCxnSpPr>
          <p:nvPr/>
        </p:nvCxnSpPr>
        <p:spPr>
          <a:xfrm>
            <a:off x="7352389" y="2497007"/>
            <a:ext cx="1156038" cy="1660345"/>
          </a:xfrm>
          <a:prstGeom prst="straightConnector1">
            <a:avLst/>
          </a:prstGeom>
          <a:noFill/>
          <a:ln w="12700" cap="flat" cmpd="sng" algn="ctr">
            <a:solidFill>
              <a:srgbClr val="4E8542">
                <a:lumMod val="75000"/>
              </a:srgbClr>
            </a:solidFill>
            <a:prstDash val="solid"/>
            <a:miter lim="800000"/>
            <a:tailEnd type="triangle"/>
          </a:ln>
          <a:effectLst/>
        </p:spPr>
      </p:cxnSp>
      <p:cxnSp>
        <p:nvCxnSpPr>
          <p:cNvPr id="178" name="Straight Arrow Connector 177"/>
          <p:cNvCxnSpPr/>
          <p:nvPr/>
        </p:nvCxnSpPr>
        <p:spPr>
          <a:xfrm>
            <a:off x="7280582" y="3400482"/>
            <a:ext cx="1149927" cy="763387"/>
          </a:xfrm>
          <a:prstGeom prst="straightConnector1">
            <a:avLst/>
          </a:prstGeom>
          <a:noFill/>
          <a:ln w="12700" cap="flat" cmpd="sng" algn="ctr">
            <a:solidFill>
              <a:srgbClr val="4E8542">
                <a:lumMod val="75000"/>
              </a:srgbClr>
            </a:solidFill>
            <a:prstDash val="solid"/>
            <a:miter lim="800000"/>
            <a:tailEnd type="triangle"/>
          </a:ln>
          <a:effectLst/>
        </p:spPr>
      </p:cxnSp>
      <p:sp>
        <p:nvSpPr>
          <p:cNvPr id="179" name="Oval 178"/>
          <p:cNvSpPr>
            <a:spLocks noChangeAspect="1"/>
          </p:cNvSpPr>
          <p:nvPr/>
        </p:nvSpPr>
        <p:spPr>
          <a:xfrm>
            <a:off x="9048182" y="2076097"/>
            <a:ext cx="98118" cy="86655"/>
          </a:xfrm>
          <a:prstGeom prst="ellipse">
            <a:avLst/>
          </a:prstGeom>
          <a:solidFill>
            <a:srgbClr val="4E8542">
              <a:lumMod val="60000"/>
              <a:lumOff val="40000"/>
            </a:srgbClr>
          </a:solidFill>
          <a:ln w="12700" cap="flat" cmpd="sng" algn="ctr">
            <a:solidFill>
              <a:srgbClr val="4E8542">
                <a:lumMod val="75000"/>
              </a:srgbClr>
            </a:solidFill>
            <a:prstDash val="solid"/>
            <a:miter lim="800000"/>
          </a:ln>
          <a:effectLst/>
        </p:spPr>
        <p:txBody>
          <a:bodyPr rtlCol="0" anchor="ctr"/>
          <a:lstStyle/>
          <a:p>
            <a:pPr algn="ctr">
              <a:defRPr/>
            </a:pPr>
            <a:endParaRPr lang="en-US" sz="800" kern="0" dirty="0">
              <a:solidFill>
                <a:prstClr val="black"/>
              </a:solidFill>
              <a:latin typeface="Avenir Next"/>
              <a:ea typeface="Avenir Next" charset="0"/>
              <a:cs typeface="Avenir Next" charset="0"/>
            </a:endParaRPr>
          </a:p>
        </p:txBody>
      </p:sp>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Distribution Statement "A" (Approved for Public Release, Distribution Unlimited)</a:t>
            </a:r>
            <a:endParaRPr lang="en-US" dirty="0">
              <a:solidFill>
                <a:prstClr val="black">
                  <a:tint val="75000"/>
                </a:prstClr>
              </a:solidFill>
            </a:endParaRPr>
          </a:p>
        </p:txBody>
      </p:sp>
    </p:spTree>
    <p:extLst>
      <p:ext uri="{BB962C8B-B14F-4D97-AF65-F5344CB8AC3E}">
        <p14:creationId xmlns:p14="http://schemas.microsoft.com/office/powerpoint/2010/main" val="148440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2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4"/>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44" grpId="0" animBg="1"/>
      <p:bldP spid="146" grpId="0" animBg="1"/>
      <p:bldP spid="147" grpId="0" animBg="1"/>
      <p:bldP spid="164" grpId="0" animBg="1"/>
      <p:bldP spid="1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7BD7C-189C-4AD8-A8BE-6714776FB93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116DA6"/>
                </a:solidFill>
                <a:latin typeface="Poppins SemiBold" panose="00000700000000000000" pitchFamily="50" charset="0"/>
                <a:cs typeface="Poppins SemiBold" panose="00000700000000000000" pitchFamily="50" charset="0"/>
              </a:rPr>
              <a:t> Neural network paper tendency</a:t>
            </a:r>
            <a:endParaRPr lang="en-US" dirty="0">
              <a:solidFill>
                <a:srgbClr val="116DA6"/>
              </a:solidFill>
              <a:latin typeface="Poppins SemiBold" panose="00000700000000000000" pitchFamily="50" charset="0"/>
              <a:cs typeface="Poppins SemiBold" panose="00000700000000000000" pitchFamily="50" charset="0"/>
            </a:endParaRPr>
          </a:p>
        </p:txBody>
      </p:sp>
      <p:sp>
        <p:nvSpPr>
          <p:cNvPr id="3" name="Content Placeholder 2">
            <a:extLst>
              <a:ext uri="{FF2B5EF4-FFF2-40B4-BE49-F238E27FC236}">
                <a16:creationId xmlns:a16="http://schemas.microsoft.com/office/drawing/2014/main" xmlns="" id="{7F0197DE-B24F-41DB-AB59-112FB39C5346}"/>
              </a:ext>
            </a:extLst>
          </p:cNvPr>
          <p:cNvSpPr txBox="1">
            <a:spLocks/>
          </p:cNvSpPr>
          <p:nvPr/>
        </p:nvSpPr>
        <p:spPr>
          <a:xfrm>
            <a:off x="272717" y="4441742"/>
            <a:ext cx="11603788" cy="1509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smtClean="0">
                <a:latin typeface="Poppins" panose="00000500000000000000" pitchFamily="50" charset="0"/>
                <a:cs typeface="Poppins" panose="00000500000000000000" pitchFamily="50" charset="0"/>
              </a:rPr>
              <a:t>The first paper of NN pruning was written approximately at the time of NN development</a:t>
            </a:r>
          </a:p>
          <a:p>
            <a:r>
              <a:rPr lang="en-US" sz="2000" smtClean="0">
                <a:latin typeface="Poppins" panose="00000500000000000000" pitchFamily="50" charset="0"/>
                <a:cs typeface="Poppins" panose="00000500000000000000" pitchFamily="50" charset="0"/>
              </a:rPr>
              <a:t>The development of theory of NN (include deep learning) is mostly completed</a:t>
            </a:r>
          </a:p>
          <a:p>
            <a:r>
              <a:rPr lang="en-US" sz="2000" smtClean="0">
                <a:latin typeface="Poppins" panose="00000500000000000000" pitchFamily="50" charset="0"/>
                <a:cs typeface="Poppins" panose="00000500000000000000" pitchFamily="50" charset="0"/>
              </a:rPr>
              <a:t>New procedures of NN pruning appears each year</a:t>
            </a:r>
            <a:endParaRPr lang="en-US" sz="2000" dirty="0">
              <a:latin typeface="Poppins" panose="00000500000000000000" pitchFamily="50" charset="0"/>
              <a:cs typeface="Poppins" panose="00000500000000000000" pitchFamily="50"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4490" y="1404762"/>
            <a:ext cx="5543464" cy="29980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090" y="1397738"/>
            <a:ext cx="5146852" cy="3005067"/>
          </a:xfrm>
          <a:prstGeom prst="rect">
            <a:avLst/>
          </a:prstGeom>
        </p:spPr>
      </p:pic>
    </p:spTree>
    <p:extLst>
      <p:ext uri="{BB962C8B-B14F-4D97-AF65-F5344CB8AC3E}">
        <p14:creationId xmlns:p14="http://schemas.microsoft.com/office/powerpoint/2010/main" val="410217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75000"/>
                  </a:schemeClr>
                </a:solidFill>
              </a:rPr>
              <a:t>A problem about the problem</a:t>
            </a:r>
          </a:p>
        </p:txBody>
      </p:sp>
      <p:pic>
        <p:nvPicPr>
          <p:cNvPr id="4" name="Picture 3"/>
          <p:cNvPicPr>
            <a:picLocks noChangeAspect="1"/>
          </p:cNvPicPr>
          <p:nvPr/>
        </p:nvPicPr>
        <p:blipFill>
          <a:blip r:embed="rId2"/>
          <a:stretch>
            <a:fillRect/>
          </a:stretch>
        </p:blipFill>
        <p:spPr>
          <a:xfrm>
            <a:off x="730729" y="1972732"/>
            <a:ext cx="7902676" cy="4811889"/>
          </a:xfrm>
          <a:prstGeom prst="rect">
            <a:avLst/>
          </a:prstGeom>
        </p:spPr>
      </p:pic>
      <p:sp>
        <p:nvSpPr>
          <p:cNvPr id="5" name="4-Point Star 4"/>
          <p:cNvSpPr/>
          <p:nvPr/>
        </p:nvSpPr>
        <p:spPr>
          <a:xfrm>
            <a:off x="3048000" y="3225800"/>
            <a:ext cx="304800" cy="313266"/>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30729" y="1603400"/>
            <a:ext cx="4924746" cy="461665"/>
          </a:xfrm>
          <a:prstGeom prst="rect">
            <a:avLst/>
          </a:prstGeom>
        </p:spPr>
        <p:txBody>
          <a:bodyPr wrap="none">
            <a:spAutoFit/>
          </a:bodyPr>
          <a:lstStyle/>
          <a:p>
            <a:r>
              <a:rPr lang="en-GB" sz="2400" b="1" dirty="0">
                <a:solidFill>
                  <a:srgbClr val="002856"/>
                </a:solidFill>
                <a:latin typeface="Graphik Web"/>
              </a:rPr>
              <a:t>Gartner Hype Cycle: we are here</a:t>
            </a:r>
            <a:endParaRPr lang="en-GB" sz="2400" b="1" i="0" dirty="0">
              <a:solidFill>
                <a:srgbClr val="002856"/>
              </a:solidFill>
              <a:effectLst/>
              <a:latin typeface="Graphik Web"/>
            </a:endParaRPr>
          </a:p>
        </p:txBody>
      </p:sp>
      <p:cxnSp>
        <p:nvCxnSpPr>
          <p:cNvPr id="10" name="Straight Arrow Connector 9"/>
          <p:cNvCxnSpPr/>
          <p:nvPr/>
        </p:nvCxnSpPr>
        <p:spPr>
          <a:xfrm flipH="1">
            <a:off x="3352800" y="1972732"/>
            <a:ext cx="1312333" cy="12530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74001" y="1540933"/>
            <a:ext cx="4140200" cy="1077218"/>
          </a:xfrm>
          <a:prstGeom prst="rect">
            <a:avLst/>
          </a:prstGeom>
          <a:noFill/>
          <a:ln w="28575">
            <a:solidFill>
              <a:srgbClr val="0070C0"/>
            </a:solidFill>
          </a:ln>
        </p:spPr>
        <p:txBody>
          <a:bodyPr wrap="square" rtlCol="0">
            <a:spAutoFit/>
          </a:bodyPr>
          <a:lstStyle/>
          <a:p>
            <a:r>
              <a:rPr lang="en-GB" sz="3200" dirty="0"/>
              <a:t>What problems will push us down the hill?</a:t>
            </a:r>
          </a:p>
        </p:txBody>
      </p:sp>
      <p:sp>
        <p:nvSpPr>
          <p:cNvPr id="8" name="Slide Number Placeholder 7"/>
          <p:cNvSpPr>
            <a:spLocks noGrp="1"/>
          </p:cNvSpPr>
          <p:nvPr>
            <p:ph type="sldNum" sz="quarter" idx="12"/>
          </p:nvPr>
        </p:nvSpPr>
        <p:spPr/>
        <p:txBody>
          <a:bodyPr/>
          <a:lstStyle/>
          <a:p>
            <a:fld id="{B72D0B1B-00FF-4C44-A77D-37A8F800EEE6}" type="slidenum">
              <a:rPr lang="en-GB" smtClean="0"/>
              <a:t>3</a:t>
            </a:fld>
            <a:endParaRPr lang="en-GB"/>
          </a:p>
        </p:txBody>
      </p:sp>
    </p:spTree>
    <p:extLst>
      <p:ext uri="{BB962C8B-B14F-4D97-AF65-F5344CB8AC3E}">
        <p14:creationId xmlns:p14="http://schemas.microsoft.com/office/powerpoint/2010/main" val="221555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7BD7C-189C-4AD8-A8BE-6714776FB93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116DA6"/>
                </a:solidFill>
                <a:latin typeface="Poppins SemiBold" panose="00000700000000000000" pitchFamily="50" charset="0"/>
                <a:cs typeface="Poppins SemiBold" panose="00000700000000000000" pitchFamily="50" charset="0"/>
              </a:rPr>
              <a:t> Problems for NN pruning</a:t>
            </a:r>
            <a:endParaRPr lang="en-US" dirty="0">
              <a:solidFill>
                <a:srgbClr val="116DA6"/>
              </a:solidFill>
              <a:latin typeface="Poppins SemiBold" panose="00000700000000000000" pitchFamily="50" charset="0"/>
              <a:cs typeface="Poppins SemiBold" panose="00000700000000000000" pitchFamily="50" charset="0"/>
            </a:endParaRPr>
          </a:p>
        </p:txBody>
      </p:sp>
      <p:sp>
        <p:nvSpPr>
          <p:cNvPr id="3" name="Content Placeholder 2">
            <a:extLst>
              <a:ext uri="{FF2B5EF4-FFF2-40B4-BE49-F238E27FC236}">
                <a16:creationId xmlns:a16="http://schemas.microsoft.com/office/drawing/2014/main" xmlns="" id="{7F0197DE-B24F-41DB-AB59-112FB39C5346}"/>
              </a:ext>
            </a:extLst>
          </p:cNvPr>
          <p:cNvSpPr txBox="1">
            <a:spLocks/>
          </p:cNvSpPr>
          <p:nvPr/>
        </p:nvSpPr>
        <p:spPr>
          <a:xfrm>
            <a:off x="838200" y="1825625"/>
            <a:ext cx="1067577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smtClean="0">
                <a:latin typeface="Poppins" panose="00000500000000000000" pitchFamily="50" charset="0"/>
                <a:cs typeface="Poppins" panose="00000500000000000000" pitchFamily="50" charset="0"/>
              </a:rPr>
              <a:t>Feature selection: removal of neurons in the input layer. (Shallow NN)</a:t>
            </a:r>
            <a:endParaRPr lang="en-US" sz="2400" dirty="0" smtClean="0">
              <a:latin typeface="Poppins" panose="00000500000000000000" pitchFamily="50" charset="0"/>
              <a:cs typeface="Poppins" panose="00000500000000000000" pitchFamily="50" charset="0"/>
            </a:endParaRPr>
          </a:p>
          <a:p>
            <a:r>
              <a:rPr lang="en-US" sz="2400" dirty="0" smtClean="0">
                <a:latin typeface="Poppins" panose="00000500000000000000" pitchFamily="50" charset="0"/>
                <a:cs typeface="Poppins" panose="00000500000000000000" pitchFamily="50" charset="0"/>
              </a:rPr>
              <a:t>Search of appropriate architecture </a:t>
            </a:r>
            <a:r>
              <a:rPr lang="en-GB" sz="2400" dirty="0" smtClean="0">
                <a:latin typeface="Poppins" panose="00000500000000000000" pitchFamily="50" charset="0"/>
                <a:cs typeface="Poppins" panose="00000500000000000000" pitchFamily="50" charset="0"/>
              </a:rPr>
              <a:t>to solve the problem and prevent overfitting. (Removing of neurons in Shallow NN and filters in CNN)</a:t>
            </a:r>
            <a:endParaRPr lang="en-US" sz="2400" dirty="0" smtClean="0">
              <a:latin typeface="Poppins" panose="00000500000000000000" pitchFamily="50" charset="0"/>
              <a:cs typeface="Poppins" panose="00000500000000000000" pitchFamily="50" charset="0"/>
            </a:endParaRPr>
          </a:p>
          <a:p>
            <a:r>
              <a:rPr lang="en-GB" sz="2400" dirty="0" smtClean="0">
                <a:latin typeface="Poppins" panose="00000500000000000000" pitchFamily="50" charset="0"/>
                <a:cs typeface="Poppins" panose="00000500000000000000" pitchFamily="50" charset="0"/>
              </a:rPr>
              <a:t>Reduction of precision of synaptic weights to provide cheap and fast implementation of trained NN. </a:t>
            </a:r>
          </a:p>
          <a:p>
            <a:r>
              <a:rPr lang="en-GB" sz="2400" dirty="0" smtClean="0">
                <a:latin typeface="Poppins" panose="00000500000000000000" pitchFamily="50" charset="0"/>
                <a:cs typeface="Poppins" panose="00000500000000000000" pitchFamily="50" charset="0"/>
              </a:rPr>
              <a:t>Replacement of the activation function of neurons with a simple function.</a:t>
            </a:r>
          </a:p>
          <a:p>
            <a:r>
              <a:rPr lang="en-US" sz="2400" dirty="0" smtClean="0">
                <a:latin typeface="Poppins" panose="00000500000000000000" pitchFamily="50" charset="0"/>
                <a:cs typeface="Poppins" panose="00000500000000000000" pitchFamily="50" charset="0"/>
              </a:rPr>
              <a:t>Uniform network simplification for knowledge extraction. </a:t>
            </a:r>
            <a:r>
              <a:rPr lang="en-GB" sz="2400" dirty="0" smtClean="0">
                <a:latin typeface="Poppins" panose="00000500000000000000" pitchFamily="50" charset="0"/>
                <a:cs typeface="Poppins" panose="00000500000000000000" pitchFamily="50" charset="0"/>
              </a:rPr>
              <a:t>(Shallow NN)</a:t>
            </a:r>
            <a:endParaRPr lang="en-US" sz="2400" dirty="0" smtClean="0">
              <a:latin typeface="Poppins" panose="00000500000000000000" pitchFamily="50" charset="0"/>
              <a:cs typeface="Poppins" panose="00000500000000000000" pitchFamily="50" charset="0"/>
            </a:endParaRPr>
          </a:p>
          <a:p>
            <a:r>
              <a:rPr lang="en-US" sz="2400" dirty="0" smtClean="0">
                <a:latin typeface="Poppins" panose="00000500000000000000" pitchFamily="50" charset="0"/>
                <a:cs typeface="Poppins" panose="00000500000000000000" pitchFamily="50" charset="0"/>
              </a:rPr>
              <a:t>Usage of truncated CNN as feature generator.</a:t>
            </a:r>
            <a:endParaRPr lang="en-US" sz="2400" dirty="0">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217819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7BD7C-189C-4AD8-A8BE-6714776FB93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rgbClr val="116DA6"/>
                </a:solidFill>
                <a:latin typeface="Poppins SemiBold" panose="00000700000000000000" pitchFamily="50" charset="0"/>
                <a:cs typeface="Poppins SemiBold" panose="00000700000000000000" pitchFamily="50" charset="0"/>
              </a:rPr>
              <a:t> Sensitivity indicators</a:t>
            </a:r>
            <a:endParaRPr lang="en-US" dirty="0">
              <a:solidFill>
                <a:srgbClr val="116DA6"/>
              </a:solidFill>
              <a:latin typeface="Poppins SemiBold" panose="00000700000000000000" pitchFamily="50" charset="0"/>
              <a:cs typeface="Poppins SemiBold" panose="00000700000000000000" pitchFamily="50" charset="0"/>
            </a:endParaRPr>
          </a:p>
        </p:txBody>
      </p:sp>
      <p:sp>
        <p:nvSpPr>
          <p:cNvPr id="3" name="Content Placeholder 2">
            <a:extLst>
              <a:ext uri="{FF2B5EF4-FFF2-40B4-BE49-F238E27FC236}">
                <a16:creationId xmlns:a16="http://schemas.microsoft.com/office/drawing/2014/main" xmlns="" id="{7F0197DE-B24F-41DB-AB59-112FB39C5346}"/>
              </a:ext>
            </a:extLst>
          </p:cNvPr>
          <p:cNvSpPr txBox="1">
            <a:spLocks/>
          </p:cNvSpPr>
          <p:nvPr/>
        </p:nvSpPr>
        <p:spPr>
          <a:xfrm>
            <a:off x="838200" y="1825625"/>
            <a:ext cx="10675776"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latin typeface="Poppins" panose="00000500000000000000" pitchFamily="50" charset="0"/>
                <a:cs typeface="Poppins" panose="00000500000000000000" pitchFamily="50" charset="0"/>
              </a:rPr>
              <a:t>Zero order sensitivity indicators (remove and check).</a:t>
            </a:r>
            <a:endParaRPr lang="en-US" sz="2400" dirty="0">
              <a:latin typeface="Poppins" panose="00000500000000000000" pitchFamily="50" charset="0"/>
              <a:cs typeface="Poppins" panose="00000500000000000000" pitchFamily="50" charset="0"/>
            </a:endParaRPr>
          </a:p>
          <a:p>
            <a:endParaRPr lang="en-US" sz="2400" dirty="0" smtClean="0">
              <a:latin typeface="Poppins" panose="00000500000000000000" pitchFamily="50" charset="0"/>
              <a:cs typeface="Poppins" panose="00000500000000000000" pitchFamily="50" charset="0"/>
            </a:endParaRPr>
          </a:p>
          <a:p>
            <a:r>
              <a:rPr lang="en-US" sz="2400" dirty="0" smtClean="0">
                <a:latin typeface="Poppins" panose="00000500000000000000" pitchFamily="50" charset="0"/>
                <a:cs typeface="Poppins" panose="00000500000000000000" pitchFamily="50" charset="0"/>
              </a:rPr>
              <a:t>First order sensitivity indicators (gradient based).</a:t>
            </a:r>
            <a:br>
              <a:rPr lang="en-US" sz="2400" dirty="0" smtClean="0">
                <a:latin typeface="Poppins" panose="00000500000000000000" pitchFamily="50" charset="0"/>
                <a:cs typeface="Poppins" panose="00000500000000000000" pitchFamily="50" charset="0"/>
              </a:rPr>
            </a:br>
            <a:r>
              <a:rPr lang="en-US" sz="2400" dirty="0" smtClean="0">
                <a:latin typeface="Poppins" panose="00000500000000000000" pitchFamily="50" charset="0"/>
                <a:cs typeface="Poppins" panose="00000500000000000000" pitchFamily="50" charset="0"/>
              </a:rPr>
              <a:t/>
            </a:r>
            <a:br>
              <a:rPr lang="en-US" sz="2400" dirty="0" smtClean="0">
                <a:latin typeface="Poppins" panose="00000500000000000000" pitchFamily="50" charset="0"/>
                <a:cs typeface="Poppins" panose="00000500000000000000" pitchFamily="50" charset="0"/>
              </a:rPr>
            </a:br>
            <a:r>
              <a:rPr lang="en-US" sz="2400" dirty="0" smtClean="0">
                <a:latin typeface="Poppins" panose="00000500000000000000" pitchFamily="50" charset="0"/>
                <a:cs typeface="Poppins" panose="00000500000000000000" pitchFamily="50" charset="0"/>
              </a:rPr>
              <a:t>The backpropagation procedure provides the calculation of the derivative of loss function </a:t>
            </a:r>
            <a:r>
              <a:rPr lang="en-US" sz="2400" i="1" dirty="0" smtClean="0">
                <a:latin typeface="Poppins" panose="00000500000000000000" pitchFamily="50" charset="0"/>
                <a:cs typeface="Poppins" panose="00000500000000000000" pitchFamily="50" charset="0"/>
              </a:rPr>
              <a:t>L</a:t>
            </a:r>
            <a:r>
              <a:rPr lang="en-US" sz="2400" dirty="0" smtClean="0">
                <a:latin typeface="Poppins" panose="00000500000000000000" pitchFamily="50" charset="0"/>
                <a:cs typeface="Poppins" panose="00000500000000000000" pitchFamily="50" charset="0"/>
              </a:rPr>
              <a:t> for every element of </a:t>
            </a:r>
            <a:r>
              <a:rPr lang="en-US" sz="2400" dirty="0">
                <a:latin typeface="Poppins" panose="00000500000000000000" pitchFamily="50" charset="0"/>
                <a:cs typeface="Poppins" panose="00000500000000000000" pitchFamily="50" charset="0"/>
              </a:rPr>
              <a:t>the training set with respect </a:t>
            </a:r>
            <a:r>
              <a:rPr lang="en-US" sz="2400" dirty="0" smtClean="0">
                <a:latin typeface="Poppins" panose="00000500000000000000" pitchFamily="50" charset="0"/>
                <a:cs typeface="Poppins" panose="00000500000000000000" pitchFamily="50" charset="0"/>
              </a:rPr>
              <a:t>to inputs of each neuron,  outputs of each neuron and synaptic weights. </a:t>
            </a:r>
            <a:br>
              <a:rPr lang="en-US" sz="2400" dirty="0" smtClean="0">
                <a:latin typeface="Poppins" panose="00000500000000000000" pitchFamily="50" charset="0"/>
                <a:cs typeface="Poppins" panose="00000500000000000000" pitchFamily="50" charset="0"/>
              </a:rPr>
            </a:br>
            <a:r>
              <a:rPr lang="en-US" sz="2400" dirty="0" smtClean="0">
                <a:latin typeface="Poppins" panose="00000500000000000000" pitchFamily="50" charset="0"/>
                <a:cs typeface="Poppins" panose="00000500000000000000" pitchFamily="50" charset="0"/>
              </a:rPr>
              <a:t/>
            </a:r>
            <a:br>
              <a:rPr lang="en-US" sz="2400" dirty="0" smtClean="0">
                <a:latin typeface="Poppins" panose="00000500000000000000" pitchFamily="50" charset="0"/>
                <a:cs typeface="Poppins" panose="00000500000000000000" pitchFamily="50" charset="0"/>
              </a:rPr>
            </a:br>
            <a:r>
              <a:rPr lang="en-US" sz="2400" dirty="0" smtClean="0">
                <a:latin typeface="Poppins" panose="00000500000000000000" pitchFamily="50" charset="0"/>
                <a:cs typeface="Poppins" panose="00000500000000000000" pitchFamily="50" charset="0"/>
              </a:rPr>
              <a:t>Average along the training trajectory – delete the less important elements – teach and test</a:t>
            </a:r>
            <a:endParaRPr lang="en-US" sz="2400" dirty="0" smtClean="0">
              <a:latin typeface="Poppins" panose="00000500000000000000" pitchFamily="50" charset="0"/>
              <a:cs typeface="Poppins" panose="00000500000000000000" pitchFamily="50" charset="0"/>
            </a:endParaRPr>
          </a:p>
          <a:p>
            <a:endParaRPr lang="en-US" sz="2400" dirty="0">
              <a:latin typeface="Poppins" panose="00000500000000000000" pitchFamily="50" charset="0"/>
              <a:cs typeface="Poppins" panose="00000500000000000000" pitchFamily="50" charset="0"/>
            </a:endParaRPr>
          </a:p>
          <a:p>
            <a:r>
              <a:rPr lang="en-US" sz="2400" dirty="0" smtClean="0">
                <a:latin typeface="Poppins" panose="00000500000000000000" pitchFamily="50" charset="0"/>
                <a:cs typeface="Poppins" panose="00000500000000000000" pitchFamily="50" charset="0"/>
              </a:rPr>
              <a:t>Second order sensitivity indicators (Hessian matrix based – too expensive).</a:t>
            </a:r>
          </a:p>
          <a:p>
            <a:endParaRPr lang="en-US" sz="2000" dirty="0">
              <a:latin typeface="Poppins" panose="00000500000000000000" pitchFamily="50" charset="0"/>
              <a:cs typeface="Poppins" panose="00000500000000000000" pitchFamily="50" charset="0"/>
            </a:endParaRPr>
          </a:p>
          <a:p>
            <a:pPr marL="0" indent="0">
              <a:buNone/>
            </a:pPr>
            <a:endParaRPr lang="en-US" sz="2000" dirty="0" smtClean="0">
              <a:latin typeface="Poppins" panose="00000500000000000000" pitchFamily="50" charset="0"/>
              <a:cs typeface="Poppins" panose="00000500000000000000" pitchFamily="50" charset="0"/>
            </a:endParaRPr>
          </a:p>
        </p:txBody>
      </p:sp>
    </p:spTree>
    <p:extLst>
      <p:ext uri="{BB962C8B-B14F-4D97-AF65-F5344CB8AC3E}">
        <p14:creationId xmlns:p14="http://schemas.microsoft.com/office/powerpoint/2010/main" val="428758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Message</a:t>
            </a:r>
            <a:r>
              <a:rPr lang="ru-RU" b="1" dirty="0" smtClean="0">
                <a:solidFill>
                  <a:schemeClr val="accent1">
                    <a:lumMod val="75000"/>
                  </a:schemeClr>
                </a:solidFill>
              </a:rPr>
              <a:t> </a:t>
            </a:r>
            <a:r>
              <a:rPr lang="en-GB" b="1" dirty="0" smtClean="0">
                <a:solidFill>
                  <a:schemeClr val="accent1">
                    <a:lumMod val="75000"/>
                  </a:schemeClr>
                </a:solidFill>
              </a:rPr>
              <a:t>3: Explainable models</a:t>
            </a:r>
            <a:endParaRPr lang="en-GB" dirty="0"/>
          </a:p>
        </p:txBody>
      </p:sp>
      <p:sp>
        <p:nvSpPr>
          <p:cNvPr id="3" name="Rectangle 2"/>
          <p:cNvSpPr/>
          <p:nvPr/>
        </p:nvSpPr>
        <p:spPr>
          <a:xfrm>
            <a:off x="452845" y="1914436"/>
            <a:ext cx="11146972" cy="3785652"/>
          </a:xfrm>
          <a:prstGeom prst="rect">
            <a:avLst/>
          </a:prstGeom>
        </p:spPr>
        <p:txBody>
          <a:bodyPr wrap="square">
            <a:spAutoFit/>
          </a:bodyPr>
          <a:lstStyle/>
          <a:p>
            <a:r>
              <a:rPr lang="en-GB" sz="4000" dirty="0" smtClean="0"/>
              <a:t>Explainable models are expected to enable end users</a:t>
            </a:r>
          </a:p>
          <a:p>
            <a:pPr marL="285750" indent="-285750">
              <a:buFont typeface="Arial" panose="020B0604020202020204" pitchFamily="34" charset="0"/>
              <a:buChar char="•"/>
            </a:pPr>
            <a:r>
              <a:rPr lang="en-GB" sz="4000" dirty="0" smtClean="0"/>
              <a:t>to understand, </a:t>
            </a:r>
          </a:p>
          <a:p>
            <a:pPr marL="285750" indent="-285750">
              <a:buFont typeface="Arial" panose="020B0604020202020204" pitchFamily="34" charset="0"/>
              <a:buChar char="•"/>
            </a:pPr>
            <a:r>
              <a:rPr lang="en-GB" sz="4000" dirty="0" smtClean="0"/>
              <a:t>appropriately trust, </a:t>
            </a:r>
          </a:p>
          <a:p>
            <a:pPr marL="285750" indent="-285750">
              <a:buFont typeface="Arial" panose="020B0604020202020204" pitchFamily="34" charset="0"/>
              <a:buChar char="•"/>
            </a:pPr>
            <a:r>
              <a:rPr lang="en-GB" sz="4000" dirty="0" smtClean="0"/>
              <a:t>and effectively manage </a:t>
            </a:r>
          </a:p>
          <a:p>
            <a:r>
              <a:rPr lang="en-GB" sz="4000" dirty="0" smtClean="0"/>
              <a:t>the emerging generation of Artificial Intelligence (AI) systems. </a:t>
            </a:r>
            <a:endParaRPr lang="en-GB" sz="4000" dirty="0"/>
          </a:p>
        </p:txBody>
      </p:sp>
    </p:spTree>
    <p:extLst>
      <p:ext uri="{BB962C8B-B14F-4D97-AF65-F5344CB8AC3E}">
        <p14:creationId xmlns:p14="http://schemas.microsoft.com/office/powerpoint/2010/main" val="1475436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4" y="661851"/>
            <a:ext cx="10515600" cy="5732827"/>
          </a:xfrm>
        </p:spPr>
        <p:txBody>
          <a:bodyPr>
            <a:noAutofit/>
          </a:bodyPr>
          <a:lstStyle/>
          <a:p>
            <a:pPr lvl="0">
              <a:spcBef>
                <a:spcPts val="0"/>
              </a:spcBef>
            </a:pPr>
            <a:r>
              <a:rPr lang="ru-RU" sz="2200" dirty="0" smtClean="0"/>
              <a:t>Будет </a:t>
            </a:r>
            <a:r>
              <a:rPr lang="ru-RU" sz="2200" dirty="0"/>
              <a:t>создано новое семейство методов, обеспечивающих быструю неитеративную коррекцию ошибок ИИ. Они создадут основу для сертифицированной робастности систем ИИ к возмущениям данных и модели. </a:t>
            </a:r>
            <a:r>
              <a:rPr lang="en-GB" sz="2200" dirty="0" err="1"/>
              <a:t>Результатом</a:t>
            </a:r>
            <a:r>
              <a:rPr lang="en-GB" sz="2200" dirty="0"/>
              <a:t> </a:t>
            </a:r>
            <a:r>
              <a:rPr lang="en-GB" sz="2200" dirty="0" err="1"/>
              <a:t>будут</a:t>
            </a:r>
            <a:r>
              <a:rPr lang="en-GB" sz="2200" dirty="0"/>
              <a:t> «</a:t>
            </a:r>
            <a:r>
              <a:rPr lang="en-GB" sz="2200" dirty="0" err="1"/>
              <a:t>сертификаты</a:t>
            </a:r>
            <a:r>
              <a:rPr lang="en-GB" sz="2200" dirty="0"/>
              <a:t>» </a:t>
            </a:r>
            <a:r>
              <a:rPr lang="en-GB" sz="2200" dirty="0" err="1"/>
              <a:t>робастности</a:t>
            </a:r>
            <a:r>
              <a:rPr lang="en-GB" sz="2200" dirty="0"/>
              <a:t> в </a:t>
            </a:r>
            <a:r>
              <a:rPr lang="en-GB" sz="2200" dirty="0" err="1"/>
              <a:t>виде</a:t>
            </a:r>
            <a:r>
              <a:rPr lang="en-GB" sz="2200" dirty="0"/>
              <a:t> </a:t>
            </a:r>
            <a:r>
              <a:rPr lang="en-GB" sz="2200" dirty="0" err="1"/>
              <a:t>вероятностей</a:t>
            </a:r>
            <a:r>
              <a:rPr lang="en-GB" sz="2200" dirty="0"/>
              <a:t> </a:t>
            </a:r>
            <a:r>
              <a:rPr lang="en-GB" sz="2200" dirty="0" err="1"/>
              <a:t>ошибок</a:t>
            </a:r>
            <a:r>
              <a:rPr lang="en-GB" sz="2200" dirty="0"/>
              <a:t>.</a:t>
            </a:r>
          </a:p>
          <a:p>
            <a:pPr lvl="0">
              <a:spcBef>
                <a:spcPts val="0"/>
              </a:spcBef>
            </a:pPr>
            <a:r>
              <a:rPr lang="ru-RU" sz="2200" dirty="0"/>
              <a:t>Будут проанализированы новые типы скрытых атак на ИИ, меняющих структуру модели незаметным для тестирования образом. Будет установлены условия существования распределенных скрытых атак, при которых возмущение распространяется на несколько узлов, но его влияние на отдельные узлы незначительно. Будет выработана процедура «сертификата безопасности» ИИ.</a:t>
            </a:r>
            <a:endParaRPr lang="en-GB" sz="2200" dirty="0"/>
          </a:p>
          <a:p>
            <a:pPr lvl="0">
              <a:spcBef>
                <a:spcPts val="0"/>
              </a:spcBef>
            </a:pPr>
            <a:r>
              <a:rPr lang="ru-RU" sz="2200" dirty="0"/>
              <a:t>Будут получены новые и практичные оценки обобщающей способности корректоров. Это ответит на фундаментальный вопрос: почему модели ИИ с большой экспрессивностью обобщают? Полученные границы, наряду с оценками вероятности однократного обучения, дадут «сертификаты обучение» или «сертификаты адаптации».</a:t>
            </a:r>
            <a:endParaRPr lang="en-GB" sz="2200" dirty="0"/>
          </a:p>
          <a:p>
            <a:pPr lvl="0">
              <a:spcBef>
                <a:spcPts val="0"/>
              </a:spcBef>
            </a:pPr>
            <a:r>
              <a:rPr lang="ru-RU" sz="2200" dirty="0"/>
              <a:t>Будут созданы методы выработки явного знания из неявных навыков систем МО и ИИ, основаные на двух взаимодействующих процессах: (а) упрощение структуры систем в ходе обучения и (б) передача навыков между системами в сообществах таких систем. Это позволит создавать сообщества систем МО и ИИ с возможностью логической интерпретации коллективных решений</a:t>
            </a:r>
            <a:r>
              <a:rPr lang="ru-RU" sz="2200" dirty="0" smtClean="0"/>
              <a:t>.</a:t>
            </a:r>
            <a:endParaRPr lang="en-GB" sz="2200" dirty="0"/>
          </a:p>
        </p:txBody>
      </p:sp>
    </p:spTree>
    <p:extLst>
      <p:ext uri="{BB962C8B-B14F-4D97-AF65-F5344CB8AC3E}">
        <p14:creationId xmlns:p14="http://schemas.microsoft.com/office/powerpoint/2010/main" val="394092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n w="0"/>
                <a:solidFill>
                  <a:schemeClr val="accent1">
                    <a:lumMod val="75000"/>
                  </a:schemeClr>
                </a:solidFill>
                <a:effectLst>
                  <a:outerShdw blurRad="38100" dist="19050" dir="2700000" algn="tl" rotWithShape="0">
                    <a:schemeClr val="dk1">
                      <a:alpha val="40000"/>
                    </a:schemeClr>
                  </a:outerShdw>
                </a:effectLst>
              </a:rPr>
              <a:t>Two pebbles in a shoe</a:t>
            </a:r>
          </a:p>
        </p:txBody>
      </p:sp>
      <p:sp>
        <p:nvSpPr>
          <p:cNvPr id="3" name="Content Placeholder 2"/>
          <p:cNvSpPr>
            <a:spLocks noGrp="1"/>
          </p:cNvSpPr>
          <p:nvPr>
            <p:ph idx="1"/>
          </p:nvPr>
        </p:nvSpPr>
        <p:spPr>
          <a:xfrm>
            <a:off x="1676400" y="1847850"/>
            <a:ext cx="10515600" cy="4351338"/>
          </a:xfrm>
        </p:spPr>
        <p:txBody>
          <a:bodyPr>
            <a:normAutofit/>
          </a:bodyPr>
          <a:lstStyle/>
          <a:p>
            <a:r>
              <a:rPr lang="en-GB" sz="3600" dirty="0"/>
              <a:t>A mountain of success of Neural AI inspired us! </a:t>
            </a:r>
          </a:p>
          <a:p>
            <a:r>
              <a:rPr lang="en-GB" sz="3600" dirty="0"/>
              <a:t>However, two pebbles in our shoes can slow down this fantastically successful movement:</a:t>
            </a:r>
            <a:endParaRPr lang="ru-RU" sz="3600" dirty="0"/>
          </a:p>
          <a:p>
            <a:pPr marL="514350" indent="-514350">
              <a:buFont typeface="+mj-lt"/>
              <a:buAutoNum type="arabicPeriod"/>
            </a:pPr>
            <a:r>
              <a:rPr lang="en-GB" sz="3600" b="1" dirty="0"/>
              <a:t>AI makes unexpected mistakes</a:t>
            </a:r>
            <a:r>
              <a:rPr lang="en-GB" sz="3600" dirty="0"/>
              <a:t>, and will make them in the future;</a:t>
            </a:r>
          </a:p>
          <a:p>
            <a:pPr marL="514350" indent="-514350">
              <a:buFont typeface="+mj-lt"/>
              <a:buAutoNum type="arabicPeriod"/>
            </a:pPr>
            <a:r>
              <a:rPr lang="en-GB" sz="3600" b="1" dirty="0"/>
              <a:t>Decisions of Neural AI are not transparent </a:t>
            </a:r>
            <a:r>
              <a:rPr lang="en-GB" sz="3600" dirty="0"/>
              <a:t>and, therefore, cannot be explained logically.</a:t>
            </a:r>
          </a:p>
        </p:txBody>
      </p:sp>
      <p:sp>
        <p:nvSpPr>
          <p:cNvPr id="5" name="Slide Number Placeholder 4"/>
          <p:cNvSpPr>
            <a:spLocks noGrp="1"/>
          </p:cNvSpPr>
          <p:nvPr>
            <p:ph type="sldNum" sz="quarter" idx="12"/>
          </p:nvPr>
        </p:nvSpPr>
        <p:spPr/>
        <p:txBody>
          <a:bodyPr/>
          <a:lstStyle/>
          <a:p>
            <a:fld id="{B72D0B1B-00FF-4C44-A77D-37A8F800EEE6}" type="slidenum">
              <a:rPr lang="en-GB" smtClean="0"/>
              <a:t>4</a:t>
            </a:fld>
            <a:endParaRPr lang="en-GB"/>
          </a:p>
        </p:txBody>
      </p:sp>
      <p:pic>
        <p:nvPicPr>
          <p:cNvPr id="6" name="Picture 5"/>
          <p:cNvPicPr>
            <a:picLocks noChangeAspect="1"/>
          </p:cNvPicPr>
          <p:nvPr/>
        </p:nvPicPr>
        <p:blipFill>
          <a:blip r:embed="rId2"/>
          <a:stretch>
            <a:fillRect/>
          </a:stretch>
        </p:blipFill>
        <p:spPr>
          <a:xfrm>
            <a:off x="1105452" y="3431708"/>
            <a:ext cx="1141895" cy="816236"/>
          </a:xfrm>
          <a:prstGeom prst="rect">
            <a:avLst/>
          </a:prstGeom>
        </p:spPr>
      </p:pic>
      <p:pic>
        <p:nvPicPr>
          <p:cNvPr id="2050" name="Picture 2" descr="Natural Stone Pebble Walling &amp; Cladding by Eco Out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268" y="4247944"/>
            <a:ext cx="1902261" cy="142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2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35288" y="838200"/>
            <a:ext cx="8695092" cy="5217055"/>
          </a:xfrm>
          <a:prstGeom prst="rect">
            <a:avLst/>
          </a:prstGeom>
        </p:spPr>
      </p:pic>
      <p:sp>
        <p:nvSpPr>
          <p:cNvPr id="7" name="Slide Number Placeholder 6"/>
          <p:cNvSpPr>
            <a:spLocks noGrp="1"/>
          </p:cNvSpPr>
          <p:nvPr>
            <p:ph type="sldNum" sz="quarter" idx="12"/>
          </p:nvPr>
        </p:nvSpPr>
        <p:spPr/>
        <p:txBody>
          <a:bodyPr/>
          <a:lstStyle/>
          <a:p>
            <a:fld id="{B72D0B1B-00FF-4C44-A77D-37A8F800EEE6}" type="slidenum">
              <a:rPr lang="en-GB" smtClean="0"/>
              <a:t>5</a:t>
            </a:fld>
            <a:endParaRPr lang="en-GB"/>
          </a:p>
        </p:txBody>
      </p:sp>
    </p:spTree>
    <p:extLst>
      <p:ext uri="{BB962C8B-B14F-4D97-AF65-F5344CB8AC3E}">
        <p14:creationId xmlns:p14="http://schemas.microsoft.com/office/powerpoint/2010/main" val="281892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5806" y="254000"/>
            <a:ext cx="8788794" cy="5640569"/>
          </a:xfrm>
          <a:prstGeom prst="rect">
            <a:avLst/>
          </a:prstGeom>
        </p:spPr>
      </p:pic>
      <p:sp>
        <p:nvSpPr>
          <p:cNvPr id="6" name="Rectangle 5"/>
          <p:cNvSpPr/>
          <p:nvPr/>
        </p:nvSpPr>
        <p:spPr>
          <a:xfrm>
            <a:off x="1345805" y="5769802"/>
            <a:ext cx="8670261" cy="646331"/>
          </a:xfrm>
          <a:prstGeom prst="rect">
            <a:avLst/>
          </a:prstGeom>
        </p:spPr>
        <p:txBody>
          <a:bodyPr wrap="square">
            <a:spAutoFit/>
          </a:bodyPr>
          <a:lstStyle/>
          <a:p>
            <a:r>
              <a:rPr lang="en-GB" dirty="0"/>
              <a:t>A Tesla electric car crashed into a highway barrier in Mountain View, California, </a:t>
            </a:r>
            <a:br>
              <a:rPr lang="en-GB" dirty="0"/>
            </a:br>
            <a:r>
              <a:rPr lang="en-GB" dirty="0"/>
              <a:t>on March 23, 2018. Investigators confirmed that Autopilot was partially to blame.</a:t>
            </a:r>
            <a:r>
              <a:rPr lang="en-GB" dirty="0">
                <a:solidFill>
                  <a:srgbClr val="626262"/>
                </a:solidFill>
                <a:latin typeface="Sailec"/>
              </a:rPr>
              <a:t> </a:t>
            </a:r>
            <a:endParaRPr lang="en-GB" dirty="0"/>
          </a:p>
        </p:txBody>
      </p:sp>
      <p:sp>
        <p:nvSpPr>
          <p:cNvPr id="8" name="Slide Number Placeholder 7"/>
          <p:cNvSpPr>
            <a:spLocks noGrp="1"/>
          </p:cNvSpPr>
          <p:nvPr>
            <p:ph type="sldNum" sz="quarter" idx="12"/>
          </p:nvPr>
        </p:nvSpPr>
        <p:spPr/>
        <p:txBody>
          <a:bodyPr/>
          <a:lstStyle/>
          <a:p>
            <a:fld id="{B72D0B1B-00FF-4C44-A77D-37A8F800EEE6}" type="slidenum">
              <a:rPr lang="en-GB" smtClean="0"/>
              <a:t>6</a:t>
            </a:fld>
            <a:endParaRPr lang="en-GB"/>
          </a:p>
        </p:txBody>
      </p:sp>
      <p:pic>
        <p:nvPicPr>
          <p:cNvPr id="7" name="Picture 6">
            <a:extLst>
              <a:ext uri="{FF2B5EF4-FFF2-40B4-BE49-F238E27FC236}">
                <a16:creationId xmlns="" xmlns:a16="http://schemas.microsoft.com/office/drawing/2014/main" id="{9A6CB52F-82A5-4ED9-AEFB-9BB6E0210025}"/>
              </a:ext>
            </a:extLst>
          </p:cNvPr>
          <p:cNvPicPr>
            <a:picLocks noChangeAspect="1"/>
          </p:cNvPicPr>
          <p:nvPr/>
        </p:nvPicPr>
        <p:blipFill>
          <a:blip r:embed="rId3"/>
          <a:stretch>
            <a:fillRect/>
          </a:stretch>
        </p:blipFill>
        <p:spPr>
          <a:xfrm>
            <a:off x="1253066" y="838200"/>
            <a:ext cx="9603083" cy="5401734"/>
          </a:xfrm>
          <a:prstGeom prst="rect">
            <a:avLst/>
          </a:prstGeom>
        </p:spPr>
      </p:pic>
    </p:spTree>
    <p:extLst>
      <p:ext uri="{BB962C8B-B14F-4D97-AF65-F5344CB8AC3E}">
        <p14:creationId xmlns:p14="http://schemas.microsoft.com/office/powerpoint/2010/main" val="311032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3200" y="510726"/>
            <a:ext cx="9579718" cy="5458273"/>
          </a:xfrm>
          <a:prstGeom prst="rect">
            <a:avLst/>
          </a:prstGeom>
        </p:spPr>
      </p:pic>
      <p:sp>
        <p:nvSpPr>
          <p:cNvPr id="4" name="Slide Number Placeholder 3"/>
          <p:cNvSpPr>
            <a:spLocks noGrp="1"/>
          </p:cNvSpPr>
          <p:nvPr>
            <p:ph type="sldNum" sz="quarter" idx="12"/>
          </p:nvPr>
        </p:nvSpPr>
        <p:spPr/>
        <p:txBody>
          <a:bodyPr/>
          <a:lstStyle/>
          <a:p>
            <a:fld id="{B72D0B1B-00FF-4C44-A77D-37A8F800EEE6}" type="slidenum">
              <a:rPr lang="en-GB" smtClean="0"/>
              <a:t>7</a:t>
            </a:fld>
            <a:endParaRPr lang="en-GB"/>
          </a:p>
        </p:txBody>
      </p:sp>
    </p:spTree>
    <p:extLst>
      <p:ext uri="{BB962C8B-B14F-4D97-AF65-F5344CB8AC3E}">
        <p14:creationId xmlns:p14="http://schemas.microsoft.com/office/powerpoint/2010/main" val="109696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2D0B1B-00FF-4C44-A77D-37A8F800EEE6}" type="slidenum">
              <a:rPr lang="en-GB" smtClean="0"/>
              <a:t>8</a:t>
            </a:fld>
            <a:endParaRPr lang="en-GB"/>
          </a:p>
        </p:txBody>
      </p:sp>
      <p:sp>
        <p:nvSpPr>
          <p:cNvPr id="5" name="TextBox 4">
            <a:extLst>
              <a:ext uri="{FF2B5EF4-FFF2-40B4-BE49-F238E27FC236}">
                <a16:creationId xmlns="" xmlns:a16="http://schemas.microsoft.com/office/drawing/2014/main" id="{EA910200-1FE6-433A-9EDE-083BC09B71B5}"/>
              </a:ext>
            </a:extLst>
          </p:cNvPr>
          <p:cNvSpPr txBox="1"/>
          <p:nvPr/>
        </p:nvSpPr>
        <p:spPr>
          <a:xfrm>
            <a:off x="651933" y="5880331"/>
            <a:ext cx="11540067" cy="830997"/>
          </a:xfrm>
          <a:prstGeom prst="rect">
            <a:avLst/>
          </a:prstGeom>
          <a:noFill/>
        </p:spPr>
        <p:txBody>
          <a:bodyPr wrap="square" rtlCol="0">
            <a:spAutoFit/>
          </a:bodyPr>
          <a:lstStyle/>
          <a:p>
            <a:r>
              <a:rPr lang="en-GB" sz="2400" dirty="0">
                <a:solidFill>
                  <a:srgbClr val="C00000"/>
                </a:solidFill>
              </a:rPr>
              <a:t>A </a:t>
            </a:r>
            <a:r>
              <a:rPr lang="en-GB" sz="2400" u="sng" dirty="0">
                <a:solidFill>
                  <a:srgbClr val="C00000"/>
                </a:solidFill>
                <a:hlinkClick r:id="rId2">
                  <a:extLst>
                    <a:ext uri="{A12FA001-AC4F-418D-AE19-62706E023703}">
                      <ahyp:hlinkClr xmlns="" xmlns:ahyp="http://schemas.microsoft.com/office/drawing/2018/hyperlinkcolor" val="tx"/>
                    </a:ext>
                  </a:extLst>
                </a:hlinkClick>
              </a:rPr>
              <a:t>2016 audit by the University of Texas</a:t>
            </a:r>
            <a:r>
              <a:rPr lang="en-GB" sz="2400" dirty="0">
                <a:solidFill>
                  <a:srgbClr val="C00000"/>
                </a:solidFill>
              </a:rPr>
              <a:t> found that </a:t>
            </a:r>
            <a:br>
              <a:rPr lang="en-GB" sz="2400" dirty="0">
                <a:solidFill>
                  <a:srgbClr val="C00000"/>
                </a:solidFill>
              </a:rPr>
            </a:br>
            <a:r>
              <a:rPr lang="en-GB" sz="2400" dirty="0">
                <a:solidFill>
                  <a:srgbClr val="C00000"/>
                </a:solidFill>
              </a:rPr>
              <a:t>the cancer centre spent $62 million on the project before </a:t>
            </a:r>
            <a:r>
              <a:rPr lang="en-GB" sz="2400" dirty="0" err="1">
                <a:solidFill>
                  <a:srgbClr val="C00000"/>
                </a:solidFill>
              </a:rPr>
              <a:t>canceling</a:t>
            </a:r>
            <a:r>
              <a:rPr lang="en-GB" sz="2400" dirty="0">
                <a:solidFill>
                  <a:srgbClr val="C00000"/>
                </a:solidFill>
              </a:rPr>
              <a:t> it.</a:t>
            </a:r>
          </a:p>
        </p:txBody>
      </p:sp>
      <p:pic>
        <p:nvPicPr>
          <p:cNvPr id="6" name="Picture 5"/>
          <p:cNvPicPr>
            <a:picLocks noChangeAspect="1"/>
          </p:cNvPicPr>
          <p:nvPr/>
        </p:nvPicPr>
        <p:blipFill>
          <a:blip r:embed="rId3"/>
          <a:stretch>
            <a:fillRect/>
          </a:stretch>
        </p:blipFill>
        <p:spPr>
          <a:xfrm>
            <a:off x="291664" y="1060109"/>
            <a:ext cx="11412725" cy="4810075"/>
          </a:xfrm>
          <a:prstGeom prst="rect">
            <a:avLst/>
          </a:prstGeom>
        </p:spPr>
      </p:pic>
    </p:spTree>
    <p:extLst>
      <p:ext uri="{BB962C8B-B14F-4D97-AF65-F5344CB8AC3E}">
        <p14:creationId xmlns:p14="http://schemas.microsoft.com/office/powerpoint/2010/main" val="4934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solidFill>
                  <a:schemeClr val="accent1">
                    <a:lumMod val="75000"/>
                  </a:schemeClr>
                </a:solidFill>
              </a:rPr>
              <a:t>Fundamental origins of AI errors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62013" y="1825625"/>
                <a:ext cx="11579191" cy="4895850"/>
              </a:xfrm>
            </p:spPr>
            <p:txBody>
              <a:bodyPr>
                <a:normAutofit fontScale="92500" lnSpcReduction="10000"/>
              </a:bodyPr>
              <a:lstStyle/>
              <a:p>
                <a:r>
                  <a:rPr lang="en-GB" sz="3600" dirty="0"/>
                  <a:t>Software errors</a:t>
                </a:r>
              </a:p>
              <a:p>
                <a:r>
                  <a:rPr lang="en-GB" sz="3600" dirty="0"/>
                  <a:t>Unexpected human behaviour</a:t>
                </a:r>
              </a:p>
              <a:p>
                <a:r>
                  <a:rPr lang="en-GB" sz="3600" dirty="0"/>
                  <a:t>Non-intended use</a:t>
                </a:r>
              </a:p>
              <a:p>
                <a:r>
                  <a:rPr lang="en-GB" sz="3600" dirty="0"/>
                  <a:t>….</a:t>
                </a:r>
              </a:p>
              <a:p>
                <a:r>
                  <a:rPr lang="en-GB" sz="3600" b="1" dirty="0">
                    <a:solidFill>
                      <a:srgbClr val="C00000"/>
                    </a:solidFill>
                  </a:rPr>
                  <a:t>Uncertainty in training data (100 attributes require </a:t>
                </a:r>
                <a:r>
                  <a:rPr lang="en-GB" sz="3600" b="1" i="0" dirty="0">
                    <a:solidFill>
                      <a:srgbClr val="C00000"/>
                    </a:solidFill>
                    <a:latin typeface="Cambria Math" panose="02040503050406030204" pitchFamily="18" charset="0"/>
                  </a:rPr>
                  <a:t/>
                </a:r>
                <a:br>
                  <a:rPr lang="en-GB" sz="3600" b="1" i="0" dirty="0">
                    <a:solidFill>
                      <a:srgbClr val="C00000"/>
                    </a:solidFill>
                    <a:latin typeface="Cambria Math" panose="02040503050406030204" pitchFamily="18" charset="0"/>
                  </a:rPr>
                </a:br>
                <a14:m>
                  <m:oMath xmlns:m="http://schemas.openxmlformats.org/officeDocument/2006/math">
                    <m:r>
                      <a:rPr lang="en-GB" sz="3600" b="1" i="0" smtClean="0">
                        <a:solidFill>
                          <a:srgbClr val="C00000"/>
                        </a:solidFill>
                        <a:latin typeface="Cambria Math" panose="02040503050406030204" pitchFamily="18" charset="0"/>
                      </a:rPr>
                      <m:t>&gt;</m:t>
                    </m:r>
                    <m:sSup>
                      <m:sSupPr>
                        <m:ctrlPr>
                          <a:rPr lang="en-GB" sz="3600" b="1" i="1">
                            <a:solidFill>
                              <a:srgbClr val="C00000"/>
                            </a:solidFill>
                            <a:latin typeface="Cambria Math" panose="02040503050406030204" pitchFamily="18" charset="0"/>
                          </a:rPr>
                        </m:ctrlPr>
                      </m:sSupPr>
                      <m:e>
                        <m:r>
                          <a:rPr lang="en-GB" sz="3600" b="1" i="1">
                            <a:solidFill>
                              <a:srgbClr val="C00000"/>
                            </a:solidFill>
                            <a:latin typeface="Cambria Math" panose="02040503050406030204" pitchFamily="18" charset="0"/>
                          </a:rPr>
                          <m:t>𝟐</m:t>
                        </m:r>
                      </m:e>
                      <m:sup>
                        <m:r>
                          <a:rPr lang="en-GB" sz="3600" b="1" i="1">
                            <a:solidFill>
                              <a:srgbClr val="C00000"/>
                            </a:solidFill>
                            <a:latin typeface="Cambria Math" panose="02040503050406030204" pitchFamily="18" charset="0"/>
                          </a:rPr>
                          <m:t>𝟏𝟎𝟎</m:t>
                        </m:r>
                      </m:sup>
                    </m:sSup>
                    <m:r>
                      <a:rPr lang="en-GB" sz="3600" b="1" i="1">
                        <a:solidFill>
                          <a:srgbClr val="C00000"/>
                        </a:solidFill>
                        <a:latin typeface="Cambria Math" panose="02040503050406030204" pitchFamily="18" charset="0"/>
                      </a:rPr>
                      <m:t>&gt;</m:t>
                    </m:r>
                    <m:sSup>
                      <m:sSupPr>
                        <m:ctrlPr>
                          <a:rPr lang="en-GB" sz="3600" b="1" i="1">
                            <a:solidFill>
                              <a:srgbClr val="C00000"/>
                            </a:solidFill>
                            <a:latin typeface="Cambria Math" panose="02040503050406030204" pitchFamily="18" charset="0"/>
                          </a:rPr>
                        </m:ctrlPr>
                      </m:sSupPr>
                      <m:e>
                        <m:r>
                          <a:rPr lang="en-GB" sz="3600" b="1" i="1">
                            <a:solidFill>
                              <a:srgbClr val="C00000"/>
                            </a:solidFill>
                            <a:latin typeface="Cambria Math" panose="02040503050406030204" pitchFamily="18" charset="0"/>
                          </a:rPr>
                          <m:t>𝟏𝟎</m:t>
                        </m:r>
                      </m:e>
                      <m:sup>
                        <m:r>
                          <a:rPr lang="en-GB" sz="3600" b="1" i="1">
                            <a:solidFill>
                              <a:srgbClr val="C00000"/>
                            </a:solidFill>
                            <a:latin typeface="Cambria Math" panose="02040503050406030204" pitchFamily="18" charset="0"/>
                          </a:rPr>
                          <m:t>𝟑𝟎</m:t>
                        </m:r>
                      </m:sup>
                    </m:sSup>
                  </m:oMath>
                </a14:m>
                <a:r>
                  <a:rPr lang="en-GB" sz="3600" b="1" dirty="0">
                    <a:solidFill>
                      <a:srgbClr val="C00000"/>
                    </a:solidFill>
                  </a:rPr>
                  <a:t> records for completeness)</a:t>
                </a:r>
              </a:p>
              <a:p>
                <a:r>
                  <a:rPr lang="en-GB" sz="3600" b="1" dirty="0">
                    <a:solidFill>
                      <a:srgbClr val="C00000"/>
                    </a:solidFill>
                  </a:rPr>
                  <a:t>Uncertainty in the training process</a:t>
                </a:r>
                <a:br>
                  <a:rPr lang="en-GB" sz="3600" b="1" dirty="0">
                    <a:solidFill>
                      <a:srgbClr val="C00000"/>
                    </a:solidFill>
                  </a:rPr>
                </a:br>
                <a:endParaRPr lang="en-GB" sz="3600" b="1" dirty="0">
                  <a:solidFill>
                    <a:srgbClr val="C00000"/>
                  </a:solidFill>
                </a:endParaRPr>
              </a:p>
              <a:p>
                <a:pPr marL="0" indent="0">
                  <a:buNone/>
                </a:pPr>
                <a:r>
                  <a:rPr lang="en-GB" sz="4300" b="1" u="sng" dirty="0"/>
                  <a:t>Errors are unavoidable companions of data driven AI</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62013" y="1825625"/>
                <a:ext cx="11579191" cy="4895850"/>
              </a:xfrm>
              <a:blipFill rotWithShape="0">
                <a:blip r:embed="rId2"/>
                <a:stretch>
                  <a:fillRect l="-1896" t="-3358"/>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B72D0B1B-00FF-4C44-A77D-37A8F800EEE6}" type="slidenum">
              <a:rPr lang="en-GB" smtClean="0"/>
              <a:t>9</a:t>
            </a:fld>
            <a:endParaRPr lang="en-GB"/>
          </a:p>
        </p:txBody>
      </p:sp>
    </p:spTree>
    <p:extLst>
      <p:ext uri="{BB962C8B-B14F-4D97-AF65-F5344CB8AC3E}">
        <p14:creationId xmlns:p14="http://schemas.microsoft.com/office/powerpoint/2010/main" val="1953208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1948</Words>
  <Application>Microsoft Office PowerPoint</Application>
  <PresentationFormat>Widescreen</PresentationFormat>
  <Paragraphs>271</Paragraphs>
  <Slides>33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Avenir Next</vt:lpstr>
      <vt:lpstr>Calibri</vt:lpstr>
      <vt:lpstr>Calibri Light</vt:lpstr>
      <vt:lpstr>Cambria Math</vt:lpstr>
      <vt:lpstr>Graphik Web</vt:lpstr>
      <vt:lpstr>Poppins</vt:lpstr>
      <vt:lpstr>Poppins SemiBold</vt:lpstr>
      <vt:lpstr>Sailec</vt:lpstr>
      <vt:lpstr>Tahoma</vt:lpstr>
      <vt:lpstr>Times New Roman</vt:lpstr>
      <vt:lpstr>Office Theme</vt:lpstr>
      <vt:lpstr>Задачи проекта в области технологии МО и ИИ</vt:lpstr>
      <vt:lpstr>PowerPoint Presentation</vt:lpstr>
      <vt:lpstr>A problem about the problem</vt:lpstr>
      <vt:lpstr>Two pebbles in a shoe</vt:lpstr>
      <vt:lpstr>PowerPoint Presentation</vt:lpstr>
      <vt:lpstr>PowerPoint Presentation</vt:lpstr>
      <vt:lpstr>PowerPoint Presentation</vt:lpstr>
      <vt:lpstr>PowerPoint Presentation</vt:lpstr>
      <vt:lpstr>Fundamental origins of AI errors</vt:lpstr>
      <vt:lpstr>Message 1 </vt:lpstr>
      <vt:lpstr>High-dimensional post-classical world</vt:lpstr>
      <vt:lpstr>High-dimensional post-classical world</vt:lpstr>
      <vt:lpstr>High-dimensional post-classical world</vt:lpstr>
      <vt:lpstr>How to cope with  the non-classical world?</vt:lpstr>
      <vt:lpstr>How to cope with  the non-classical world?</vt:lpstr>
      <vt:lpstr>PowerPoint Presentation</vt:lpstr>
      <vt:lpstr>Fisher discriminants are explicit  and non-iterative classifiers</vt:lpstr>
      <vt:lpstr>A miracle of stochastic separation</vt:lpstr>
      <vt:lpstr>Blessing of dimensionality</vt:lpstr>
      <vt:lpstr>Plenty of generalizations  for distributions</vt:lpstr>
      <vt:lpstr>Plenty of generalizations  for distributions</vt:lpstr>
      <vt:lpstr>Plenty of generalizations  for classifiers</vt:lpstr>
      <vt:lpstr>Plenty of generalizations  for classifiers</vt:lpstr>
      <vt:lpstr>Plenty of generalizations  for classifiers</vt:lpstr>
      <vt:lpstr>PowerPoint Presentation</vt:lpstr>
      <vt:lpstr>Message 2: Non-classical alternative  </vt:lpstr>
      <vt:lpstr>B. Program Scope – XAI Concept https://www.darpa.mil/program/explainable-artificial-intelligence</vt:lpstr>
      <vt:lpstr>B.1 Explainable Models  https://www.darpa.mil/program/explainable-artificial-intelligence </vt:lpstr>
      <vt:lpstr>PowerPoint Presentation</vt:lpstr>
      <vt:lpstr>PowerPoint Presentation</vt:lpstr>
      <vt:lpstr>PowerPoint Presentation</vt:lpstr>
      <vt:lpstr>Message 3: Explainable models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Gorban</dc:creator>
  <cp:lastModifiedBy>Alexander Gorban</cp:lastModifiedBy>
  <cp:revision>8</cp:revision>
  <dcterms:created xsi:type="dcterms:W3CDTF">2020-09-18T11:03:43Z</dcterms:created>
  <dcterms:modified xsi:type="dcterms:W3CDTF">2020-09-18T12:08:01Z</dcterms:modified>
</cp:coreProperties>
</file>