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4" r:id="rId4"/>
    <p:sldMasterId id="2147483698" r:id="rId5"/>
    <p:sldMasterId id="2147483714" r:id="rId6"/>
    <p:sldMasterId id="2147483724" r:id="rId7"/>
    <p:sldMasterId id="2147483735" r:id="rId8"/>
  </p:sldMasterIdLst>
  <p:notesMasterIdLst>
    <p:notesMasterId r:id="rId33"/>
  </p:notesMasterIdLst>
  <p:handoutMasterIdLst>
    <p:handoutMasterId r:id="rId34"/>
  </p:handoutMasterIdLst>
  <p:sldIdLst>
    <p:sldId id="265" r:id="rId9"/>
    <p:sldId id="547" r:id="rId10"/>
    <p:sldId id="548" r:id="rId11"/>
    <p:sldId id="543" r:id="rId12"/>
    <p:sldId id="526" r:id="rId13"/>
    <p:sldId id="524" r:id="rId14"/>
    <p:sldId id="443" r:id="rId15"/>
    <p:sldId id="549" r:id="rId16"/>
    <p:sldId id="541" r:id="rId17"/>
    <p:sldId id="542" r:id="rId18"/>
    <p:sldId id="613" r:id="rId19"/>
    <p:sldId id="617" r:id="rId20"/>
    <p:sldId id="615" r:id="rId21"/>
    <p:sldId id="614" r:id="rId22"/>
    <p:sldId id="616" r:id="rId23"/>
    <p:sldId id="612" r:id="rId24"/>
    <p:sldId id="534" r:id="rId25"/>
    <p:sldId id="269" r:id="rId26"/>
    <p:sldId id="618" r:id="rId27"/>
    <p:sldId id="278" r:id="rId28"/>
    <p:sldId id="619" r:id="rId29"/>
    <p:sldId id="620" r:id="rId30"/>
    <p:sldId id="570" r:id="rId31"/>
    <p:sldId id="263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итин Николай Олегович" initials="ННО" lastIdx="1" clrIdx="0">
    <p:extLst>
      <p:ext uri="{19B8F6BF-5375-455C-9EA6-DF929625EA0E}">
        <p15:presenceInfo xmlns:p15="http://schemas.microsoft.com/office/powerpoint/2012/main" userId="Никитин Николай Олег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6E6"/>
    <a:srgbClr val="6699FF"/>
    <a:srgbClr val="006C31"/>
    <a:srgbClr val="3BCCFF"/>
    <a:srgbClr val="0000FF"/>
    <a:srgbClr val="00823B"/>
    <a:srgbClr val="C2E49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AE86F-E090-21CB-1191-2609B17844FA}" v="9" dt="2021-05-21T14:25:19.767"/>
    <p1510:client id="{8F45A070-3A9B-6541-50F4-7A79E54D4D18}" v="4" dt="2021-05-21T14:23:40.506"/>
    <p1510:client id="{B7D0FFE5-8319-405C-BEC1-E611B1CD0A2A}" v="71" dt="2021-05-21T14:38:18.884"/>
    <p1510:client id="{C5408885-CB3A-4FB0-9DB3-CD6835A3D06C}" v="6" dt="2021-05-21T14:27:24.872"/>
    <p1510:client id="{CEA4FB16-5FFA-4758-70E9-5BAC835444B5}" v="32" dt="2021-05-21T14:37:12.158"/>
    <p1510:client id="{D1F7BD63-BF66-4F62-8DEB-57CE36AF91DE}" v="165" dt="2021-05-21T14:30:44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14"/>
      </p:cViewPr>
      <p:guideLst>
        <p:guide orient="horz" pos="1611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9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Modern science utilizes data-driven models (DDM) in order to </a:t>
            </a:r>
            <a:r>
              <a:rPr lang="en-GB" b="1"/>
              <a:t>explore various dynamical systems, analysing data </a:t>
            </a:r>
            <a:r>
              <a:rPr lang="en-GB"/>
              <a:t>about their state. Contrary to ordinary deterministic physical or mathematical approaches, the </a:t>
            </a:r>
            <a:r>
              <a:rPr lang="en-GB" b="1"/>
              <a:t>development of DDM does not require in-depth understanding of the underlying processes</a:t>
            </a:r>
            <a:r>
              <a:rPr lang="en-GB"/>
              <a:t>. In general, modern DDM are </a:t>
            </a:r>
            <a:r>
              <a:rPr lang="en-GB" b="1"/>
              <a:t>based on the statistical analysis </a:t>
            </a:r>
            <a:r>
              <a:rPr lang="en-GB"/>
              <a:t>of the data, describing studied event, and the </a:t>
            </a:r>
            <a:r>
              <a:rPr lang="en-GB" b="1"/>
              <a:t>application of machine learning </a:t>
            </a:r>
            <a:r>
              <a:rPr lang="en-GB"/>
              <a:t>algorithms for the prediction of the system's conditions. </a:t>
            </a:r>
            <a:r>
              <a:rPr lang="en-GB" i="1"/>
              <a:t>Say something about interpretability</a:t>
            </a:r>
            <a:r>
              <a:rPr lang="en-GB"/>
              <a:t> 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6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1045C-698B-4591-BDB3-20CD1E500FF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5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6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1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Сложность и ресурсоемкость идентификации и обучения таких моделей. Подходы автоматического МО. (3 слайда)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7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4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3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6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9335"/>
            <a:ext cx="6400800" cy="228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subtitle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59937"/>
            <a:ext cx="5018388" cy="29430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1759744"/>
            <a:ext cx="3027362" cy="1414463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3288506"/>
            <a:ext cx="3027362" cy="1414463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498"/>
            <a:ext cx="8229600" cy="6203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302546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1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49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1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49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457201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275819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085706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457201" y="447276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3275819" y="447276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6085706" y="447276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1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49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457201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275819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085706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19723"/>
            <a:ext cx="4038600" cy="1274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319723"/>
            <a:ext cx="4038600" cy="1274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196329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59937"/>
            <a:ext cx="5018388" cy="29430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9" y="1770130"/>
            <a:ext cx="3036565" cy="2919036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195591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54538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6273934" cy="62048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6133"/>
            <a:ext cx="6273934" cy="284849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  <p:pic>
        <p:nvPicPr>
          <p:cNvPr id="3" name="Picture 2" descr="слоган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2" y="3807306"/>
            <a:ext cx="2412864" cy="13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3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9937"/>
            <a:ext cx="4038600" cy="283468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9937"/>
            <a:ext cx="4038600" cy="283468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221923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59937"/>
            <a:ext cx="5018388" cy="294303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1759744"/>
            <a:ext cx="3027362" cy="1414463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3288506"/>
            <a:ext cx="3027362" cy="1414463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498"/>
            <a:ext cx="8229600" cy="6203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1548125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1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49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1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49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457201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275819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085706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457201" y="447276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3275819" y="447276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6085706" y="447276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381898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1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49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457201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275819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085706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19723"/>
            <a:ext cx="4038600" cy="12749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319723"/>
            <a:ext cx="4038600" cy="12749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1763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9335"/>
            <a:ext cx="6400800" cy="228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subtitle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71600" y="2926326"/>
            <a:ext cx="6400800" cy="70574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3637205"/>
            <a:ext cx="6400800" cy="4629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EB6368-5A0A-4270-8D54-F7FCBCC6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4130845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59937"/>
            <a:ext cx="5018388" cy="294303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9" y="1770130"/>
            <a:ext cx="3036565" cy="2919036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566418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18733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599335"/>
            <a:ext cx="6400800" cy="228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Редактируемый элемент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230A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230A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520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599335"/>
            <a:ext cx="6400800" cy="228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Город и год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230A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230A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2926326"/>
            <a:ext cx="6400800" cy="70574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Название презентации</a:t>
            </a:r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637205"/>
            <a:ext cx="6400800" cy="4629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/>
              <a:t>Имя и контактные данные автора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49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693" y="997421"/>
            <a:ext cx="5965438" cy="1488969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Название презентации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5697" y="2571750"/>
            <a:ext cx="5965825" cy="165258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/>
              <a:t>Имя и контактные данные автора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9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3140" y="927382"/>
            <a:ext cx="2713244" cy="1644368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Место для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010279"/>
            <a:ext cx="8229600" cy="62048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Спасибо за внимание!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87704"/>
            <a:ext cx="8229600" cy="59412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Контактные данные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7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759937"/>
            <a:ext cx="4038600" cy="283468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759937"/>
            <a:ext cx="4038600" cy="283468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Колонтитул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3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746133"/>
            <a:ext cx="6273934" cy="284849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Колонтитул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89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27383"/>
            <a:ext cx="8229600" cy="62048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3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1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3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51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3324086"/>
            <a:ext cx="2588883" cy="1063056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3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ru-RU"/>
              <a:t>Подпись</a:t>
            </a:r>
            <a:endParaRPr lang="en-US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1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ru-RU"/>
              <a:t>Подпись</a:t>
            </a:r>
            <a:endParaRPr lang="en-US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8" y="2899173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ru-RU"/>
              <a:t>Подпись</a:t>
            </a:r>
            <a:endParaRPr lang="en-US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3" y="4472764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ru-RU"/>
              <a:t>Подпись</a:t>
            </a:r>
            <a:endParaRPr lang="en-US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275821" y="4472764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ru-RU"/>
              <a:t>Подпись</a:t>
            </a:r>
            <a:endParaRPr lang="en-US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6085708" y="4472764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900"/>
            </a:lvl1pPr>
          </a:lstStyle>
          <a:p>
            <a:pPr lvl="0"/>
            <a:r>
              <a:rPr lang="ru-RU"/>
              <a:t>Подпись</a:t>
            </a:r>
            <a:endParaRPr lang="en-US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40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258544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693" y="997421"/>
            <a:ext cx="5965438" cy="1488969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65697" y="2571750"/>
            <a:ext cx="5965825" cy="165258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411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/>
              <a:t>Введите заголовок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0" y="-19050"/>
            <a:ext cx="1930500" cy="38576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</a:t>
            </a:r>
            <a:b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Shift+Tab.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1"/>
          </p:nvPr>
        </p:nvSpPr>
        <p:spPr>
          <a:xfrm>
            <a:off x="287339" y="951310"/>
            <a:ext cx="8569324" cy="38076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88999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9335"/>
            <a:ext cx="6400800" cy="228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subtitle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73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9335"/>
            <a:ext cx="6400800" cy="228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subtitle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71600" y="2926326"/>
            <a:ext cx="6400800" cy="70574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3637205"/>
            <a:ext cx="6400800" cy="46290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EB6368-5A0A-4270-8D54-F7FCBCC6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568092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693" y="997421"/>
            <a:ext cx="5965438" cy="1488969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65697" y="2571750"/>
            <a:ext cx="5965825" cy="165258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317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40" y="927382"/>
            <a:ext cx="2713244" cy="1644368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81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10279"/>
            <a:ext cx="8229600" cy="62048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2787704"/>
            <a:ext cx="8229600" cy="59412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00789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746133"/>
            <a:ext cx="6273934" cy="284849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8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59937"/>
            <a:ext cx="5018388" cy="294303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1759744"/>
            <a:ext cx="3027362" cy="1414463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3288506"/>
            <a:ext cx="3027362" cy="1414463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498"/>
            <a:ext cx="8229600" cy="6203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759193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9937"/>
            <a:ext cx="4038600" cy="283468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9937"/>
            <a:ext cx="4038600" cy="283468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39170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40" y="927382"/>
            <a:ext cx="2713244" cy="1644368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10279"/>
            <a:ext cx="8229600" cy="62048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2787704"/>
            <a:ext cx="8229600" cy="59412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2022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9937"/>
            <a:ext cx="4038600" cy="283468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9937"/>
            <a:ext cx="4038600" cy="283468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282158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6273934" cy="62048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6133"/>
            <a:ext cx="6273934" cy="284849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9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6273934" cy="62048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6133"/>
            <a:ext cx="6273934" cy="284849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9937"/>
            <a:ext cx="4038600" cy="283468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9937"/>
            <a:ext cx="4038600" cy="283468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</p:spTree>
    <p:extLst>
      <p:ext uri="{BB962C8B-B14F-4D97-AF65-F5344CB8AC3E}">
        <p14:creationId xmlns:p14="http://schemas.microsoft.com/office/powerpoint/2010/main" val="125159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329462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B10B8-0504-42F7-9F5D-88A64E2E9E7B}"/>
              </a:ext>
            </a:extLst>
          </p:cNvPr>
          <p:cNvSpPr txBox="1"/>
          <p:nvPr userDrawn="1"/>
        </p:nvSpPr>
        <p:spPr>
          <a:xfrm>
            <a:off x="7448878" y="12481"/>
            <a:ext cx="164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015845-1AF4-40D9-9C2E-E8AEB71E322D}" type="slidenum">
              <a:rPr lang="ru-RU" sz="1800" smtClean="0"/>
              <a:pPr algn="r"/>
              <a:t>‹#›</a:t>
            </a:fld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05586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2" r:id="rId3"/>
    <p:sldLayoutId id="2147483686" r:id="rId4"/>
    <p:sldLayoutId id="2147483689" r:id="rId5"/>
    <p:sldLayoutId id="2147483713" r:id="rId6"/>
    <p:sldLayoutId id="2147483734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593547"/>
          </a:xfrm>
          <a:prstGeom prst="rect">
            <a:avLst/>
          </a:prstGeom>
          <a:solidFill>
            <a:srgbClr val="0230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 descr="ITMO_logo3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"/>
          <a:stretch/>
        </p:blipFill>
        <p:spPr>
          <a:xfrm>
            <a:off x="1" y="-39049"/>
            <a:ext cx="3322163" cy="6791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865051" y="413412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7" name="TextBox 6"/>
          <p:cNvSpPr txBox="1"/>
          <p:nvPr userDrawn="1"/>
        </p:nvSpPr>
        <p:spPr>
          <a:xfrm>
            <a:off x="7039304" y="4717831"/>
            <a:ext cx="1647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015845-1AF4-40D9-9C2E-E8AEB71E322D}" type="slidenum">
              <a:rPr lang="ru-RU" sz="1350" smtClean="0"/>
              <a:pPr algn="r"/>
              <a:t>‹#›</a:t>
            </a:fld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47028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329462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0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title</a:t>
            </a:r>
            <a:r>
              <a:rPr lang="ru-RU"/>
              <a:t> </a:t>
            </a:r>
            <a:r>
              <a:rPr lang="ru-RU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err="1"/>
              <a:t>Click</a:t>
            </a:r>
            <a:r>
              <a:rPr lang="ru-RU"/>
              <a:t> </a:t>
            </a:r>
            <a:r>
              <a:rPr lang="ru-RU" err="1"/>
              <a:t>to</a:t>
            </a:r>
            <a:r>
              <a:rPr lang="ru-RU"/>
              <a:t> </a:t>
            </a:r>
            <a:r>
              <a:rPr lang="ru-RU" err="1"/>
              <a:t>edit</a:t>
            </a:r>
            <a:r>
              <a:rPr lang="ru-RU"/>
              <a:t> </a:t>
            </a:r>
            <a:r>
              <a:rPr lang="ru-RU" err="1"/>
              <a:t>Master</a:t>
            </a:r>
            <a:r>
              <a:rPr lang="ru-RU"/>
              <a:t> </a:t>
            </a:r>
            <a:r>
              <a:rPr lang="ru-RU" err="1"/>
              <a:t>text</a:t>
            </a:r>
            <a:r>
              <a:rPr lang="ru-RU"/>
              <a:t> </a:t>
            </a:r>
            <a:r>
              <a:rPr lang="ru-RU" err="1"/>
              <a:t>styles</a:t>
            </a:r>
            <a:endParaRPr lang="ru-RU"/>
          </a:p>
          <a:p>
            <a:pPr lvl="1"/>
            <a:r>
              <a:rPr lang="ru-RU" err="1"/>
              <a:t>Second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2"/>
            <a:r>
              <a:rPr lang="ru-RU" err="1"/>
              <a:t>Third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3"/>
            <a:r>
              <a:rPr lang="ru-RU" err="1"/>
              <a:t>Fourth</a:t>
            </a:r>
            <a:r>
              <a:rPr lang="ru-RU"/>
              <a:t> </a:t>
            </a:r>
            <a:r>
              <a:rPr lang="ru-RU" err="1"/>
              <a:t>level</a:t>
            </a:r>
            <a:endParaRPr lang="ru-RU"/>
          </a:p>
          <a:p>
            <a:pPr lvl="4"/>
            <a:r>
              <a:rPr lang="ru-RU" err="1"/>
              <a:t>Fifth</a:t>
            </a:r>
            <a:r>
              <a:rPr lang="ru-RU"/>
              <a:t> </a:t>
            </a:r>
            <a:r>
              <a:rPr lang="ru-RU" err="1"/>
              <a:t>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329462"/>
            <a:ext cx="46560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International Students and Scholars Rock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B10B8-0504-42F7-9F5D-88A64E2E9E7B}"/>
              </a:ext>
            </a:extLst>
          </p:cNvPr>
          <p:cNvSpPr txBox="1"/>
          <p:nvPr userDrawn="1"/>
        </p:nvSpPr>
        <p:spPr>
          <a:xfrm>
            <a:off x="7318164" y="4717831"/>
            <a:ext cx="164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015845-1AF4-40D9-9C2E-E8AEB71E322D}" type="slidenum">
              <a:rPr lang="ru-RU" sz="1800" smtClean="0"/>
              <a:pPr algn="r"/>
              <a:t>‹#›</a:t>
            </a:fld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1973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1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jbuV6i6de4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edot.readthedocs.io/en/lates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openxmlformats.org/officeDocument/2006/relationships/video" Target="../media/media3.mp4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anna.kalyuzhnaya@itmo.ru" TargetMode="External"/><Relationship Id="rId13" Type="http://schemas.openxmlformats.org/officeDocument/2006/relationships/hyperlink" Target="https://scholar.google.ru/citations?user=y9YJuk0AAAAJ&amp;hl=ru" TargetMode="External"/><Relationship Id="rId3" Type="http://schemas.openxmlformats.org/officeDocument/2006/relationships/image" Target="../media/image47.png"/><Relationship Id="rId7" Type="http://schemas.openxmlformats.org/officeDocument/2006/relationships/hyperlink" Target="mailto:alex_hvatov@itmo.ru" TargetMode="External"/><Relationship Id="rId12" Type="http://schemas.openxmlformats.org/officeDocument/2006/relationships/hyperlink" Target="https://scholar.google.ru/citations?user=bjiILqcAAAAJ&amp;hl=ru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pavel.vychuzhanin@itmo.ru" TargetMode="External"/><Relationship Id="rId11" Type="http://schemas.openxmlformats.org/officeDocument/2006/relationships/hyperlink" Target="https://t.me/NSS_group" TargetMode="External"/><Relationship Id="rId5" Type="http://schemas.openxmlformats.org/officeDocument/2006/relationships/hyperlink" Target="mailto:nnikitin@itmo.ru" TargetMode="External"/><Relationship Id="rId15" Type="http://schemas.openxmlformats.org/officeDocument/2006/relationships/image" Target="../media/image50.png"/><Relationship Id="rId10" Type="http://schemas.openxmlformats.org/officeDocument/2006/relationships/hyperlink" Target="https://github.com/ITMO-NSS-team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www.researchgate.net/lab/Natural-Systems-Simulation-Team-Anna-Kalyuzhnaya" TargetMode="External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-1" y="1675599"/>
            <a:ext cx="9144000" cy="1192212"/>
          </a:xfrm>
        </p:spPr>
        <p:txBody>
          <a:bodyPr>
            <a:noAutofit/>
          </a:bodyPr>
          <a:lstStyle/>
          <a:p>
            <a:pPr algn="ctr"/>
            <a:r>
              <a:rPr lang="ru-RU" sz="2800" b="0">
                <a:solidFill>
                  <a:schemeClr val="bg1"/>
                </a:solidFill>
              </a:rPr>
              <a:t>Генеративный дизайн математических моделей на основе эволюционных подходов.</a:t>
            </a:r>
            <a:br>
              <a:rPr lang="ru-RU" sz="2800" b="0">
                <a:solidFill>
                  <a:schemeClr val="bg1"/>
                </a:solidFill>
              </a:rPr>
            </a:br>
            <a:r>
              <a:rPr lang="ru-RU" sz="2000" b="0" i="1">
                <a:solidFill>
                  <a:schemeClr val="bg1"/>
                </a:solidFill>
              </a:rPr>
              <a:t>От автоматического машинного обучения до вывода дифференциальных уравнений</a:t>
            </a:r>
            <a:endParaRPr lang="ru-RU" sz="2800" i="1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9104D7-052A-4C7A-9962-E342FB275898}"/>
              </a:ext>
            </a:extLst>
          </p:cNvPr>
          <p:cNvSpPr/>
          <p:nvPr/>
        </p:nvSpPr>
        <p:spPr>
          <a:xfrm>
            <a:off x="1" y="3274323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Калюжная Анна Владимировна</a:t>
            </a:r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ru-RU">
                <a:solidFill>
                  <a:schemeClr val="bg1"/>
                </a:solidFill>
              </a:rPr>
              <a:t>К.т.н., доцент, </a:t>
            </a:r>
            <a:r>
              <a:rPr lang="ru-RU" err="1">
                <a:solidFill>
                  <a:schemeClr val="bg1"/>
                </a:solidFill>
              </a:rPr>
              <a:t>с.н.с</a:t>
            </a:r>
            <a:r>
              <a:rPr lang="ru-RU">
                <a:solidFill>
                  <a:schemeClr val="bg1"/>
                </a:solidFill>
              </a:rPr>
              <a:t>. Национального Центра Когнитивных Разработок,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Лаборатория «Моделирование природных систем»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60B6F7-D141-42A4-A080-08316869B289}"/>
              </a:ext>
            </a:extLst>
          </p:cNvPr>
          <p:cNvSpPr/>
          <p:nvPr/>
        </p:nvSpPr>
        <p:spPr>
          <a:xfrm>
            <a:off x="0" y="4751651"/>
            <a:ext cx="914400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</a:rPr>
              <a:t>Санкт-Петербург - 2021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08A4A-7DCA-42EE-894B-49DE3B557D73}"/>
              </a:ext>
            </a:extLst>
          </p:cNvPr>
          <p:cNvSpPr txBox="1"/>
          <p:nvPr/>
        </p:nvSpPr>
        <p:spPr>
          <a:xfrm>
            <a:off x="2921577" y="4289986"/>
            <a:ext cx="5081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https://</a:t>
            </a:r>
            <a:r>
              <a:rPr lang="ru-RU">
                <a:solidFill>
                  <a:schemeClr val="bg1"/>
                </a:solidFill>
              </a:rPr>
              <a:t>itmo-nss-team.github.io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AB366-8CF9-4856-891B-AFA2BB2830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5F293B-13A3-44D7-A46B-3B0C8CCD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87" y="3190654"/>
            <a:ext cx="5699258" cy="19586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" y="747977"/>
            <a:ext cx="8346625" cy="2428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436831-0F18-4307-99B4-3F14126F2F47}"/>
              </a:ext>
            </a:extLst>
          </p:cNvPr>
          <p:cNvSpPr txBox="1"/>
          <p:nvPr/>
        </p:nvSpPr>
        <p:spPr>
          <a:xfrm>
            <a:off x="33131" y="472550"/>
            <a:ext cx="591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Регуляризация для</a:t>
            </a:r>
            <a:r>
              <a:rPr lang="en-US"/>
              <a:t> </a:t>
            </a:r>
            <a:r>
              <a:rPr lang="ru-RU"/>
              <a:t>структуры модели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36831-0F18-4307-99B4-3F14126F2F47}"/>
              </a:ext>
            </a:extLst>
          </p:cNvPr>
          <p:cNvSpPr txBox="1"/>
          <p:nvPr/>
        </p:nvSpPr>
        <p:spPr>
          <a:xfrm>
            <a:off x="33130" y="3206009"/>
            <a:ext cx="3068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/>
              <a:t>Рост метрики качества в ходе идентификации структуры модели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160CA26-032F-40F0-AF30-2B89DE9094AF}"/>
              </a:ext>
            </a:extLst>
          </p:cNvPr>
          <p:cNvSpPr/>
          <p:nvPr/>
        </p:nvSpPr>
        <p:spPr>
          <a:xfrm>
            <a:off x="1689026" y="5022570"/>
            <a:ext cx="5302239" cy="235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2F112-EBE0-4AAD-9571-4EAC541E383D}"/>
              </a:ext>
            </a:extLst>
          </p:cNvPr>
          <p:cNvSpPr txBox="1"/>
          <p:nvPr/>
        </p:nvSpPr>
        <p:spPr>
          <a:xfrm>
            <a:off x="33131" y="72612"/>
            <a:ext cx="8272669" cy="504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2000"/>
              <a:t>Эволюционная идентификация структуры графа</a:t>
            </a:r>
          </a:p>
        </p:txBody>
      </p:sp>
    </p:spTree>
    <p:extLst>
      <p:ext uri="{BB962C8B-B14F-4D97-AF65-F5344CB8AC3E}">
        <p14:creationId xmlns:p14="http://schemas.microsoft.com/office/powerpoint/2010/main" val="63067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3FF952-6924-44D3-A133-3B56A6F8F6EA}"/>
              </a:ext>
            </a:extLst>
          </p:cNvPr>
          <p:cNvSpPr txBox="1"/>
          <p:nvPr/>
        </p:nvSpPr>
        <p:spPr>
          <a:xfrm>
            <a:off x="588818" y="2265218"/>
            <a:ext cx="8354291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i="1"/>
              <a:t>От абстракции к конкретике... </a:t>
            </a:r>
          </a:p>
        </p:txBody>
      </p:sp>
    </p:spTree>
    <p:extLst>
      <p:ext uri="{BB962C8B-B14F-4D97-AF65-F5344CB8AC3E}">
        <p14:creationId xmlns:p14="http://schemas.microsoft.com/office/powerpoint/2010/main" val="1322324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963EAA-A2A3-44C0-BA28-9D4DC049ADE6}"/>
              </a:ext>
            </a:extLst>
          </p:cNvPr>
          <p:cNvSpPr/>
          <p:nvPr/>
        </p:nvSpPr>
        <p:spPr>
          <a:xfrm>
            <a:off x="53788" y="4370295"/>
            <a:ext cx="1748118" cy="620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FEB5FB7-D148-48D6-82F4-55618400688C}"/>
              </a:ext>
            </a:extLst>
          </p:cNvPr>
          <p:cNvSpPr txBox="1">
            <a:spLocks/>
          </p:cNvSpPr>
          <p:nvPr/>
        </p:nvSpPr>
        <p:spPr>
          <a:xfrm>
            <a:off x="272181" y="2523081"/>
            <a:ext cx="4168808" cy="249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br>
              <a:rPr lang="ru-RU" sz="1575" b="1">
                <a:latin typeface="Arial" pitchFamily="34" charset="0"/>
                <a:ea typeface="+mj-ea"/>
                <a:cs typeface="Arial" pitchFamily="34" charset="0"/>
              </a:rPr>
            </a:br>
            <a:endParaRPr lang="ru-RU" sz="1575" b="1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05BAB-4C08-4EBD-B6F2-4FD033D31EE0}"/>
              </a:ext>
            </a:extLst>
          </p:cNvPr>
          <p:cNvSpPr txBox="1"/>
          <p:nvPr/>
        </p:nvSpPr>
        <p:spPr>
          <a:xfrm>
            <a:off x="6125136" y="4712029"/>
            <a:ext cx="2990750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25">
                <a:solidFill>
                  <a:srgbClr val="222222"/>
                </a:solidFill>
                <a:latin typeface="+mj-lt"/>
              </a:rPr>
              <a:t>Источник:</a:t>
            </a:r>
            <a:endParaRPr lang="en-US" sz="825">
              <a:solidFill>
                <a:srgbClr val="222222"/>
              </a:solidFill>
              <a:latin typeface="+mj-lt"/>
            </a:endParaRPr>
          </a:p>
          <a:p>
            <a:r>
              <a:rPr lang="en-US" sz="825" err="1">
                <a:solidFill>
                  <a:srgbClr val="222222"/>
                </a:solidFill>
                <a:latin typeface="+mj-lt"/>
              </a:rPr>
              <a:t>Zöller</a:t>
            </a:r>
            <a:r>
              <a:rPr lang="en-US" sz="825">
                <a:solidFill>
                  <a:srgbClr val="222222"/>
                </a:solidFill>
                <a:latin typeface="+mj-lt"/>
              </a:rPr>
              <a:t> et al. </a:t>
            </a:r>
            <a:r>
              <a:rPr lang="ru-RU" sz="825">
                <a:solidFill>
                  <a:srgbClr val="222222"/>
                </a:solidFill>
                <a:latin typeface="+mj-lt"/>
              </a:rPr>
              <a:t>«</a:t>
            </a:r>
            <a:r>
              <a:rPr lang="en-US" sz="825">
                <a:solidFill>
                  <a:srgbClr val="222222"/>
                </a:solidFill>
                <a:latin typeface="+mj-lt"/>
              </a:rPr>
              <a:t>Benchmark and Survey of Automated Machine Learning Frameworks</a:t>
            </a:r>
            <a:r>
              <a:rPr lang="ru-RU" sz="825">
                <a:solidFill>
                  <a:srgbClr val="222222"/>
                </a:solidFill>
                <a:latin typeface="+mj-lt"/>
              </a:rPr>
              <a:t>»</a:t>
            </a:r>
            <a:endParaRPr lang="ru-RU" sz="825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41EB72-2B84-43E7-BA7D-CA8590FF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" t="3577" r="3542" b="6075"/>
          <a:stretch/>
        </p:blipFill>
        <p:spPr>
          <a:xfrm>
            <a:off x="172995" y="2054538"/>
            <a:ext cx="4111535" cy="998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EDF30A-3FEA-40D8-B9C5-D786491AE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2"/>
          <a:stretch/>
        </p:blipFill>
        <p:spPr>
          <a:xfrm>
            <a:off x="4540049" y="2093963"/>
            <a:ext cx="4504765" cy="981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EF6312-231A-4ECD-B5E4-F1D29FC8DDF8}"/>
              </a:ext>
            </a:extLst>
          </p:cNvPr>
          <p:cNvSpPr txBox="1"/>
          <p:nvPr/>
        </p:nvSpPr>
        <p:spPr>
          <a:xfrm>
            <a:off x="5842834" y="2986576"/>
            <a:ext cx="2159758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5"/>
              <a:t>Variable Structure Pipeline</a:t>
            </a:r>
            <a:endParaRPr lang="ru-RU" sz="142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5B5BE-478C-48DB-BC57-C3B695B92570}"/>
              </a:ext>
            </a:extLst>
          </p:cNvPr>
          <p:cNvSpPr txBox="1"/>
          <p:nvPr/>
        </p:nvSpPr>
        <p:spPr>
          <a:xfrm>
            <a:off x="1271960" y="2970034"/>
            <a:ext cx="1940724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5"/>
              <a:t>Fixed Structure Pipeline</a:t>
            </a:r>
            <a:endParaRPr lang="ru-RU" sz="142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0A246-8A32-4553-84A8-CB02DBA732A6}"/>
              </a:ext>
            </a:extLst>
          </p:cNvPr>
          <p:cNvSpPr txBox="1"/>
          <p:nvPr/>
        </p:nvSpPr>
        <p:spPr>
          <a:xfrm>
            <a:off x="4559601" y="3297886"/>
            <a:ext cx="434427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ru-RU" sz="1575"/>
              <a:t>Структура может быть произвольной*</a:t>
            </a:r>
            <a:endParaRPr lang="ru-RU" sz="1575" u="sng"/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ru-RU" sz="1575"/>
              <a:t>Необходима дополнительная валидация структуры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575"/>
              <a:t>GP – </a:t>
            </a:r>
            <a:r>
              <a:rPr lang="ru-RU" sz="1575"/>
              <a:t>наиболее распространенный метод оптимизации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A988E-A882-44C7-9251-D6F95E3879EF}"/>
              </a:ext>
            </a:extLst>
          </p:cNvPr>
          <p:cNvSpPr txBox="1"/>
          <p:nvPr/>
        </p:nvSpPr>
        <p:spPr>
          <a:xfrm>
            <a:off x="272055" y="3294353"/>
            <a:ext cx="4344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ru-RU" sz="1575"/>
              <a:t>Структура зафиксирована, оптимизируются выбранные блоки (операции и модели) и </a:t>
            </a:r>
            <a:r>
              <a:rPr lang="ru-RU" sz="1575" err="1"/>
              <a:t>гиперпараметры</a:t>
            </a:r>
            <a:endParaRPr lang="en-US" sz="1575"/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ru-RU" sz="1575"/>
              <a:t>Некоторые этапы сильно зафиксированы (</a:t>
            </a:r>
            <a:r>
              <a:rPr lang="en-US" sz="1575"/>
              <a:t>hardcode)</a:t>
            </a:r>
            <a:endParaRPr lang="ru-RU" sz="1575"/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ru-RU" sz="1575"/>
              <a:t>Реализовано в большинстве </a:t>
            </a:r>
            <a:r>
              <a:rPr lang="en-US" sz="1575" err="1"/>
              <a:t>AutoML</a:t>
            </a:r>
            <a:r>
              <a:rPr lang="en-US" sz="1575"/>
              <a:t> </a:t>
            </a:r>
            <a:r>
              <a:rPr lang="ru-RU" sz="1575"/>
              <a:t>фреймворков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ru-RU" sz="157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ADA1E-28EC-453B-AFC4-A86232F5DFBD}"/>
              </a:ext>
            </a:extLst>
          </p:cNvPr>
          <p:cNvSpPr txBox="1"/>
          <p:nvPr/>
        </p:nvSpPr>
        <p:spPr>
          <a:xfrm>
            <a:off x="103722" y="85022"/>
            <a:ext cx="6352496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От композитных моделей к </a:t>
            </a:r>
            <a:r>
              <a:rPr lang="ru-RU" err="1"/>
              <a:t>пайплайнам</a:t>
            </a:r>
            <a:r>
              <a:rPr lang="ru-RU"/>
              <a:t> МО</a:t>
            </a:r>
          </a:p>
        </p:txBody>
      </p:sp>
      <p:pic>
        <p:nvPicPr>
          <p:cNvPr id="14" name="Picture 2" descr="alt-текст">
            <a:extLst>
              <a:ext uri="{FF2B5EF4-FFF2-40B4-BE49-F238E27FC236}">
                <a16:creationId xmlns:a16="http://schemas.microsoft.com/office/drawing/2014/main" id="{4C31948F-8E06-4C9A-BC88-BAEAA844D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39" y="760321"/>
            <a:ext cx="1856687" cy="10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6BFB68-C038-4FEA-A15D-8EAC2C4954A9}"/>
              </a:ext>
            </a:extLst>
          </p:cNvPr>
          <p:cNvSpPr txBox="1"/>
          <p:nvPr/>
        </p:nvSpPr>
        <p:spPr>
          <a:xfrm>
            <a:off x="172995" y="760321"/>
            <a:ext cx="5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Алгоритмы оптимизации графов вычислений, которыми описываются композитные модели легко применить к задаче поиска оптимального </a:t>
            </a:r>
            <a:r>
              <a:rPr lang="ru-RU" err="1"/>
              <a:t>пайплайна</a:t>
            </a:r>
            <a:r>
              <a:rPr lang="ru-RU"/>
              <a:t>.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F52CE86-0056-4426-9231-3CA2773F67B5}"/>
              </a:ext>
            </a:extLst>
          </p:cNvPr>
          <p:cNvCxnSpPr/>
          <p:nvPr/>
        </p:nvCxnSpPr>
        <p:spPr>
          <a:xfrm>
            <a:off x="7121236" y="1932709"/>
            <a:ext cx="0" cy="161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22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tmo-nss-team.github.io/FEDOT.Docs/img/concept_full.png">
            <a:extLst>
              <a:ext uri="{FF2B5EF4-FFF2-40B4-BE49-F238E27FC236}">
                <a16:creationId xmlns:a16="http://schemas.microsoft.com/office/drawing/2014/main" id="{98C4C6B5-7E63-4261-9995-10FC1BB4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942523"/>
            <a:ext cx="4564856" cy="20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89040-28A7-4021-ABC5-A856AA6AED23}"/>
              </a:ext>
            </a:extLst>
          </p:cNvPr>
          <p:cNvSpPr txBox="1"/>
          <p:nvPr/>
        </p:nvSpPr>
        <p:spPr>
          <a:xfrm>
            <a:off x="4693444" y="731779"/>
            <a:ext cx="43005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1500">
              <a:solidFill>
                <a:srgbClr val="000000"/>
              </a:solidFill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ru-RU" sz="1500">
                <a:solidFill>
                  <a:srgbClr val="000000"/>
                </a:solidFill>
              </a:rPr>
              <a:t>FEDOT поддерживает популярные ML-библиотеки и при необходимости можно интегрировать в него другие инструменты;</a:t>
            </a:r>
            <a:endParaRPr lang="en-US" sz="1500">
              <a:solidFill>
                <a:srgbClr val="000000"/>
              </a:solidFill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endParaRPr lang="ru-RU" sz="1500">
              <a:solidFill>
                <a:srgbClr val="000000"/>
              </a:solidFill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ru-RU" sz="1500">
                <a:solidFill>
                  <a:srgbClr val="000000"/>
                </a:solidFill>
              </a:rPr>
              <a:t>Алгоритмы оптимизации </a:t>
            </a:r>
            <a:r>
              <a:rPr lang="ru-RU" sz="1500" err="1">
                <a:solidFill>
                  <a:srgbClr val="000000"/>
                </a:solidFill>
              </a:rPr>
              <a:t>пайплайнов</a:t>
            </a:r>
            <a:r>
              <a:rPr lang="ru-RU" sz="1500">
                <a:solidFill>
                  <a:srgbClr val="000000"/>
                </a:solidFill>
              </a:rPr>
              <a:t> не привязаны к типам данных или задачам, но для повышения эффективности можно использовать специальные шаблоны под определенный класс задач или тип данных</a:t>
            </a:r>
            <a:r>
              <a:rPr lang="en-US" sz="1500">
                <a:solidFill>
                  <a:srgbClr val="000000"/>
                </a:solidFill>
              </a:rPr>
              <a:t> </a:t>
            </a:r>
            <a:r>
              <a:rPr lang="ru-RU" sz="1500">
                <a:solidFill>
                  <a:srgbClr val="000000"/>
                </a:solidFill>
                <a:latin typeface="AlsReg"/>
              </a:rPr>
              <a:t> - прогнозирование временных рядов, NLP, табличные данные и </a:t>
            </a:r>
            <a:r>
              <a:rPr lang="ru-RU" sz="1500" err="1">
                <a:solidFill>
                  <a:srgbClr val="000000"/>
                </a:solidFill>
                <a:latin typeface="AlsReg"/>
              </a:rPr>
              <a:t>др</a:t>
            </a:r>
            <a:r>
              <a:rPr lang="ru-RU" sz="1500">
                <a:solidFill>
                  <a:srgbClr val="000000"/>
                </a:solidFill>
              </a:rPr>
              <a:t>;</a:t>
            </a:r>
            <a:endParaRPr lang="en-US" sz="1500">
              <a:solidFill>
                <a:srgbClr val="000000"/>
              </a:solidFill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endParaRPr lang="ru-RU" sz="1500">
              <a:solidFill>
                <a:srgbClr val="000000"/>
              </a:solidFill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ru-RU" sz="1500">
                <a:solidFill>
                  <a:srgbClr val="000000"/>
                </a:solidFill>
              </a:rPr>
              <a:t>Итоговые </a:t>
            </a:r>
            <a:r>
              <a:rPr lang="ru-RU" sz="1500" err="1">
                <a:solidFill>
                  <a:srgbClr val="000000"/>
                </a:solidFill>
              </a:rPr>
              <a:t>пайплайны</a:t>
            </a:r>
            <a:r>
              <a:rPr lang="ru-RU" sz="1500">
                <a:solidFill>
                  <a:srgbClr val="000000"/>
                </a:solidFill>
              </a:rPr>
              <a:t> могут быть экспортированы в удобном </a:t>
            </a:r>
            <a:r>
              <a:rPr lang="ru-RU" sz="1500" err="1">
                <a:solidFill>
                  <a:srgbClr val="000000"/>
                </a:solidFill>
              </a:rPr>
              <a:t>json</a:t>
            </a:r>
            <a:r>
              <a:rPr lang="ru-RU" sz="1500">
                <a:solidFill>
                  <a:srgbClr val="000000"/>
                </a:solidFill>
              </a:rPr>
              <a:t>-формате без привязки к фреймворку, что позволяет добиться воспроизводимости эксперимента.</a:t>
            </a:r>
          </a:p>
          <a:p>
            <a:endParaRPr lang="ru-RU" sz="15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97D23-1F39-4215-9AD7-41A09EA31E57}"/>
              </a:ext>
            </a:extLst>
          </p:cNvPr>
          <p:cNvSpPr txBox="1"/>
          <p:nvPr/>
        </p:nvSpPr>
        <p:spPr>
          <a:xfrm>
            <a:off x="150019" y="3258319"/>
            <a:ext cx="44719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>
                <a:solidFill>
                  <a:srgbClr val="000000"/>
                </a:solidFill>
              </a:rPr>
              <a:t>Архитектура FEDOT обладает высокой гибкостью и поэтому фреймворк может быть использован для автоматизации создания математических моделей для различных задач, различных типов данных и моделей.</a:t>
            </a:r>
            <a:endParaRPr lang="ru-RU" sz="15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FC045-8569-4379-B62E-0FB07C1EF5EC}"/>
              </a:ext>
            </a:extLst>
          </p:cNvPr>
          <p:cNvSpPr txBox="1"/>
          <p:nvPr/>
        </p:nvSpPr>
        <p:spPr>
          <a:xfrm>
            <a:off x="33131" y="120406"/>
            <a:ext cx="6958135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Фреймворк </a:t>
            </a:r>
            <a:r>
              <a:rPr lang="en-US"/>
              <a:t>FEDOT</a:t>
            </a:r>
            <a:r>
              <a:rPr lang="ru-RU"/>
              <a:t> </a:t>
            </a:r>
            <a:r>
              <a:rPr lang="en-US"/>
              <a:t>– </a:t>
            </a:r>
            <a:r>
              <a:rPr lang="ru-RU"/>
              <a:t>основные идеи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DC0F3-965A-4BD5-953E-1154C73B5F41}"/>
              </a:ext>
            </a:extLst>
          </p:cNvPr>
          <p:cNvSpPr txBox="1"/>
          <p:nvPr/>
        </p:nvSpPr>
        <p:spPr>
          <a:xfrm>
            <a:off x="2971800" y="4722019"/>
            <a:ext cx="3671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https://github.com/nccr-itmo/FEDOT</a:t>
            </a:r>
          </a:p>
        </p:txBody>
      </p:sp>
    </p:spTree>
    <p:extLst>
      <p:ext uri="{BB962C8B-B14F-4D97-AF65-F5344CB8AC3E}">
        <p14:creationId xmlns:p14="http://schemas.microsoft.com/office/powerpoint/2010/main" val="2442691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ультимедиа в Интернете 7" title="Introducing Fedot - an AutoML framework for structural learning">
            <a:hlinkClick r:id="" action="ppaction://media"/>
            <a:extLst>
              <a:ext uri="{FF2B5EF4-FFF2-40B4-BE49-F238E27FC236}">
                <a16:creationId xmlns:a16="http://schemas.microsoft.com/office/drawing/2014/main" id="{7ECFB6B0-971A-4184-8AE3-CE5C172D24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27200" y="1046898"/>
            <a:ext cx="6026400" cy="3404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D3B07F-596C-4ED7-A86C-1FBE51D7A0D3}"/>
              </a:ext>
            </a:extLst>
          </p:cNvPr>
          <p:cNvSpPr txBox="1"/>
          <p:nvPr/>
        </p:nvSpPr>
        <p:spPr>
          <a:xfrm>
            <a:off x="33131" y="120406"/>
            <a:ext cx="6958135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Фреймворк </a:t>
            </a:r>
            <a:r>
              <a:rPr lang="en-US"/>
              <a:t>FEDOT</a:t>
            </a:r>
            <a:r>
              <a:rPr lang="ru-RU"/>
              <a:t>. Как работает?</a:t>
            </a:r>
          </a:p>
        </p:txBody>
      </p:sp>
    </p:spTree>
    <p:extLst>
      <p:ext uri="{BB962C8B-B14F-4D97-AF65-F5344CB8AC3E}">
        <p14:creationId xmlns:p14="http://schemas.microsoft.com/office/powerpoint/2010/main" val="38043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70ED59-464C-42AA-A837-D0CBD75E8953}"/>
              </a:ext>
            </a:extLst>
          </p:cNvPr>
          <p:cNvSpPr/>
          <p:nvPr/>
        </p:nvSpPr>
        <p:spPr>
          <a:xfrm>
            <a:off x="0" y="4442906"/>
            <a:ext cx="2910320" cy="75123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981F2-6739-4211-A487-20AE747376FE}"/>
              </a:ext>
            </a:extLst>
          </p:cNvPr>
          <p:cNvSpPr txBox="1"/>
          <p:nvPr/>
        </p:nvSpPr>
        <p:spPr>
          <a:xfrm>
            <a:off x="33131" y="120406"/>
            <a:ext cx="6958135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Фреймворк </a:t>
            </a:r>
            <a:r>
              <a:rPr lang="en-US"/>
              <a:t>FEDOT</a:t>
            </a:r>
            <a:r>
              <a:rPr lang="ru-RU"/>
              <a:t>. Что дальше?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E3E44-C204-4CE1-A9D4-BAA211DE60DF}"/>
              </a:ext>
            </a:extLst>
          </p:cNvPr>
          <p:cNvSpPr txBox="1"/>
          <p:nvPr/>
        </p:nvSpPr>
        <p:spPr>
          <a:xfrm>
            <a:off x="116557" y="902922"/>
            <a:ext cx="8653130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1600">
                <a:effectLst/>
                <a:ea typeface="Times New Roman" panose="02020603050405020304" pitchFamily="18" charset="0"/>
              </a:rPr>
              <a:t>— Автоматическое машинное обучение для текстов и изображений.</a:t>
            </a:r>
            <a:endParaRPr lang="ru-RU" sz="1600"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1600">
                <a:effectLst/>
                <a:ea typeface="Times New Roman" panose="02020603050405020304" pitchFamily="18" charset="0"/>
              </a:rPr>
              <a:t>— Полнофункциональная возможности автоматического построения моделей на входных данных различных типов (мультимодальное обучение) - тексты, изображения, таблицы, временные ряды.</a:t>
            </a:r>
          </a:p>
          <a:p>
            <a:r>
              <a:rPr lang="ru-RU" sz="1600">
                <a:effectLst/>
                <a:ea typeface="Times New Roman" panose="02020603050405020304" pitchFamily="18" charset="0"/>
              </a:rPr>
              <a:t>— Эффективная реализация фреймворка для обеспечения параллельных вычислений на гибридных ресурсах (</a:t>
            </a:r>
            <a:r>
              <a:rPr lang="en-US" sz="1600">
                <a:effectLst/>
                <a:ea typeface="Times New Roman" panose="02020603050405020304" pitchFamily="18" charset="0"/>
              </a:rPr>
              <a:t>CPU</a:t>
            </a:r>
            <a:r>
              <a:rPr lang="ru-RU" sz="1600">
                <a:effectLst/>
                <a:ea typeface="Times New Roman" panose="02020603050405020304" pitchFamily="18" charset="0"/>
              </a:rPr>
              <a:t>+</a:t>
            </a:r>
            <a:r>
              <a:rPr lang="en-US" sz="1600">
                <a:effectLst/>
                <a:ea typeface="Times New Roman" panose="02020603050405020304" pitchFamily="18" charset="0"/>
              </a:rPr>
              <a:t>GPU</a:t>
            </a:r>
            <a:r>
              <a:rPr lang="ru-RU" sz="1600">
                <a:effectLst/>
                <a:ea typeface="Times New Roman" panose="02020603050405020304" pitchFamily="18" charset="0"/>
              </a:rPr>
              <a:t>).</a:t>
            </a:r>
          </a:p>
          <a:p>
            <a:r>
              <a:rPr lang="ru-RU" sz="1600"/>
              <a:t>— Продвинутые алгоритмы многокритериальной оптимизации для построения </a:t>
            </a:r>
            <a:r>
              <a:rPr lang="ru-RU" sz="1600" err="1"/>
              <a:t>пайплайнов</a:t>
            </a:r>
            <a:r>
              <a:rPr lang="ru-RU" sz="160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9A537-F2E1-4DE4-B393-0251F8C52D42}"/>
              </a:ext>
            </a:extLst>
          </p:cNvPr>
          <p:cNvSpPr txBox="1"/>
          <p:nvPr/>
        </p:nvSpPr>
        <p:spPr>
          <a:xfrm>
            <a:off x="33131" y="589916"/>
            <a:ext cx="6608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В 2021 году:</a:t>
            </a: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433AFB9A-7AB7-47B1-B714-1B31B226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09" y="3215936"/>
            <a:ext cx="2036378" cy="1927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5AECA9-CF38-476E-9C44-3762B164F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51" y="2916353"/>
            <a:ext cx="2036378" cy="1973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5F2C5-DD07-4686-918F-31E031D3C88E}"/>
              </a:ext>
            </a:extLst>
          </p:cNvPr>
          <p:cNvSpPr txBox="1"/>
          <p:nvPr/>
        </p:nvSpPr>
        <p:spPr>
          <a:xfrm>
            <a:off x="116558" y="3318164"/>
            <a:ext cx="2148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/>
              <a:t>Пример мультимодального </a:t>
            </a:r>
            <a:r>
              <a:rPr lang="ru-RU" sz="1400" err="1"/>
              <a:t>пайплайна</a:t>
            </a:r>
            <a:r>
              <a:rPr lang="ru-RU" sz="1400"/>
              <a:t> (предсказание рейтинга фильма </a:t>
            </a:r>
            <a:r>
              <a:rPr lang="en-US" sz="1400" err="1"/>
              <a:t>imdb</a:t>
            </a:r>
            <a:r>
              <a:rPr lang="ru-RU" sz="1400"/>
              <a:t>)</a:t>
            </a:r>
            <a:r>
              <a:rPr lang="en-US" sz="1400"/>
              <a:t>.</a:t>
            </a:r>
            <a:endParaRPr lang="ru-RU" sz="140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623A014-72ED-4C29-A9EB-9395B13B2C13}"/>
              </a:ext>
            </a:extLst>
          </p:cNvPr>
          <p:cNvCxnSpPr/>
          <p:nvPr/>
        </p:nvCxnSpPr>
        <p:spPr>
          <a:xfrm>
            <a:off x="1974273" y="3816927"/>
            <a:ext cx="4364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15D081-427C-4E6D-9D57-9F7900CB3DB2}"/>
              </a:ext>
            </a:extLst>
          </p:cNvPr>
          <p:cNvSpPr txBox="1"/>
          <p:nvPr/>
        </p:nvSpPr>
        <p:spPr>
          <a:xfrm>
            <a:off x="4572000" y="3533606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/>
              <a:t>Пример </a:t>
            </a:r>
            <a:r>
              <a:rPr lang="ru-RU" sz="1400" err="1"/>
              <a:t>парето</a:t>
            </a:r>
            <a:r>
              <a:rPr lang="ru-RU" sz="1400"/>
              <a:t>-фронта (Качество</a:t>
            </a:r>
            <a:r>
              <a:rPr lang="en-US" sz="1400"/>
              <a:t>/</a:t>
            </a:r>
            <a:endParaRPr lang="ru-RU" sz="1400"/>
          </a:p>
          <a:p>
            <a:r>
              <a:rPr lang="ru-RU" sz="1400"/>
              <a:t>ресурсоемкость)</a:t>
            </a:r>
            <a:r>
              <a:rPr lang="en-US" sz="1400"/>
              <a:t>.</a:t>
            </a:r>
            <a:endParaRPr lang="ru-RU" sz="140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E9F3A97-77D8-433B-89EE-2E27BDD266BC}"/>
              </a:ext>
            </a:extLst>
          </p:cNvPr>
          <p:cNvCxnSpPr/>
          <p:nvPr/>
        </p:nvCxnSpPr>
        <p:spPr>
          <a:xfrm>
            <a:off x="6227618" y="3816927"/>
            <a:ext cx="4141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817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90" y="-28795"/>
            <a:ext cx="7316210" cy="6204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189"/>
            <a:r>
              <a:rPr lang="ru-RU" sz="2000">
                <a:solidFill>
                  <a:srgbClr val="002060"/>
                </a:solidFill>
                <a:latin typeface="Calibri"/>
                <a:cs typeface="Calibri"/>
              </a:rPr>
              <a:t>Как использовать </a:t>
            </a:r>
            <a:r>
              <a:rPr lang="en-US" sz="2000">
                <a:solidFill>
                  <a:srgbClr val="002060"/>
                </a:solidFill>
                <a:latin typeface="Calibri"/>
                <a:cs typeface="Calibri"/>
              </a:rPr>
              <a:t>FEDOT?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F67CB4B3-6457-48F3-956D-0C5D0957C3A0}"/>
              </a:ext>
            </a:extLst>
          </p:cNvPr>
          <p:cNvSpPr txBox="1">
            <a:spLocks/>
          </p:cNvSpPr>
          <p:nvPr/>
        </p:nvSpPr>
        <p:spPr>
          <a:xfrm>
            <a:off x="180664" y="1701284"/>
            <a:ext cx="8440730" cy="2492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600"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62606D1-2821-4A40-9496-FCDF55DDF694}"/>
              </a:ext>
            </a:extLst>
          </p:cNvPr>
          <p:cNvSpPr/>
          <p:nvPr/>
        </p:nvSpPr>
        <p:spPr>
          <a:xfrm>
            <a:off x="101343" y="717920"/>
            <a:ext cx="4836331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>
                <a:solidFill>
                  <a:srgbClr val="000000"/>
                </a:solidFill>
              </a:rPr>
              <a:t>Как?</a:t>
            </a:r>
            <a:endParaRPr lang="ru-RU" sz="1600"/>
          </a:p>
          <a:p>
            <a:pPr marL="342900" indent="-342900">
              <a:buAutoNum type="arabicPeriod"/>
            </a:pPr>
            <a:r>
              <a:rPr lang="ru-RU" sz="1600"/>
              <a:t>Сформулируйте свою задачу в терминах машинного обучения</a:t>
            </a:r>
            <a:r>
              <a:rPr lang="en-US" sz="1600"/>
              <a:t> (</a:t>
            </a:r>
            <a:r>
              <a:rPr lang="ru-RU" sz="1600"/>
              <a:t>классификация</a:t>
            </a:r>
            <a:r>
              <a:rPr lang="en-US" sz="1600"/>
              <a:t>/</a:t>
            </a:r>
            <a:r>
              <a:rPr lang="ru-RU" sz="1600"/>
              <a:t>регрессия</a:t>
            </a:r>
            <a:r>
              <a:rPr lang="en-US" sz="1600"/>
              <a:t>/</a:t>
            </a:r>
            <a:r>
              <a:rPr lang="ru-RU" sz="1600"/>
              <a:t>прочее</a:t>
            </a:r>
            <a:r>
              <a:rPr lang="en-US" sz="1600"/>
              <a:t>);</a:t>
            </a:r>
          </a:p>
          <a:p>
            <a:pPr marL="342900" indent="-342900">
              <a:buAutoNum type="arabicPeriod"/>
            </a:pPr>
            <a:r>
              <a:rPr lang="ru-RU" sz="1600"/>
              <a:t>Подготовить ваши данные в табличном или другом формате</a:t>
            </a:r>
            <a:r>
              <a:rPr lang="en-US" sz="1600"/>
              <a:t>(csv, </a:t>
            </a:r>
            <a:r>
              <a:rPr lang="en-US" sz="1600" err="1"/>
              <a:t>np.ndarray</a:t>
            </a:r>
            <a:r>
              <a:rPr lang="en-US" sz="1600"/>
              <a:t>)</a:t>
            </a:r>
          </a:p>
          <a:p>
            <a:pPr marL="342900" indent="-342900">
              <a:buAutoNum type="arabicPeriod"/>
            </a:pPr>
            <a:r>
              <a:rPr lang="ru-RU" sz="1600"/>
              <a:t>Выберите метрики качества и разбейте ваша дата сет на тренировочный и тестовый наборы</a:t>
            </a:r>
          </a:p>
          <a:p>
            <a:pPr marL="342900" indent="-342900">
              <a:buAutoNum type="arabicPeriod"/>
            </a:pPr>
            <a:r>
              <a:rPr lang="ru-RU" sz="1600"/>
              <a:t>Установите </a:t>
            </a:r>
            <a:r>
              <a:rPr lang="en-US" sz="1600"/>
              <a:t>FEDOT (</a:t>
            </a:r>
            <a:r>
              <a:rPr lang="en-US" sz="1600" b="1"/>
              <a:t>pip install fedot)</a:t>
            </a:r>
          </a:p>
          <a:p>
            <a:pPr marL="342900" indent="-342900">
              <a:buAutoNum type="arabicPeriod"/>
            </a:pPr>
            <a:r>
              <a:rPr lang="ru-RU" sz="1600"/>
              <a:t>Создайте простой бейзлайн с помощью </a:t>
            </a:r>
            <a:r>
              <a:rPr lang="en-US" sz="1600"/>
              <a:t>API</a:t>
            </a:r>
            <a:endParaRPr lang="ru-RU" sz="1600"/>
          </a:p>
          <a:p>
            <a:pPr marL="342900" indent="-342900">
              <a:buAutoNum type="arabicPeriod"/>
            </a:pPr>
            <a:r>
              <a:rPr lang="ru-RU" sz="1600"/>
              <a:t>Запустите процесс оптимизации пайплайна с помощью </a:t>
            </a:r>
            <a:r>
              <a:rPr lang="en-US" sz="1600"/>
              <a:t>API</a:t>
            </a:r>
            <a:endParaRPr lang="ru-RU" sz="1600"/>
          </a:p>
          <a:p>
            <a:r>
              <a:rPr lang="ru-RU" sz="1600" u="sng"/>
              <a:t>Примеры</a:t>
            </a:r>
            <a:r>
              <a:rPr lang="en-US" sz="1600" u="sng"/>
              <a:t>: </a:t>
            </a:r>
            <a:r>
              <a:rPr lang="en-US" sz="1600"/>
              <a:t>https://github.com/nccr-itmo/FEDOT/tree/master/notebooks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4672" y="4636269"/>
            <a:ext cx="71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16</a:t>
            </a:r>
            <a:endParaRPr lang="ru-RU"/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2EDC13B-F1FA-402B-B0C5-C72635AA7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353" y="1225528"/>
            <a:ext cx="4285647" cy="1185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1AD3FF-684F-425B-A414-5EB54871D2E1}"/>
              </a:ext>
            </a:extLst>
          </p:cNvPr>
          <p:cNvSpPr txBox="1"/>
          <p:nvPr/>
        </p:nvSpPr>
        <p:spPr>
          <a:xfrm>
            <a:off x="4858353" y="853822"/>
            <a:ext cx="4346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>
                <a:solidFill>
                  <a:srgbClr val="000000"/>
                </a:solidFill>
              </a:rPr>
              <a:t>Пример запуска </a:t>
            </a:r>
            <a:r>
              <a:rPr lang="en-US" sz="1400" b="1">
                <a:solidFill>
                  <a:srgbClr val="000000"/>
                </a:solidFill>
              </a:rPr>
              <a:t>FEDOT</a:t>
            </a:r>
            <a:r>
              <a:rPr lang="ru-RU" sz="1400" b="1">
                <a:solidFill>
                  <a:srgbClr val="000000"/>
                </a:solidFill>
              </a:rPr>
              <a:t> с помощью</a:t>
            </a:r>
            <a:r>
              <a:rPr lang="en-US" sz="1400" b="1">
                <a:solidFill>
                  <a:srgbClr val="000000"/>
                </a:solidFill>
              </a:rPr>
              <a:t> API</a:t>
            </a:r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73FF91-24E8-414B-B68A-891E69A9D8A7}"/>
              </a:ext>
            </a:extLst>
          </p:cNvPr>
          <p:cNvSpPr txBox="1"/>
          <p:nvPr/>
        </p:nvSpPr>
        <p:spPr>
          <a:xfrm>
            <a:off x="4937674" y="3006436"/>
            <a:ext cx="3880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Документация </a:t>
            </a:r>
            <a:r>
              <a:rPr lang="en-US" sz="1600"/>
              <a:t>FEDOT: </a:t>
            </a:r>
            <a:r>
              <a:rPr lang="en-US" sz="1600">
                <a:hlinkClick r:id="rId4"/>
              </a:rPr>
              <a:t>https://fedot.readthedocs.io/en/latest/</a:t>
            </a:r>
            <a:endParaRPr lang="en-US" sz="1600"/>
          </a:p>
          <a:p>
            <a:endParaRPr lang="en-US" sz="1600"/>
          </a:p>
          <a:p>
            <a:r>
              <a:rPr lang="ru-RU" sz="1600"/>
              <a:t>Описание </a:t>
            </a:r>
            <a:r>
              <a:rPr lang="en-US" sz="1600"/>
              <a:t>API: https://fedot.readthedocs.io/en/latest/api/index.html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5671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2"/>
    </mc:Choice>
    <mc:Fallback xmlns="">
      <p:transition spd="slow" advTm="7015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086E43-77CF-45DE-91E2-9209AEC8813A}"/>
              </a:ext>
            </a:extLst>
          </p:cNvPr>
          <p:cNvSpPr/>
          <p:nvPr/>
        </p:nvSpPr>
        <p:spPr>
          <a:xfrm>
            <a:off x="0" y="4442906"/>
            <a:ext cx="2910320" cy="75123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A7CD6-7B91-4498-9197-6509E9E23498}"/>
              </a:ext>
            </a:extLst>
          </p:cNvPr>
          <p:cNvSpPr txBox="1"/>
          <p:nvPr/>
        </p:nvSpPr>
        <p:spPr>
          <a:xfrm>
            <a:off x="33131" y="72611"/>
            <a:ext cx="8089789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57189">
              <a:spcBef>
                <a:spcPct val="0"/>
              </a:spcBef>
              <a:buNone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Примеры композитных моделей для различных задач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AB366-8CF9-4856-891B-AFA2BB2830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3235" y="866821"/>
            <a:ext cx="348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Модель для кредитного </a:t>
            </a:r>
            <a:r>
              <a:rPr lang="ru-RU" err="1"/>
              <a:t>скоринга</a:t>
            </a: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0656" y="2794647"/>
            <a:ext cx="47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Байесовская модель для генерации синтетических данных социальных сетей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5316"/>
          <a:stretch/>
        </p:blipFill>
        <p:spPr>
          <a:xfrm>
            <a:off x="5211776" y="1365136"/>
            <a:ext cx="3932224" cy="35582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6267" y="825645"/>
            <a:ext cx="444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Модель для прогнозирования временных рядов уровня моря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9102" y="1341106"/>
            <a:ext cx="1246216" cy="54459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70" y="1272000"/>
            <a:ext cx="4612872" cy="15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8"/>
    </mc:Choice>
    <mc:Fallback xmlns="">
      <p:transition spd="slow" advTm="5972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996" y="572683"/>
            <a:ext cx="5461477" cy="4138718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ru-RU" sz="1500">
                <a:ea typeface="+mn-lt"/>
                <a:cs typeface="+mn-lt"/>
              </a:rPr>
              <a:t>Зачем и кому это нужно?</a:t>
            </a:r>
            <a:endParaRPr lang="en-US" sz="1500">
              <a:ea typeface="+mn-lt"/>
              <a:cs typeface="+mn-lt"/>
            </a:endParaRPr>
          </a:p>
          <a:p>
            <a:pPr marL="257175" indent="-257175">
              <a:buFont typeface="Arial"/>
              <a:buChar char="•"/>
            </a:pPr>
            <a:r>
              <a:rPr lang="ru-RU" sz="1500">
                <a:ea typeface="+mn-lt"/>
                <a:cs typeface="+mn-lt"/>
              </a:rPr>
              <a:t>Мы можем устойчиво получать уравнения понятные предметным экспертам и они могут дальше описать их в более понятных терминах</a:t>
            </a:r>
          </a:p>
          <a:p>
            <a:pPr marL="257175" indent="-257175">
              <a:buFont typeface="Arial"/>
              <a:buChar char="•"/>
            </a:pPr>
            <a:r>
              <a:rPr lang="ru-RU" sz="1500">
                <a:ea typeface="+mn-lt"/>
                <a:cs typeface="+mn-lt"/>
              </a:rPr>
              <a:t>Многомасштабные системы. Можно аппроксимировать уравнения как это и делается. Полная система уравнений гидродинамики упрощается до уравнения Навье-Стокса дальше можно перейти к уравнению Эйлера и т.д.</a:t>
            </a:r>
          </a:p>
          <a:p>
            <a:pPr marL="257175" indent="-257175">
              <a:buFont typeface="Arial"/>
              <a:buChar char="•"/>
            </a:pPr>
            <a:r>
              <a:rPr lang="ru-RU" sz="1500">
                <a:ea typeface="+mn-lt"/>
                <a:cs typeface="+mn-lt"/>
              </a:rPr>
              <a:t>Можно получить новые уравнения или в худшем случае новые идеи там, где не понятно как обобщить существующие эмпирические законы</a:t>
            </a:r>
            <a:endParaRPr lang="en" sz="1500"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ru-RU" sz="1500">
                <a:ea typeface="+mn-lt"/>
                <a:cs typeface="+mn-lt"/>
              </a:rPr>
              <a:t>Так же есть области, где математика и МО только входят в употребление как инструменты, например социальные и другие науки, которые имеют дело с антропогенными процессами</a:t>
            </a:r>
            <a:endParaRPr lang="en" sz="1500">
              <a:ea typeface="+mn-lt"/>
              <a:cs typeface="+mn-lt"/>
            </a:endParaRPr>
          </a:p>
          <a:p>
            <a:endParaRPr lang="en" sz="2100">
              <a:cs typeface="Calibri"/>
            </a:endParaRPr>
          </a:p>
          <a:p>
            <a:pPr marL="342424" indent="-342424">
              <a:buFont typeface="Arial" panose="020B0604020202020204" pitchFamily="34" charset="0"/>
              <a:buChar char="•"/>
            </a:pPr>
            <a:endParaRPr lang="en-US" sz="2100">
              <a:cs typeface="Calibri"/>
            </a:endParaRPr>
          </a:p>
          <a:p>
            <a:pPr marL="342424" indent="-342424">
              <a:buFont typeface="Arial" panose="020B0604020202020204" pitchFamily="34" charset="0"/>
              <a:buChar char="•"/>
            </a:pPr>
            <a:endParaRPr lang="en-US" sz="2100">
              <a:cs typeface="Calibri"/>
            </a:endParaRPr>
          </a:p>
          <a:p>
            <a:endParaRPr lang="en-US" sz="2100">
              <a:cs typeface="Calibri"/>
            </a:endParaRPr>
          </a:p>
        </p:txBody>
      </p:sp>
      <p:pic>
        <p:nvPicPr>
          <p:cNvPr id="4" name="Рисунок 8" descr="Изображение выглядит как объе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32AEB7A-45B8-4CE3-861F-525676A9D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26" y="903844"/>
            <a:ext cx="3500522" cy="609117"/>
          </a:xfrm>
          <a:prstGeom prst="rect">
            <a:avLst/>
          </a:prstGeom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092C5E48-F815-4B0D-8FBE-0059FD1E6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694" y="1677660"/>
            <a:ext cx="2302328" cy="1647203"/>
          </a:xfrm>
          <a:prstGeom prst="rect">
            <a:avLst/>
          </a:prstGeom>
        </p:spPr>
      </p:pic>
      <p:pic>
        <p:nvPicPr>
          <p:cNvPr id="7" name="Рисунок 7" descr="Изображение выглядит как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9A79261-F5BA-4C62-A452-4AB0A7853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825" y="4277547"/>
            <a:ext cx="3776646" cy="413519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C684CEEE-93E3-4C29-8BF0-976A3F4FF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746" y="3527775"/>
            <a:ext cx="3724275" cy="209023"/>
          </a:xfrm>
          <a:prstGeom prst="rect">
            <a:avLst/>
          </a:prstGeom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79F49537-969C-4B9F-B3E9-91EBEBFC9141}"/>
              </a:ext>
            </a:extLst>
          </p:cNvPr>
          <p:cNvSpPr/>
          <p:nvPr/>
        </p:nvSpPr>
        <p:spPr>
          <a:xfrm>
            <a:off x="6852142" y="1467729"/>
            <a:ext cx="499544" cy="20993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10B13-74D8-49D6-8AD4-3C205E894CD5}"/>
              </a:ext>
            </a:extLst>
          </p:cNvPr>
          <p:cNvSpPr txBox="1"/>
          <p:nvPr/>
        </p:nvSpPr>
        <p:spPr>
          <a:xfrm>
            <a:off x="5575867" y="663688"/>
            <a:ext cx="34611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0">
                <a:cs typeface="Calibri"/>
              </a:rPr>
              <a:t>Уравнение (процесс без априорных знаний)</a:t>
            </a:r>
            <a:endParaRPr lang="ru-RU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56234C-837A-4979-9889-FD348D40B5CA}"/>
              </a:ext>
            </a:extLst>
          </p:cNvPr>
          <p:cNvSpPr txBox="1"/>
          <p:nvPr/>
        </p:nvSpPr>
        <p:spPr>
          <a:xfrm>
            <a:off x="5665805" y="3228964"/>
            <a:ext cx="29554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0">
                <a:cs typeface="Calibri"/>
              </a:rPr>
              <a:t>Данные (измерения)</a:t>
            </a:r>
            <a:endParaRPr lang="ru-RU" sz="1350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51EFADAA-952D-408E-AEC2-F20AB80801AD}"/>
              </a:ext>
            </a:extLst>
          </p:cNvPr>
          <p:cNvSpPr/>
          <p:nvPr/>
        </p:nvSpPr>
        <p:spPr>
          <a:xfrm>
            <a:off x="6900781" y="3817292"/>
            <a:ext cx="499544" cy="20993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F0877C-08D6-4B5E-83B7-58111CC6A1B1}"/>
              </a:ext>
            </a:extLst>
          </p:cNvPr>
          <p:cNvSpPr txBox="1"/>
          <p:nvPr/>
        </p:nvSpPr>
        <p:spPr>
          <a:xfrm>
            <a:off x="5705134" y="4051865"/>
            <a:ext cx="29554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0"/>
              <a:t>Новая модель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E63373-FB1F-4457-A44F-3722A61A0C93}"/>
              </a:ext>
            </a:extLst>
          </p:cNvPr>
          <p:cNvSpPr txBox="1">
            <a:spLocks/>
          </p:cNvSpPr>
          <p:nvPr/>
        </p:nvSpPr>
        <p:spPr>
          <a:xfrm>
            <a:off x="133716" y="0"/>
            <a:ext cx="7559914" cy="5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Символьные уравнения на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251096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033DA0-449C-4771-BFD1-22770EA6EA29}"/>
              </a:ext>
            </a:extLst>
          </p:cNvPr>
          <p:cNvSpPr/>
          <p:nvPr/>
        </p:nvSpPr>
        <p:spPr>
          <a:xfrm>
            <a:off x="0" y="4442906"/>
            <a:ext cx="2910320" cy="75123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xover_2">
            <a:hlinkClick r:id="" action="ppaction://media"/>
            <a:extLst>
              <a:ext uri="{FF2B5EF4-FFF2-40B4-BE49-F238E27FC236}">
                <a16:creationId xmlns:a16="http://schemas.microsoft.com/office/drawing/2014/main" id="{ED2AEF3D-125C-4730-A6CF-C5DFFE685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563" y="2532738"/>
            <a:ext cx="1808017" cy="2553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03705-2FE2-4FB0-B0F2-7C2ED3E8688A}"/>
              </a:ext>
            </a:extLst>
          </p:cNvPr>
          <p:cNvSpPr txBox="1"/>
          <p:nvPr/>
        </p:nvSpPr>
        <p:spPr>
          <a:xfrm>
            <a:off x="138545" y="99979"/>
            <a:ext cx="608214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20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1800"/>
              <a:t>Эволюционные алгоритмы для выращивания уравнений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A8AB5-2A14-4584-9402-C4E404C7CC5D}"/>
              </a:ext>
            </a:extLst>
          </p:cNvPr>
          <p:cNvSpPr txBox="1"/>
          <p:nvPr/>
        </p:nvSpPr>
        <p:spPr>
          <a:xfrm>
            <a:off x="0" y="570570"/>
            <a:ext cx="872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ДУ так же может быть представлено в форме графа вычислений, а значит к нему могут применяться те же алгоритмы, что были описаны выше.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09195-FECC-4CE3-BA87-13B191E8B7BD}"/>
              </a:ext>
            </a:extLst>
          </p:cNvPr>
          <p:cNvSpPr txBox="1"/>
          <p:nvPr/>
        </p:nvSpPr>
        <p:spPr>
          <a:xfrm>
            <a:off x="803563" y="1105291"/>
            <a:ext cx="218584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>
                <a:cs typeface="Calibri"/>
              </a:rPr>
              <a:t>Скрещивание реализовано как простой обмен слагаемыми между индивидами в результате турнирного отбора.</a:t>
            </a:r>
            <a:endParaRPr lang="en-US" sz="1400">
              <a:cs typeface="Calibri"/>
            </a:endParaRPr>
          </a:p>
        </p:txBody>
      </p:sp>
      <p:pic>
        <p:nvPicPr>
          <p:cNvPr id="8" name="mut">
            <a:hlinkClick r:id="" action="ppaction://media"/>
            <a:extLst>
              <a:ext uri="{FF2B5EF4-FFF2-40B4-BE49-F238E27FC236}">
                <a16:creationId xmlns:a16="http://schemas.microsoft.com/office/drawing/2014/main" id="{01632C73-3C64-4268-B60C-65329E8A4B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9000" y="2701605"/>
            <a:ext cx="2185846" cy="2355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DFB95F-14EB-40A0-90B0-9B3238730F6A}"/>
              </a:ext>
            </a:extLst>
          </p:cNvPr>
          <p:cNvSpPr txBox="1"/>
          <p:nvPr/>
        </p:nvSpPr>
        <p:spPr>
          <a:xfrm>
            <a:off x="3456416" y="1316610"/>
            <a:ext cx="2590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cs typeface="Calibri"/>
              </a:rPr>
              <a:t>Один из вариантов мутации: замена одного сомножителя (или его параметров) в слагаемом для получения </a:t>
            </a:r>
            <a:r>
              <a:rPr lang="ru-RU" sz="1400" b="1">
                <a:cs typeface="Calibri"/>
              </a:rPr>
              <a:t>новых типов </a:t>
            </a:r>
            <a:r>
              <a:rPr lang="ru-RU" sz="1400">
                <a:cs typeface="Calibri"/>
              </a:rPr>
              <a:t>слагаемых в популяции.</a:t>
            </a:r>
            <a:endParaRPr lang="ru-RU" sz="1400"/>
          </a:p>
        </p:txBody>
      </p:sp>
      <p:pic>
        <p:nvPicPr>
          <p:cNvPr id="11" name="lasso_2">
            <a:hlinkClick r:id="" action="ppaction://media"/>
            <a:extLst>
              <a:ext uri="{FF2B5EF4-FFF2-40B4-BE49-F238E27FC236}">
                <a16:creationId xmlns:a16="http://schemas.microsoft.com/office/drawing/2014/main" id="{BAEE057E-BAB0-4FE1-B4A5-417CBEEDBD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3526" y="3043142"/>
            <a:ext cx="2854037" cy="16723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09291E-4677-4559-B8D6-65A9443D78AC}"/>
              </a:ext>
            </a:extLst>
          </p:cNvPr>
          <p:cNvSpPr txBox="1"/>
          <p:nvPr/>
        </p:nvSpPr>
        <p:spPr>
          <a:xfrm>
            <a:off x="6133526" y="1316610"/>
            <a:ext cx="25405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cs typeface="Calibri"/>
              </a:rPr>
              <a:t>Разреженная регрессия нужна для того, чтобы избежать излишнего увеличения сложности модели. В алгоритме реализована </a:t>
            </a:r>
            <a:r>
              <a:rPr lang="en-US" sz="1400">
                <a:cs typeface="Calibri"/>
              </a:rPr>
              <a:t>LASSO </a:t>
            </a:r>
            <a:r>
              <a:rPr lang="ru-RU" sz="1400">
                <a:cs typeface="Calibri"/>
              </a:rPr>
              <a:t>регрессия.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FD95A-B85E-43F4-9032-8B5EF3AA576E}"/>
              </a:ext>
            </a:extLst>
          </p:cNvPr>
          <p:cNvSpPr txBox="1"/>
          <p:nvPr/>
        </p:nvSpPr>
        <p:spPr>
          <a:xfrm rot="16200000">
            <a:off x="-256398" y="3414365"/>
            <a:ext cx="152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КРОССОВЕР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DA06A-B36C-41FE-BAC0-A6166035358F}"/>
              </a:ext>
            </a:extLst>
          </p:cNvPr>
          <p:cNvSpPr txBox="1"/>
          <p:nvPr/>
        </p:nvSpPr>
        <p:spPr>
          <a:xfrm rot="16200000">
            <a:off x="2451181" y="3418446"/>
            <a:ext cx="152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МУТАЦИЯ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933747-0A78-4FA3-BAFC-9C1FF06D7F14}"/>
              </a:ext>
            </a:extLst>
          </p:cNvPr>
          <p:cNvSpPr txBox="1"/>
          <p:nvPr/>
        </p:nvSpPr>
        <p:spPr>
          <a:xfrm rot="16200000">
            <a:off x="5187639" y="3643515"/>
            <a:ext cx="152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LASSO</a:t>
            </a:r>
            <a:endParaRPr lang="ru-RU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15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AB366-8CF9-4856-891B-AFA2BB2830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F55953-4E55-4BC8-94E5-AA9DA3E47C77}"/>
              </a:ext>
            </a:extLst>
          </p:cNvPr>
          <p:cNvSpPr/>
          <p:nvPr/>
        </p:nvSpPr>
        <p:spPr>
          <a:xfrm>
            <a:off x="92506" y="4319610"/>
            <a:ext cx="1989438" cy="723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80AAC-5B9C-43FC-8B47-8BEEB6F297F3}"/>
              </a:ext>
            </a:extLst>
          </p:cNvPr>
          <p:cNvSpPr txBox="1"/>
          <p:nvPr/>
        </p:nvSpPr>
        <p:spPr>
          <a:xfrm>
            <a:off x="187036" y="705721"/>
            <a:ext cx="8645237" cy="76174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ru-RU" sz="1500" i="1">
                <a:solidFill>
                  <a:srgbClr val="FF0000"/>
                </a:solidFill>
              </a:rPr>
              <a:t>Генеративный дизайн </a:t>
            </a:r>
            <a:r>
              <a:rPr lang="ru-RU" sz="1500"/>
              <a:t>– это подход, в рамках которого создается система усиленного интеллекта для специалиста (конструктора/дизайнера), и который позволяет создавать целую популяцию корректных решений для поставленных задачи. 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1BC28E-FE39-4C6D-B0BE-E9AAB1723F47}"/>
              </a:ext>
            </a:extLst>
          </p:cNvPr>
          <p:cNvSpPr/>
          <p:nvPr/>
        </p:nvSpPr>
        <p:spPr>
          <a:xfrm>
            <a:off x="233786" y="2929849"/>
            <a:ext cx="1776846" cy="7537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/>
              <a:t>Интеллектуальный алгоритм оптимизации, создающий возможные варианты решения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71A75B9-DC65-4BDE-BF11-F9D3F612A57C}"/>
              </a:ext>
            </a:extLst>
          </p:cNvPr>
          <p:cNvSpPr/>
          <p:nvPr/>
        </p:nvSpPr>
        <p:spPr>
          <a:xfrm>
            <a:off x="1584611" y="1946635"/>
            <a:ext cx="1194955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Целевые параметры, которые нужно достичь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91BB335-2749-4371-9FD6-CB6F8A411785}"/>
              </a:ext>
            </a:extLst>
          </p:cNvPr>
          <p:cNvSpPr/>
          <p:nvPr/>
        </p:nvSpPr>
        <p:spPr>
          <a:xfrm>
            <a:off x="3039337" y="1921153"/>
            <a:ext cx="1194955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Возможные ограничения на итоговое решение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FA270-6FE8-44C6-81B0-C0FD0144F2C6}"/>
              </a:ext>
            </a:extLst>
          </p:cNvPr>
          <p:cNvSpPr txBox="1"/>
          <p:nvPr/>
        </p:nvSpPr>
        <p:spPr>
          <a:xfrm>
            <a:off x="375365" y="1486996"/>
            <a:ext cx="400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/>
              <a:t>Формулировка проблемы от предметных специалистов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B80B758-AF63-4109-810A-4FCAAD02A4D9}"/>
              </a:ext>
            </a:extLst>
          </p:cNvPr>
          <p:cNvSpPr/>
          <p:nvPr/>
        </p:nvSpPr>
        <p:spPr>
          <a:xfrm rot="5400000">
            <a:off x="2128439" y="1614320"/>
            <a:ext cx="107294" cy="42298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DA4D907-184E-47AF-BA32-F231E6E0A209}"/>
              </a:ext>
            </a:extLst>
          </p:cNvPr>
          <p:cNvSpPr/>
          <p:nvPr/>
        </p:nvSpPr>
        <p:spPr>
          <a:xfrm>
            <a:off x="129885" y="1946635"/>
            <a:ext cx="1194955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Формализация постановки задачи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818BC0-2CF6-482F-B0E0-BAC436501B1B}"/>
              </a:ext>
            </a:extLst>
          </p:cNvPr>
          <p:cNvSpPr/>
          <p:nvPr/>
        </p:nvSpPr>
        <p:spPr>
          <a:xfrm>
            <a:off x="2504215" y="2955826"/>
            <a:ext cx="1683326" cy="753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/>
              <a:t>*Модель среды, в которой дополнительно проверяется валидность решения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41C8F40-C3E6-4976-A4D1-6D285A2DFC8D}"/>
              </a:ext>
            </a:extLst>
          </p:cNvPr>
          <p:cNvCxnSpPr>
            <a:cxnSpLocks/>
            <a:stCxn id="12" idx="2"/>
            <a:endCxn id="6" idx="0"/>
          </p:cNvCxnSpPr>
          <p:nvPr/>
        </p:nvCxnSpPr>
        <p:spPr>
          <a:xfrm>
            <a:off x="727362" y="2597232"/>
            <a:ext cx="394847" cy="332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400D9CA-E44E-4344-B635-F8998404D1EB}"/>
              </a:ext>
            </a:extLst>
          </p:cNvPr>
          <p:cNvCxnSpPr>
            <a:stCxn id="7" idx="2"/>
            <a:endCxn id="6" idx="0"/>
          </p:cNvCxnSpPr>
          <p:nvPr/>
        </p:nvCxnSpPr>
        <p:spPr>
          <a:xfrm flipH="1">
            <a:off x="1122209" y="2597232"/>
            <a:ext cx="1059880" cy="332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F9BC200-A868-4D86-B1A0-DB0EF42083A4}"/>
              </a:ext>
            </a:extLst>
          </p:cNvPr>
          <p:cNvCxnSpPr>
            <a:stCxn id="8" idx="2"/>
            <a:endCxn id="6" idx="0"/>
          </p:cNvCxnSpPr>
          <p:nvPr/>
        </p:nvCxnSpPr>
        <p:spPr>
          <a:xfrm flipH="1">
            <a:off x="1122209" y="2571750"/>
            <a:ext cx="2514606" cy="358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618AE49-1F3A-40D6-9AE5-F35A1A15F085}"/>
              </a:ext>
            </a:extLst>
          </p:cNvPr>
          <p:cNvCxnSpPr/>
          <p:nvPr/>
        </p:nvCxnSpPr>
        <p:spPr>
          <a:xfrm>
            <a:off x="2062586" y="3127664"/>
            <a:ext cx="420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92F05B1-E7D0-43BF-B2D6-8E68FAA2569E}"/>
              </a:ext>
            </a:extLst>
          </p:cNvPr>
          <p:cNvCxnSpPr/>
          <p:nvPr/>
        </p:nvCxnSpPr>
        <p:spPr>
          <a:xfrm flipH="1">
            <a:off x="2047000" y="3475760"/>
            <a:ext cx="420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AF9BAF0-03E5-453B-BC79-B11323ED2912}"/>
              </a:ext>
            </a:extLst>
          </p:cNvPr>
          <p:cNvCxnSpPr/>
          <p:nvPr/>
        </p:nvCxnSpPr>
        <p:spPr>
          <a:xfrm>
            <a:off x="1122209" y="3709554"/>
            <a:ext cx="0" cy="28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: изогнутый 19">
            <a:extLst>
              <a:ext uri="{FF2B5EF4-FFF2-40B4-BE49-F238E27FC236}">
                <a16:creationId xmlns:a16="http://schemas.microsoft.com/office/drawing/2014/main" id="{E0A50A44-5006-4B77-9589-9190582D7C97}"/>
              </a:ext>
            </a:extLst>
          </p:cNvPr>
          <p:cNvCxnSpPr>
            <a:cxnSpLocks/>
            <a:stCxn id="6" idx="1"/>
            <a:endCxn id="6" idx="0"/>
          </p:cNvCxnSpPr>
          <p:nvPr/>
        </p:nvCxnSpPr>
        <p:spPr>
          <a:xfrm rot="10800000" flipH="1">
            <a:off x="233786" y="2929848"/>
            <a:ext cx="888423" cy="376865"/>
          </a:xfrm>
          <a:prstGeom prst="curvedConnector4">
            <a:avLst>
              <a:gd name="adj1" fmla="val -19298"/>
              <a:gd name="adj2" fmla="val 1454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5362B4B-EC08-40AF-9D2C-4F50A87C8FCF}"/>
              </a:ext>
            </a:extLst>
          </p:cNvPr>
          <p:cNvSpPr/>
          <p:nvPr/>
        </p:nvSpPr>
        <p:spPr>
          <a:xfrm>
            <a:off x="275363" y="3994312"/>
            <a:ext cx="1735264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Набор валидных решений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B158DDF-2CA3-40B9-B31D-8440203358B5}"/>
              </a:ext>
            </a:extLst>
          </p:cNvPr>
          <p:cNvSpPr/>
          <p:nvPr/>
        </p:nvSpPr>
        <p:spPr>
          <a:xfrm>
            <a:off x="2125951" y="4108116"/>
            <a:ext cx="107294" cy="42298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2C006C-A813-40B0-8E95-11C4AE5EE6D2}"/>
              </a:ext>
            </a:extLst>
          </p:cNvPr>
          <p:cNvSpPr txBox="1"/>
          <p:nvPr/>
        </p:nvSpPr>
        <p:spPr>
          <a:xfrm>
            <a:off x="2321259" y="4092524"/>
            <a:ext cx="2077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/>
              <a:t>Принятие решения предметным специалистом и/или натурный эксперимент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A0A937-9E28-4F50-8ADE-0BE8E658CEEB}"/>
              </a:ext>
            </a:extLst>
          </p:cNvPr>
          <p:cNvSpPr txBox="1"/>
          <p:nvPr/>
        </p:nvSpPr>
        <p:spPr>
          <a:xfrm>
            <a:off x="6161686" y="3988649"/>
            <a:ext cx="29277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https://www.autodesk.com/solutions/generative-design</a:t>
            </a:r>
            <a:endParaRPr lang="ru-RU" sz="900"/>
          </a:p>
        </p:txBody>
      </p:sp>
      <p:pic>
        <p:nvPicPr>
          <p:cNvPr id="25" name="vlc_record_2021_02_11_02h40m56s_Converting_https_media_s3_us_east">
            <a:hlinkClick r:id="" action="ppaction://media"/>
            <a:extLst>
              <a:ext uri="{FF2B5EF4-FFF2-40B4-BE49-F238E27FC236}">
                <a16:creationId xmlns:a16="http://schemas.microsoft.com/office/drawing/2014/main" id="{AA560F50-CCCE-4517-8212-67155A3763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4478" y="1550743"/>
            <a:ext cx="4091885" cy="23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174CF4-FDF3-4A9C-815F-5878BC2089EF}"/>
              </a:ext>
            </a:extLst>
          </p:cNvPr>
          <p:cNvSpPr txBox="1"/>
          <p:nvPr/>
        </p:nvSpPr>
        <p:spPr>
          <a:xfrm>
            <a:off x="52012" y="121437"/>
            <a:ext cx="59746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Генеративный дизайн. Что это?</a:t>
            </a:r>
          </a:p>
        </p:txBody>
      </p:sp>
    </p:spTree>
    <p:extLst>
      <p:ext uri="{BB962C8B-B14F-4D97-AF65-F5344CB8AC3E}">
        <p14:creationId xmlns:p14="http://schemas.microsoft.com/office/powerpoint/2010/main" val="37804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8"/>
    </mc:Choice>
    <mc:Fallback xmlns="">
      <p:transition spd="slow" advTm="5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1E72576-B9BC-40A6-AFA1-57470E9D121E}"/>
              </a:ext>
            </a:extLst>
          </p:cNvPr>
          <p:cNvSpPr/>
          <p:nvPr/>
        </p:nvSpPr>
        <p:spPr>
          <a:xfrm>
            <a:off x="99332" y="4290331"/>
            <a:ext cx="3924299" cy="685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A7B45D-F87D-45B8-A020-CB0D05242BF6}"/>
              </a:ext>
            </a:extLst>
          </p:cNvPr>
          <p:cNvSpPr/>
          <p:nvPr/>
        </p:nvSpPr>
        <p:spPr>
          <a:xfrm>
            <a:off x="4793797" y="228600"/>
            <a:ext cx="3924299" cy="685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E33CDB-A968-4A52-BC71-614C94C4A20D}"/>
              </a:ext>
            </a:extLst>
          </p:cNvPr>
          <p:cNvSpPr txBox="1">
            <a:spLocks/>
          </p:cNvSpPr>
          <p:nvPr/>
        </p:nvSpPr>
        <p:spPr>
          <a:xfrm>
            <a:off x="99332" y="0"/>
            <a:ext cx="7559914" cy="634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Эксперименты. Синтетика.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442" y="607499"/>
            <a:ext cx="5074161" cy="3854115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ru-RU" sz="1350">
                <a:cs typeface="Calibri"/>
              </a:rPr>
              <a:t>Подход легко проверить на синтетике</a:t>
            </a:r>
            <a:r>
              <a:rPr lang="en-US" sz="1350">
                <a:ea typeface="+mn-lt"/>
                <a:cs typeface="+mn-lt"/>
              </a:rPr>
              <a:t>:</a:t>
            </a:r>
          </a:p>
          <a:p>
            <a:pPr marL="385763" indent="-385763">
              <a:buFont typeface="Arial" panose="020B0604020202020204" pitchFamily="34" charset="0"/>
              <a:buChar char="•"/>
            </a:pPr>
            <a:r>
              <a:rPr lang="ru-RU" sz="1350">
                <a:ea typeface="+mn-lt"/>
                <a:cs typeface="+mn-lt"/>
              </a:rPr>
              <a:t>На оригинальных данных алгоритм гарантировано сходится менее чем за 150 эпох</a:t>
            </a:r>
            <a:r>
              <a:rPr lang="en-US" sz="1350">
                <a:ea typeface="+mn-lt"/>
                <a:cs typeface="+mn-lt"/>
              </a:rPr>
              <a:t>;</a:t>
            </a:r>
          </a:p>
          <a:p>
            <a:pPr marL="385763" indent="-385763">
              <a:buFont typeface="Arial" panose="020B0604020202020204" pitchFamily="34" charset="0"/>
              <a:buChar char="•"/>
            </a:pPr>
            <a:r>
              <a:rPr lang="ru-RU" sz="1350">
                <a:ea typeface="+mn-lt"/>
                <a:cs typeface="+mn-lt"/>
              </a:rPr>
              <a:t>На зашумлённых данных удаётся получить лучшие результаты для большего уровня шума </a:t>
            </a:r>
            <a:r>
              <a:rPr lang="en-US" sz="1350">
                <a:ea typeface="+mn-lt"/>
                <a:cs typeface="+mn-lt"/>
              </a:rPr>
              <a:t> (</a:t>
            </a:r>
            <a:r>
              <a:rPr lang="ru-RU" sz="1350">
                <a:ea typeface="+mn-lt"/>
                <a:cs typeface="+mn-lt"/>
              </a:rPr>
              <a:t>около </a:t>
            </a:r>
            <a:r>
              <a:rPr lang="en-US" sz="1350">
                <a:ea typeface="+mn-lt"/>
                <a:cs typeface="+mn-lt"/>
              </a:rPr>
              <a:t>10-15%</a:t>
            </a:r>
            <a:r>
              <a:rPr lang="ru-RU" sz="1350">
                <a:ea typeface="+mn-lt"/>
                <a:cs typeface="+mn-lt"/>
              </a:rPr>
              <a:t> в зависимости уравнений</a:t>
            </a:r>
            <a:r>
              <a:rPr lang="en-US" sz="1350">
                <a:ea typeface="+mn-lt"/>
                <a:cs typeface="+mn-lt"/>
              </a:rPr>
              <a:t>) </a:t>
            </a:r>
            <a:r>
              <a:rPr lang="ru-RU" sz="1350">
                <a:ea typeface="+mn-lt"/>
                <a:cs typeface="+mn-lt"/>
              </a:rPr>
              <a:t>так же можно брать меньше данных, чем в существующих решениях</a:t>
            </a:r>
            <a:r>
              <a:rPr lang="en-US" sz="1350">
                <a:ea typeface="+mn-lt"/>
                <a:cs typeface="+mn-lt"/>
              </a:rPr>
              <a:t>;</a:t>
            </a:r>
            <a:endParaRPr lang="en-US" sz="1350"/>
          </a:p>
          <a:p>
            <a:endParaRPr lang="en-US" sz="1800">
              <a:ea typeface="+mn-lt"/>
              <a:cs typeface="+mn-lt"/>
            </a:endParaRPr>
          </a:p>
        </p:txBody>
      </p:sp>
      <p:pic>
        <p:nvPicPr>
          <p:cNvPr id="5" name="Рисунок 6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F32B12C-72A8-4B9B-883C-4A92BB94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0" y="2468737"/>
            <a:ext cx="2912878" cy="1410512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B38C334-DB4E-403E-A1BB-01FE861C64FE}"/>
              </a:ext>
            </a:extLst>
          </p:cNvPr>
          <p:cNvSpPr txBox="1"/>
          <p:nvPr/>
        </p:nvSpPr>
        <p:spPr>
          <a:xfrm>
            <a:off x="3420466" y="2515501"/>
            <a:ext cx="2129888" cy="1315745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>
                <a:cs typeface="Calibri"/>
              </a:rPr>
              <a:t>Пример оценки устойчивости для волнового уравнения, существующие аналоги (</a:t>
            </a:r>
            <a:r>
              <a:rPr lang="en-US" sz="1350" err="1">
                <a:cs typeface="Calibri"/>
              </a:rPr>
              <a:t>PDEfind</a:t>
            </a:r>
            <a:r>
              <a:rPr lang="ru-RU" sz="1350">
                <a:cs typeface="Calibri"/>
              </a:rPr>
              <a:t>)</a:t>
            </a:r>
            <a:r>
              <a:rPr lang="en-US" sz="1350">
                <a:cs typeface="Calibri"/>
              </a:rPr>
              <a:t> </a:t>
            </a:r>
            <a:r>
              <a:rPr lang="ru-RU" sz="1350">
                <a:cs typeface="Calibri"/>
              </a:rPr>
              <a:t>не могут найти структуру на </a:t>
            </a:r>
            <a:r>
              <a:rPr lang="en-US" sz="1350">
                <a:cs typeface="Calibri"/>
              </a:rPr>
              <a:t>~5% </a:t>
            </a:r>
            <a:r>
              <a:rPr lang="ru-RU" sz="1350">
                <a:cs typeface="Calibri"/>
              </a:rPr>
              <a:t>шума</a:t>
            </a:r>
            <a:endParaRPr lang="en-GB" sz="1350">
              <a:cs typeface="Calibri"/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A03DCC4F-51FB-41E9-971E-F84CFC248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355" y="375558"/>
            <a:ext cx="3105149" cy="2079170"/>
          </a:xfrm>
          <a:prstGeom prst="rect">
            <a:avLst/>
          </a:prstGeom>
        </p:spPr>
      </p:pic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DB98CA52-1A94-41B9-989C-978C867AC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354" y="2641147"/>
            <a:ext cx="3105149" cy="2058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E0E2E-BBE8-4A19-9E0B-16829A8BDB5D}"/>
              </a:ext>
            </a:extLst>
          </p:cNvPr>
          <p:cNvSpPr txBox="1"/>
          <p:nvPr/>
        </p:nvSpPr>
        <p:spPr>
          <a:xfrm>
            <a:off x="5244193" y="2422702"/>
            <a:ext cx="30235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350"/>
              <a:t>Данные: решение волнового </a:t>
            </a:r>
            <a:r>
              <a:rPr lang="ru-RU" sz="1350" err="1"/>
              <a:t>ур</a:t>
            </a:r>
            <a:r>
              <a:rPr lang="ru-RU" sz="1350"/>
              <a:t>-я</a:t>
            </a:r>
          </a:p>
        </p:txBody>
      </p:sp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92E13859-05AD-4FCF-8FC9-3CB8EB05D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532" y="2363973"/>
            <a:ext cx="1220561" cy="4495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ABE3E-42BF-4186-8DC1-D376D3D94B25}"/>
              </a:ext>
            </a:extLst>
          </p:cNvPr>
          <p:cNvSpPr txBox="1"/>
          <p:nvPr/>
        </p:nvSpPr>
        <p:spPr>
          <a:xfrm>
            <a:off x="5615375" y="4545027"/>
            <a:ext cx="2993931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0"/>
              <a:t>Решения уравнений, которые получаются в процессе оптимизации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663B6B-65F3-479B-A3CA-2C91F6DB35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3" t="4055" r="4968" b="33241"/>
          <a:stretch/>
        </p:blipFill>
        <p:spPr>
          <a:xfrm>
            <a:off x="190442" y="4016277"/>
            <a:ext cx="3187473" cy="1018699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5003BDE8-F3BD-4C30-81C0-BAD2988279C5}"/>
              </a:ext>
            </a:extLst>
          </p:cNvPr>
          <p:cNvSpPr txBox="1"/>
          <p:nvPr/>
        </p:nvSpPr>
        <p:spPr>
          <a:xfrm>
            <a:off x="3424884" y="3974646"/>
            <a:ext cx="212988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>
                <a:cs typeface="Calibri"/>
              </a:rPr>
              <a:t>Пример оценки числа данных для исходной матрицы 256х256 на уравнении Бюргера и </a:t>
            </a:r>
            <a:r>
              <a:rPr lang="ru-RU" sz="1350" err="1">
                <a:cs typeface="Calibri"/>
              </a:rPr>
              <a:t>КдВ</a:t>
            </a:r>
            <a:endParaRPr lang="en-GB" sz="13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24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F74820F-EF1F-4C4E-AEAB-896660B17ABC}"/>
              </a:ext>
            </a:extLst>
          </p:cNvPr>
          <p:cNvSpPr txBox="1"/>
          <p:nvPr/>
        </p:nvSpPr>
        <p:spPr>
          <a:xfrm>
            <a:off x="76200" y="103909"/>
            <a:ext cx="5708073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Задачи в проекте</a:t>
            </a:r>
            <a:r>
              <a:rPr lang="en-US"/>
              <a:t> 2021</a:t>
            </a:r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1C4D3C-9738-49A5-B706-C084B9F051A6}"/>
              </a:ext>
            </a:extLst>
          </p:cNvPr>
          <p:cNvSpPr txBox="1"/>
          <p:nvPr/>
        </p:nvSpPr>
        <p:spPr>
          <a:xfrm>
            <a:off x="187036" y="852055"/>
            <a:ext cx="8465128" cy="292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>
                <a:effectLst/>
                <a:ea typeface="Corbel" panose="020B0503020204020204" pitchFamily="34" charset="0"/>
                <a:cs typeface="Times New Roman" panose="02020603050405020304" pitchFamily="18" charset="0"/>
              </a:rPr>
              <a:t>1. Разработка методов и алгоритмов генеративного дизайна суперкомпьютерных реализаций композитных моделей в форме направленных ациклических графов с узлами сложной структуры, представленными в виде ИДУЧП.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>
                <a:effectLst/>
                <a:ea typeface="Corbel" panose="020B0503020204020204" pitchFamily="34" charset="0"/>
                <a:cs typeface="Times New Roman" panose="02020603050405020304" pitchFamily="18" charset="0"/>
              </a:rPr>
              <a:t>2. Разработка программной библиотеки для генеративного дизайна суперкомпьютерных реализаций композитных моделей в форме направленных ациклических графов с узлами сложной структуры, представленными в виде ИДУЧП.</a:t>
            </a:r>
          </a:p>
          <a:p>
            <a:r>
              <a:rPr lang="ru-RU" sz="1800">
                <a:effectLst/>
                <a:ea typeface="Corbel" panose="020B0503020204020204" pitchFamily="34" charset="0"/>
              </a:rPr>
              <a:t>3. Апробация разработанных алгоритмов и программной библиотеки на примере задачи распространения опасных инфекций.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6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F1A8CE-877B-4472-8C06-F90FC58517C0}"/>
              </a:ext>
            </a:extLst>
          </p:cNvPr>
          <p:cNvSpPr txBox="1"/>
          <p:nvPr/>
        </p:nvSpPr>
        <p:spPr>
          <a:xfrm>
            <a:off x="76200" y="103909"/>
            <a:ext cx="495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Применение задела к задачам проекта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E499A-3EDE-43B5-BF46-CCC2864213E6}"/>
              </a:ext>
            </a:extLst>
          </p:cNvPr>
          <p:cNvSpPr txBox="1"/>
          <p:nvPr/>
        </p:nvSpPr>
        <p:spPr>
          <a:xfrm>
            <a:off x="193964" y="914400"/>
            <a:ext cx="7910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/>
              <a:t>Разработка алгоритмов генерации моделей в ОДУ и ИДУЧП на основе фреймворка </a:t>
            </a:r>
            <a:r>
              <a:rPr lang="en-US"/>
              <a:t>EPDE.</a:t>
            </a:r>
          </a:p>
          <a:p>
            <a:pPr marL="342900" indent="-342900">
              <a:buAutoNum type="arabicPeriod"/>
            </a:pPr>
            <a:r>
              <a:rPr lang="ru-RU"/>
              <a:t>Разработка </a:t>
            </a:r>
            <a:r>
              <a:rPr lang="en-US"/>
              <a:t>data-driven </a:t>
            </a:r>
            <a:r>
              <a:rPr lang="ru-RU"/>
              <a:t>моделей на эпидемиологических данных на основе фреймворка </a:t>
            </a:r>
            <a:r>
              <a:rPr lang="en-US"/>
              <a:t>FEDOT.</a:t>
            </a:r>
          </a:p>
          <a:p>
            <a:pPr marL="342900" indent="-342900">
              <a:buAutoNum type="arabicPeriod"/>
            </a:pPr>
            <a:r>
              <a:rPr lang="ru-RU"/>
              <a:t>Разработка алгоритмов гибридной генерации моделей ОДУ и МО с применением фреймворков </a:t>
            </a:r>
            <a:r>
              <a:rPr lang="en-US"/>
              <a:t>FEDOT </a:t>
            </a:r>
            <a:r>
              <a:rPr lang="ru-RU"/>
              <a:t>и </a:t>
            </a:r>
            <a:r>
              <a:rPr lang="en-US"/>
              <a:t>EPDE.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63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20F191-DBB2-4B10-A520-151A63504E35}"/>
              </a:ext>
            </a:extLst>
          </p:cNvPr>
          <p:cNvSpPr/>
          <p:nvPr/>
        </p:nvSpPr>
        <p:spPr>
          <a:xfrm>
            <a:off x="0" y="0"/>
            <a:ext cx="907004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Лаборатория моделирования природных систем-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Lab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49ADBA-1722-424A-A4F0-52D278EC7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8" t="30173" r="28336" b="22486"/>
          <a:stretch/>
        </p:blipFill>
        <p:spPr>
          <a:xfrm>
            <a:off x="5110574" y="696584"/>
            <a:ext cx="1232735" cy="17262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4224F0-FC42-4278-8F84-75C52178D2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4" t="8422" r="11074" b="14337"/>
          <a:stretch/>
        </p:blipFill>
        <p:spPr>
          <a:xfrm>
            <a:off x="1822361" y="708128"/>
            <a:ext cx="1259926" cy="1714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F9C1DF-57D4-48A0-A839-95BEC8593B9E}"/>
              </a:ext>
            </a:extLst>
          </p:cNvPr>
          <p:cNvSpPr txBox="1"/>
          <p:nvPr/>
        </p:nvSpPr>
        <p:spPr>
          <a:xfrm>
            <a:off x="1747427" y="2389355"/>
            <a:ext cx="16855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Никитин Николай,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nnikitin@itmo.ru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Алгоритмы интеллектуальной оптимизации, настройки моделей,  разработка фреймворка генеративного 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AutoML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920A19-7BAD-45E3-AC01-27BA31DD1BEC}"/>
              </a:ext>
            </a:extLst>
          </p:cNvPr>
          <p:cNvSpPr txBox="1"/>
          <p:nvPr/>
        </p:nvSpPr>
        <p:spPr>
          <a:xfrm>
            <a:off x="5015561" y="2397366"/>
            <a:ext cx="19777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Вычужанин Павел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pavel.vychuzhanin@itmo.ru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Алгоритмы управления жизненным циклом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data-driven 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систем, их программная реализация и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QA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BE3806-D05C-4510-8291-5FCB14905612}"/>
              </a:ext>
            </a:extLst>
          </p:cNvPr>
          <p:cNvSpPr txBox="1"/>
          <p:nvPr/>
        </p:nvSpPr>
        <p:spPr>
          <a:xfrm>
            <a:off x="3348064" y="2384666"/>
            <a:ext cx="1898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Хватов Александр,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alex_hvatov@itmo.ru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Эволюционные алгоритмы для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data-driven 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моделирования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дифференциальные уравнения, акустика и др.</a:t>
            </a: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0B848E-DFBB-41F1-904B-D65B80C43CCC}"/>
              </a:ext>
            </a:extLst>
          </p:cNvPr>
          <p:cNvSpPr txBox="1"/>
          <p:nvPr/>
        </p:nvSpPr>
        <p:spPr>
          <a:xfrm>
            <a:off x="-7950" y="2401568"/>
            <a:ext cx="182368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Калюжная Анна,</a:t>
            </a: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anna.kalyuzhnaya@itmo.ru</a:t>
            </a: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Руководитель лаборатории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магистерской программы «Цифровые </a:t>
            </a: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геотехнологии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Вероятностные модели природных и социальных систем, генеративные методы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AutoML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BD38A-4986-467A-BBD1-CD58E807BDEA}"/>
              </a:ext>
            </a:extLst>
          </p:cNvPr>
          <p:cNvSpPr txBox="1"/>
          <p:nvPr/>
        </p:nvSpPr>
        <p:spPr>
          <a:xfrm>
            <a:off x="34730" y="388807"/>
            <a:ext cx="294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Некоторые из нас: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6F0F2-9EEC-4434-BAED-2465735C435A}"/>
              </a:ext>
            </a:extLst>
          </p:cNvPr>
          <p:cNvSpPr txBox="1"/>
          <p:nvPr/>
        </p:nvSpPr>
        <p:spPr>
          <a:xfrm>
            <a:off x="6943135" y="400110"/>
            <a:ext cx="218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Некоторая информация о нас: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1DB0E4A-73CA-4A9F-B11B-37EE6159F130}"/>
              </a:ext>
            </a:extLst>
          </p:cNvPr>
          <p:cNvSpPr/>
          <p:nvPr/>
        </p:nvSpPr>
        <p:spPr>
          <a:xfrm>
            <a:off x="6943135" y="1050334"/>
            <a:ext cx="206215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ResearchGate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https://www.researchgate.net/lab/Natural-Systems-Simulation-Team-Anna-Kalyuzhnaya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GitHub: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https://github.com/ITMO-NSS-team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https://t.me/NSS_group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Google Scholar: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https://scholar.google.ru/citations?user=bjiILqcAAAAJ&amp;hl=ru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https://scholar.google.ru/citations?user=y9YJuk0AAAAJ&amp;hl=ru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др.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A73F2A7-CA83-42DF-96EF-18816AA032CB}"/>
              </a:ext>
            </a:extLst>
          </p:cNvPr>
          <p:cNvCxnSpPr/>
          <p:nvPr/>
        </p:nvCxnSpPr>
        <p:spPr>
          <a:xfrm>
            <a:off x="6943135" y="487276"/>
            <a:ext cx="0" cy="4493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899FA9-E478-4AD5-B4A8-88A35BD6568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103" t="17952" r="32358" b="49248"/>
          <a:stretch/>
        </p:blipFill>
        <p:spPr>
          <a:xfrm>
            <a:off x="91113" y="707094"/>
            <a:ext cx="1397933" cy="17147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E308BD-8233-4B8A-8AC3-482DBE31A4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1737" y="696584"/>
            <a:ext cx="1294702" cy="17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258"/>
            <a:ext cx="8229600" cy="620483"/>
          </a:xfrm>
        </p:spPr>
        <p:txBody>
          <a:bodyPr/>
          <a:lstStyle/>
          <a:p>
            <a:r>
              <a:rPr lang="ru-RU"/>
              <a:t>Спасибо за внимание!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2578684"/>
            <a:ext cx="8229600" cy="594122"/>
          </a:xfrm>
        </p:spPr>
        <p:txBody>
          <a:bodyPr/>
          <a:lstStyle/>
          <a:p>
            <a:r>
              <a:rPr lang="en-US"/>
              <a:t>www.</a:t>
            </a:r>
            <a:r>
              <a:rPr lang="pl-PL"/>
              <a:t>ifmo.ru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3650774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anna.kalyuzhnaya@itmo.ru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FE06A-480C-4919-B4B5-DE2BE68D38C8}"/>
              </a:ext>
            </a:extLst>
          </p:cNvPr>
          <p:cNvSpPr txBox="1"/>
          <p:nvPr/>
        </p:nvSpPr>
        <p:spPr>
          <a:xfrm>
            <a:off x="2992582" y="31450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https://</a:t>
            </a:r>
            <a:r>
              <a:rPr lang="ru-RU">
                <a:solidFill>
                  <a:schemeClr val="bg1"/>
                </a:solidFill>
              </a:rPr>
              <a:t>itmo-nss-team.github.io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A58F2B0-0500-4AD4-8F88-854EE6337352}"/>
              </a:ext>
            </a:extLst>
          </p:cNvPr>
          <p:cNvSpPr/>
          <p:nvPr/>
        </p:nvSpPr>
        <p:spPr>
          <a:xfrm>
            <a:off x="92506" y="4319610"/>
            <a:ext cx="1989438" cy="723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19C0EC9F-769B-4528-9873-64B99A61B9BC}"/>
              </a:ext>
            </a:extLst>
          </p:cNvPr>
          <p:cNvSpPr txBox="1">
            <a:spLocks/>
          </p:cNvSpPr>
          <p:nvPr/>
        </p:nvSpPr>
        <p:spPr>
          <a:xfrm>
            <a:off x="185126" y="657258"/>
            <a:ext cx="8239988" cy="33224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/>
              <a:t>Можно ли выращивать модели подобно автомобильным деталям?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DC30FD4-FBF8-4BB5-BBB4-E67B6E82CE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88" y="2255511"/>
            <a:ext cx="4018374" cy="22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8B77C0-8EF8-4007-990C-738FF0439376}"/>
              </a:ext>
            </a:extLst>
          </p:cNvPr>
          <p:cNvSpPr/>
          <p:nvPr/>
        </p:nvSpPr>
        <p:spPr>
          <a:xfrm>
            <a:off x="213500" y="3078277"/>
            <a:ext cx="1776846" cy="7537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/>
              <a:t>Интеллектуальный алгоритм оптимизации, создающий возможные варианты модели/</a:t>
            </a:r>
            <a:r>
              <a:rPr lang="ru-RU" sz="1050" err="1"/>
              <a:t>пайплайна</a:t>
            </a:r>
            <a:endParaRPr lang="ru-RU" sz="105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BF4F7F4-B6BB-4E64-8A79-1C4C282D1497}"/>
              </a:ext>
            </a:extLst>
          </p:cNvPr>
          <p:cNvSpPr/>
          <p:nvPr/>
        </p:nvSpPr>
        <p:spPr>
          <a:xfrm>
            <a:off x="1564325" y="2095063"/>
            <a:ext cx="1194955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Целевые параметры, которые нужно достичь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E28C8FD-A490-4E45-A812-AECDF0649F27}"/>
              </a:ext>
            </a:extLst>
          </p:cNvPr>
          <p:cNvSpPr/>
          <p:nvPr/>
        </p:nvSpPr>
        <p:spPr>
          <a:xfrm>
            <a:off x="3019051" y="2069582"/>
            <a:ext cx="1194955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Возможные ограничения на итоговое решение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92F19-E45D-4BC1-B243-B16E8A900FCA}"/>
              </a:ext>
            </a:extLst>
          </p:cNvPr>
          <p:cNvSpPr txBox="1"/>
          <p:nvPr/>
        </p:nvSpPr>
        <p:spPr>
          <a:xfrm>
            <a:off x="296827" y="1721722"/>
            <a:ext cx="400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/>
              <a:t>Формулировка проблемы от предметных специалистов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2F7F8986-BC7B-4FBF-964F-BB273E6BE7D0}"/>
              </a:ext>
            </a:extLst>
          </p:cNvPr>
          <p:cNvSpPr/>
          <p:nvPr/>
        </p:nvSpPr>
        <p:spPr>
          <a:xfrm rot="5400000">
            <a:off x="2168165" y="1803339"/>
            <a:ext cx="107294" cy="42298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54274CF-1D91-488D-A64E-1D8E1280A692}"/>
              </a:ext>
            </a:extLst>
          </p:cNvPr>
          <p:cNvSpPr/>
          <p:nvPr/>
        </p:nvSpPr>
        <p:spPr>
          <a:xfrm>
            <a:off x="109599" y="2095063"/>
            <a:ext cx="1194955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Формализация постановки задачи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C3A172F-11D8-432C-9471-FA83391E2D58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>
            <a:off x="707076" y="2745660"/>
            <a:ext cx="394847" cy="332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A6A81A0-719D-4EFB-A6AD-B8496DBE17CA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flipH="1">
            <a:off x="1101923" y="2745660"/>
            <a:ext cx="1059880" cy="332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AC5AC25-2B06-4574-B90B-2B98224BF5A7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flipH="1">
            <a:off x="1101923" y="2720179"/>
            <a:ext cx="2514606" cy="358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1C110AD-954B-4884-91D0-538A2947164E}"/>
              </a:ext>
            </a:extLst>
          </p:cNvPr>
          <p:cNvCxnSpPr>
            <a:cxnSpLocks/>
          </p:cNvCxnSpPr>
          <p:nvPr/>
        </p:nvCxnSpPr>
        <p:spPr>
          <a:xfrm flipH="1">
            <a:off x="2042482" y="3238738"/>
            <a:ext cx="3954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6C9CA55-019C-4867-851E-F2493FA2B1F0}"/>
              </a:ext>
            </a:extLst>
          </p:cNvPr>
          <p:cNvCxnSpPr/>
          <p:nvPr/>
        </p:nvCxnSpPr>
        <p:spPr>
          <a:xfrm>
            <a:off x="1101923" y="3857983"/>
            <a:ext cx="0" cy="28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изогнутый 17">
            <a:extLst>
              <a:ext uri="{FF2B5EF4-FFF2-40B4-BE49-F238E27FC236}">
                <a16:creationId xmlns:a16="http://schemas.microsoft.com/office/drawing/2014/main" id="{034C38F6-20DB-4FCA-822C-CDFB817C9D28}"/>
              </a:ext>
            </a:extLst>
          </p:cNvPr>
          <p:cNvCxnSpPr>
            <a:cxnSpLocks/>
            <a:stCxn id="7" idx="1"/>
            <a:endCxn id="7" idx="0"/>
          </p:cNvCxnSpPr>
          <p:nvPr/>
        </p:nvCxnSpPr>
        <p:spPr>
          <a:xfrm rot="10800000" flipH="1">
            <a:off x="213500" y="3078277"/>
            <a:ext cx="888423" cy="376865"/>
          </a:xfrm>
          <a:prstGeom prst="curvedConnector4">
            <a:avLst>
              <a:gd name="adj1" fmla="val -19298"/>
              <a:gd name="adj2" fmla="val 1454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7102D9C-B4F0-47ED-B400-8232836316CF}"/>
              </a:ext>
            </a:extLst>
          </p:cNvPr>
          <p:cNvSpPr/>
          <p:nvPr/>
        </p:nvSpPr>
        <p:spPr>
          <a:xfrm>
            <a:off x="255077" y="4142741"/>
            <a:ext cx="1735264" cy="6505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Набор валидных решений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1D1C70B-B79E-4B6C-A599-E0E56B861132}"/>
              </a:ext>
            </a:extLst>
          </p:cNvPr>
          <p:cNvSpPr/>
          <p:nvPr/>
        </p:nvSpPr>
        <p:spPr>
          <a:xfrm>
            <a:off x="2105665" y="4256545"/>
            <a:ext cx="107294" cy="42298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915BFA-C5A9-472B-8064-41CB128C2B5F}"/>
              </a:ext>
            </a:extLst>
          </p:cNvPr>
          <p:cNvSpPr txBox="1"/>
          <p:nvPr/>
        </p:nvSpPr>
        <p:spPr>
          <a:xfrm>
            <a:off x="2300973" y="4240953"/>
            <a:ext cx="2077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/>
              <a:t>Принятие решения предметным специалистом и/или </a:t>
            </a:r>
            <a:r>
              <a:rPr lang="ru-RU" sz="1200" b="1" i="1"/>
              <a:t>расширенный </a:t>
            </a:r>
            <a:r>
              <a:rPr lang="ru-RU" sz="1200" i="1"/>
              <a:t>эксперимент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7472569-49A3-485F-AE0D-AAB197E25359}"/>
              </a:ext>
            </a:extLst>
          </p:cNvPr>
          <p:cNvSpPr/>
          <p:nvPr/>
        </p:nvSpPr>
        <p:spPr>
          <a:xfrm>
            <a:off x="2501507" y="3052016"/>
            <a:ext cx="1584428" cy="356921"/>
          </a:xfrm>
          <a:prstGeom prst="roundRect">
            <a:avLst/>
          </a:prstGeom>
          <a:solidFill>
            <a:srgbClr val="FABCC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Обучающие данные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FA89879-A587-4403-B612-4A8E17F39632}"/>
              </a:ext>
            </a:extLst>
          </p:cNvPr>
          <p:cNvSpPr/>
          <p:nvPr/>
        </p:nvSpPr>
        <p:spPr>
          <a:xfrm>
            <a:off x="2501507" y="3486046"/>
            <a:ext cx="1584428" cy="356921"/>
          </a:xfrm>
          <a:prstGeom prst="roundRect">
            <a:avLst/>
          </a:prstGeom>
          <a:solidFill>
            <a:srgbClr val="FABCC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/>
              <a:t>Тестирующие данные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7C95B32-698D-4E14-9770-A16D6AC1C974}"/>
              </a:ext>
            </a:extLst>
          </p:cNvPr>
          <p:cNvCxnSpPr/>
          <p:nvPr/>
        </p:nvCxnSpPr>
        <p:spPr>
          <a:xfrm>
            <a:off x="2067865" y="3664506"/>
            <a:ext cx="370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EF26260-C45A-4619-BD31-9463FF96D9F0}"/>
              </a:ext>
            </a:extLst>
          </p:cNvPr>
          <p:cNvSpPr txBox="1"/>
          <p:nvPr/>
        </p:nvSpPr>
        <p:spPr>
          <a:xfrm>
            <a:off x="4658988" y="1742888"/>
            <a:ext cx="40183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/>
              <a:t>Визуализация выращивания дифференциального уравнения по данным: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C2FAE-6BFD-4F0C-A834-6CB9950F57F0}"/>
              </a:ext>
            </a:extLst>
          </p:cNvPr>
          <p:cNvSpPr txBox="1"/>
          <p:nvPr/>
        </p:nvSpPr>
        <p:spPr>
          <a:xfrm>
            <a:off x="4658988" y="4652724"/>
            <a:ext cx="4572834" cy="23083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ru-RU" sz="1050"/>
              <a:t>https://www.youtube.com/watch?v=BSXGCeuTcdc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B1606-79B4-4B46-B98C-DF5D3BF44255}"/>
              </a:ext>
            </a:extLst>
          </p:cNvPr>
          <p:cNvSpPr txBox="1"/>
          <p:nvPr/>
        </p:nvSpPr>
        <p:spPr>
          <a:xfrm>
            <a:off x="179032" y="1053430"/>
            <a:ext cx="83997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/>
              <a:t>Можно. Можно даже попробовать </a:t>
            </a:r>
            <a:r>
              <a:rPr lang="ru-RU" sz="1350" err="1"/>
              <a:t>переоткрыть</a:t>
            </a:r>
            <a:r>
              <a:rPr lang="ru-RU" sz="1350"/>
              <a:t> законы природы или выявить новые и неизвестные. Если есть данные, описывающие процесс.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653628-EEE6-43B6-8CDE-39A2BE90F3B0}"/>
              </a:ext>
            </a:extLst>
          </p:cNvPr>
          <p:cNvSpPr txBox="1"/>
          <p:nvPr/>
        </p:nvSpPr>
        <p:spPr>
          <a:xfrm>
            <a:off x="31726" y="80220"/>
            <a:ext cx="59746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Генеративный дизайн для математических моделей</a:t>
            </a:r>
          </a:p>
        </p:txBody>
      </p:sp>
    </p:spTree>
    <p:extLst>
      <p:ext uri="{BB962C8B-B14F-4D97-AF65-F5344CB8AC3E}">
        <p14:creationId xmlns:p14="http://schemas.microsoft.com/office/powerpoint/2010/main" val="360917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F911E2C-7F25-4AE3-A004-D6E4EF81A8C9}"/>
              </a:ext>
            </a:extLst>
          </p:cNvPr>
          <p:cNvSpPr/>
          <p:nvPr/>
        </p:nvSpPr>
        <p:spPr>
          <a:xfrm>
            <a:off x="124637" y="4220911"/>
            <a:ext cx="1989438" cy="723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Куб 3">
            <a:extLst>
              <a:ext uri="{FF2B5EF4-FFF2-40B4-BE49-F238E27FC236}">
                <a16:creationId xmlns:a16="http://schemas.microsoft.com/office/drawing/2014/main" id="{B4703B8A-770B-4D40-9B2C-8D0AB4FF7440}"/>
              </a:ext>
            </a:extLst>
          </p:cNvPr>
          <p:cNvSpPr/>
          <p:nvPr/>
        </p:nvSpPr>
        <p:spPr>
          <a:xfrm>
            <a:off x="5026214" y="1885157"/>
            <a:ext cx="647701" cy="688611"/>
          </a:xfrm>
          <a:prstGeom prst="cube">
            <a:avLst>
              <a:gd name="adj" fmla="val 1951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EAD1D62-B1B4-4BD0-8B01-ED4B49FD6C42}"/>
              </a:ext>
            </a:extLst>
          </p:cNvPr>
          <p:cNvGrpSpPr/>
          <p:nvPr/>
        </p:nvGrpSpPr>
        <p:grpSpPr>
          <a:xfrm>
            <a:off x="2797375" y="1932973"/>
            <a:ext cx="647701" cy="653580"/>
            <a:chOff x="4154702" y="2126562"/>
            <a:chExt cx="552450" cy="558182"/>
          </a:xfrm>
        </p:grpSpPr>
        <p:sp>
          <p:nvSpPr>
            <p:cNvPr id="6" name="Куб 5">
              <a:extLst>
                <a:ext uri="{FF2B5EF4-FFF2-40B4-BE49-F238E27FC236}">
                  <a16:creationId xmlns:a16="http://schemas.microsoft.com/office/drawing/2014/main" id="{4660901F-122C-42FF-8045-803F793F981F}"/>
                </a:ext>
              </a:extLst>
            </p:cNvPr>
            <p:cNvSpPr/>
            <p:nvPr/>
          </p:nvSpPr>
          <p:spPr>
            <a:xfrm>
              <a:off x="4154703" y="2414531"/>
              <a:ext cx="276225" cy="26810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Куб 6">
              <a:extLst>
                <a:ext uri="{FF2B5EF4-FFF2-40B4-BE49-F238E27FC236}">
                  <a16:creationId xmlns:a16="http://schemas.microsoft.com/office/drawing/2014/main" id="{D60287D7-C4D9-49BE-A86F-9CFA09558688}"/>
                </a:ext>
              </a:extLst>
            </p:cNvPr>
            <p:cNvSpPr/>
            <p:nvPr/>
          </p:nvSpPr>
          <p:spPr>
            <a:xfrm>
              <a:off x="4154702" y="2126562"/>
              <a:ext cx="276225" cy="278582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Куб 7">
              <a:extLst>
                <a:ext uri="{FF2B5EF4-FFF2-40B4-BE49-F238E27FC236}">
                  <a16:creationId xmlns:a16="http://schemas.microsoft.com/office/drawing/2014/main" id="{16AD3127-5BB5-4965-ABB6-20C1DB7AC1F0}"/>
                </a:ext>
              </a:extLst>
            </p:cNvPr>
            <p:cNvSpPr/>
            <p:nvPr/>
          </p:nvSpPr>
          <p:spPr>
            <a:xfrm>
              <a:off x="4430927" y="2137547"/>
              <a:ext cx="276225" cy="26810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Куб 8">
              <a:extLst>
                <a:ext uri="{FF2B5EF4-FFF2-40B4-BE49-F238E27FC236}">
                  <a16:creationId xmlns:a16="http://schemas.microsoft.com/office/drawing/2014/main" id="{E22158ED-F373-47D8-8AFF-BE650A926837}"/>
                </a:ext>
              </a:extLst>
            </p:cNvPr>
            <p:cNvSpPr/>
            <p:nvPr/>
          </p:nvSpPr>
          <p:spPr>
            <a:xfrm>
              <a:off x="4422881" y="2416638"/>
              <a:ext cx="276225" cy="26810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237571C-4EBE-4918-A23A-FDBCC1B767E7}"/>
              </a:ext>
            </a:extLst>
          </p:cNvPr>
          <p:cNvGrpSpPr/>
          <p:nvPr/>
        </p:nvGrpSpPr>
        <p:grpSpPr>
          <a:xfrm>
            <a:off x="3934884" y="1885157"/>
            <a:ext cx="647701" cy="688611"/>
            <a:chOff x="5243511" y="2178414"/>
            <a:chExt cx="647701" cy="688611"/>
          </a:xfrm>
        </p:grpSpPr>
        <p:sp>
          <p:nvSpPr>
            <p:cNvPr id="11" name="Куб 10">
              <a:extLst>
                <a:ext uri="{FF2B5EF4-FFF2-40B4-BE49-F238E27FC236}">
                  <a16:creationId xmlns:a16="http://schemas.microsoft.com/office/drawing/2014/main" id="{9A73EA40-B568-4956-98BE-D8BDEF88C8B7}"/>
                </a:ext>
              </a:extLst>
            </p:cNvPr>
            <p:cNvSpPr/>
            <p:nvPr/>
          </p:nvSpPr>
          <p:spPr>
            <a:xfrm>
              <a:off x="5615581" y="2442685"/>
              <a:ext cx="101203" cy="941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Куб 11">
              <a:extLst>
                <a:ext uri="{FF2B5EF4-FFF2-40B4-BE49-F238E27FC236}">
                  <a16:creationId xmlns:a16="http://schemas.microsoft.com/office/drawing/2014/main" id="{0EE6616B-01CB-4DE4-872A-5CB8B8E24A3D}"/>
                </a:ext>
              </a:extLst>
            </p:cNvPr>
            <p:cNvSpPr/>
            <p:nvPr/>
          </p:nvSpPr>
          <p:spPr>
            <a:xfrm>
              <a:off x="5739405" y="2437922"/>
              <a:ext cx="110732" cy="97381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Куб 12">
              <a:extLst>
                <a:ext uri="{FF2B5EF4-FFF2-40B4-BE49-F238E27FC236}">
                  <a16:creationId xmlns:a16="http://schemas.microsoft.com/office/drawing/2014/main" id="{935FAAA3-615F-4201-875F-61142C2F219A}"/>
                </a:ext>
              </a:extLst>
            </p:cNvPr>
            <p:cNvSpPr/>
            <p:nvPr/>
          </p:nvSpPr>
          <p:spPr>
            <a:xfrm>
              <a:off x="5610818" y="2552083"/>
              <a:ext cx="101203" cy="941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Куб 13">
              <a:extLst>
                <a:ext uri="{FF2B5EF4-FFF2-40B4-BE49-F238E27FC236}">
                  <a16:creationId xmlns:a16="http://schemas.microsoft.com/office/drawing/2014/main" id="{CCC82336-477B-42A5-841F-E690678FA587}"/>
                </a:ext>
              </a:extLst>
            </p:cNvPr>
            <p:cNvSpPr/>
            <p:nvPr/>
          </p:nvSpPr>
          <p:spPr>
            <a:xfrm>
              <a:off x="5734642" y="2547320"/>
              <a:ext cx="110732" cy="97381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Куб 14">
              <a:extLst>
                <a:ext uri="{FF2B5EF4-FFF2-40B4-BE49-F238E27FC236}">
                  <a16:creationId xmlns:a16="http://schemas.microsoft.com/office/drawing/2014/main" id="{E870C9BD-0497-4056-B3EA-CE3D08313F2B}"/>
                </a:ext>
              </a:extLst>
            </p:cNvPr>
            <p:cNvSpPr/>
            <p:nvPr/>
          </p:nvSpPr>
          <p:spPr>
            <a:xfrm>
              <a:off x="5610818" y="2655772"/>
              <a:ext cx="101203" cy="941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Куб 15">
              <a:extLst>
                <a:ext uri="{FF2B5EF4-FFF2-40B4-BE49-F238E27FC236}">
                  <a16:creationId xmlns:a16="http://schemas.microsoft.com/office/drawing/2014/main" id="{15A869CB-26D3-46D6-A651-5ACFB9AD7798}"/>
                </a:ext>
              </a:extLst>
            </p:cNvPr>
            <p:cNvSpPr/>
            <p:nvPr/>
          </p:nvSpPr>
          <p:spPr>
            <a:xfrm>
              <a:off x="5734642" y="2651009"/>
              <a:ext cx="110732" cy="97381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Куб 16">
              <a:extLst>
                <a:ext uri="{FF2B5EF4-FFF2-40B4-BE49-F238E27FC236}">
                  <a16:creationId xmlns:a16="http://schemas.microsoft.com/office/drawing/2014/main" id="{505072AC-4967-4477-8E67-5B707A17CBC7}"/>
                </a:ext>
              </a:extLst>
            </p:cNvPr>
            <p:cNvSpPr/>
            <p:nvPr/>
          </p:nvSpPr>
          <p:spPr>
            <a:xfrm>
              <a:off x="5243513" y="2413683"/>
              <a:ext cx="342898" cy="453342"/>
            </a:xfrm>
            <a:prstGeom prst="cub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Куб 17">
              <a:extLst>
                <a:ext uri="{FF2B5EF4-FFF2-40B4-BE49-F238E27FC236}">
                  <a16:creationId xmlns:a16="http://schemas.microsoft.com/office/drawing/2014/main" id="{72D0D29E-E3A9-49B7-A2C3-282AC4696366}"/>
                </a:ext>
              </a:extLst>
            </p:cNvPr>
            <p:cNvSpPr/>
            <p:nvPr/>
          </p:nvSpPr>
          <p:spPr>
            <a:xfrm>
              <a:off x="5243511" y="2178414"/>
              <a:ext cx="647701" cy="323124"/>
            </a:xfrm>
            <a:prstGeom prst="cub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Куб 18">
              <a:extLst>
                <a:ext uri="{FF2B5EF4-FFF2-40B4-BE49-F238E27FC236}">
                  <a16:creationId xmlns:a16="http://schemas.microsoft.com/office/drawing/2014/main" id="{6B077FD9-CD08-47A2-B652-19D295382E49}"/>
                </a:ext>
              </a:extLst>
            </p:cNvPr>
            <p:cNvSpPr/>
            <p:nvPr/>
          </p:nvSpPr>
          <p:spPr>
            <a:xfrm>
              <a:off x="5543547" y="2506301"/>
              <a:ext cx="101203" cy="941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Куб 19">
              <a:extLst>
                <a:ext uri="{FF2B5EF4-FFF2-40B4-BE49-F238E27FC236}">
                  <a16:creationId xmlns:a16="http://schemas.microsoft.com/office/drawing/2014/main" id="{B7CF62A6-02F9-432C-A9F9-F1A4C73EA6FC}"/>
                </a:ext>
              </a:extLst>
            </p:cNvPr>
            <p:cNvSpPr/>
            <p:nvPr/>
          </p:nvSpPr>
          <p:spPr>
            <a:xfrm>
              <a:off x="5667371" y="2501538"/>
              <a:ext cx="110732" cy="97381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Куб 20">
              <a:extLst>
                <a:ext uri="{FF2B5EF4-FFF2-40B4-BE49-F238E27FC236}">
                  <a16:creationId xmlns:a16="http://schemas.microsoft.com/office/drawing/2014/main" id="{6BAD9B59-D231-430D-968D-A077D319B947}"/>
                </a:ext>
              </a:extLst>
            </p:cNvPr>
            <p:cNvSpPr/>
            <p:nvPr/>
          </p:nvSpPr>
          <p:spPr>
            <a:xfrm>
              <a:off x="5538784" y="2615699"/>
              <a:ext cx="101203" cy="941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Куб 21">
              <a:extLst>
                <a:ext uri="{FF2B5EF4-FFF2-40B4-BE49-F238E27FC236}">
                  <a16:creationId xmlns:a16="http://schemas.microsoft.com/office/drawing/2014/main" id="{C817E80F-4F17-40C5-ABB4-2F1DD3D929CA}"/>
                </a:ext>
              </a:extLst>
            </p:cNvPr>
            <p:cNvSpPr/>
            <p:nvPr/>
          </p:nvSpPr>
          <p:spPr>
            <a:xfrm>
              <a:off x="5662608" y="2610936"/>
              <a:ext cx="110732" cy="97381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Куб 22">
              <a:extLst>
                <a:ext uri="{FF2B5EF4-FFF2-40B4-BE49-F238E27FC236}">
                  <a16:creationId xmlns:a16="http://schemas.microsoft.com/office/drawing/2014/main" id="{1E88BF67-5A1C-47C5-89A9-2C4FDED02505}"/>
                </a:ext>
              </a:extLst>
            </p:cNvPr>
            <p:cNvSpPr/>
            <p:nvPr/>
          </p:nvSpPr>
          <p:spPr>
            <a:xfrm>
              <a:off x="5538784" y="2719388"/>
              <a:ext cx="101203" cy="941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Куб 23">
              <a:extLst>
                <a:ext uri="{FF2B5EF4-FFF2-40B4-BE49-F238E27FC236}">
                  <a16:creationId xmlns:a16="http://schemas.microsoft.com/office/drawing/2014/main" id="{86E20B50-8E87-43E3-91C8-08E6C7C1FBF7}"/>
                </a:ext>
              </a:extLst>
            </p:cNvPr>
            <p:cNvSpPr/>
            <p:nvPr/>
          </p:nvSpPr>
          <p:spPr>
            <a:xfrm>
              <a:off x="5662608" y="2714625"/>
              <a:ext cx="110732" cy="97381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51B332E-4149-4261-A541-32E5EB147436}"/>
              </a:ext>
            </a:extLst>
          </p:cNvPr>
          <p:cNvSpPr txBox="1"/>
          <p:nvPr/>
        </p:nvSpPr>
        <p:spPr>
          <a:xfrm>
            <a:off x="2190271" y="2609629"/>
            <a:ext cx="174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«Чистые» модели на данных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5DA1F1-250E-499F-8CE7-67E19A730AFE}"/>
              </a:ext>
            </a:extLst>
          </p:cNvPr>
          <p:cNvSpPr txBox="1"/>
          <p:nvPr/>
        </p:nvSpPr>
        <p:spPr>
          <a:xfrm>
            <a:off x="4732975" y="2600067"/>
            <a:ext cx="141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Классические модели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58EF7F-241E-482B-9B18-1B45292DC4B6}"/>
              </a:ext>
            </a:extLst>
          </p:cNvPr>
          <p:cNvSpPr txBox="1"/>
          <p:nvPr/>
        </p:nvSpPr>
        <p:spPr>
          <a:xfrm>
            <a:off x="3579283" y="2549053"/>
            <a:ext cx="1412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Модели с гибкой структурой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5A55DBB-7478-4F9E-8DE5-AE660CB49A62}"/>
              </a:ext>
            </a:extLst>
          </p:cNvPr>
          <p:cNvCxnSpPr/>
          <p:nvPr/>
        </p:nvCxnSpPr>
        <p:spPr>
          <a:xfrm>
            <a:off x="2807698" y="1586171"/>
            <a:ext cx="84929" cy="271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94A8D7-C7A2-43B5-B543-0A2D0AF34F3B}"/>
              </a:ext>
            </a:extLst>
          </p:cNvPr>
          <p:cNvSpPr txBox="1"/>
          <p:nvPr/>
        </p:nvSpPr>
        <p:spPr>
          <a:xfrm>
            <a:off x="1386686" y="840892"/>
            <a:ext cx="1830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Низкоуровневая сборка структуры из неспецифичных блоков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A901A8-2470-42C0-825E-77C99EE5FA89}"/>
              </a:ext>
            </a:extLst>
          </p:cNvPr>
          <p:cNvSpPr txBox="1"/>
          <p:nvPr/>
        </p:nvSpPr>
        <p:spPr>
          <a:xfrm>
            <a:off x="5284747" y="922210"/>
            <a:ext cx="1830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Настройка только числовых параметров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334712A-773C-4D25-A32F-6DD13DC68EA5}"/>
              </a:ext>
            </a:extLst>
          </p:cNvPr>
          <p:cNvCxnSpPr>
            <a:cxnSpLocks/>
          </p:cNvCxnSpPr>
          <p:nvPr/>
        </p:nvCxnSpPr>
        <p:spPr>
          <a:xfrm flipH="1">
            <a:off x="5557501" y="1516915"/>
            <a:ext cx="116414" cy="279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A050674-DDFC-46E6-9D09-09D9B7C1E24B}"/>
              </a:ext>
            </a:extLst>
          </p:cNvPr>
          <p:cNvSpPr txBox="1"/>
          <p:nvPr/>
        </p:nvSpPr>
        <p:spPr>
          <a:xfrm>
            <a:off x="3298918" y="1182869"/>
            <a:ext cx="18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частичной сборки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80E2E9B-9BCC-4B05-8C94-1A35D6285B5A}"/>
              </a:ext>
            </a:extLst>
          </p:cNvPr>
          <p:cNvCxnSpPr>
            <a:cxnSpLocks/>
          </p:cNvCxnSpPr>
          <p:nvPr/>
        </p:nvCxnSpPr>
        <p:spPr>
          <a:xfrm>
            <a:off x="4250869" y="1633023"/>
            <a:ext cx="0" cy="173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Месяц 33">
            <a:extLst>
              <a:ext uri="{FF2B5EF4-FFF2-40B4-BE49-F238E27FC236}">
                <a16:creationId xmlns:a16="http://schemas.microsoft.com/office/drawing/2014/main" id="{088C68A4-F277-4916-A3E3-332662DC1BCE}"/>
              </a:ext>
            </a:extLst>
          </p:cNvPr>
          <p:cNvSpPr/>
          <p:nvPr/>
        </p:nvSpPr>
        <p:spPr>
          <a:xfrm rot="16200000">
            <a:off x="2980627" y="-746874"/>
            <a:ext cx="2439496" cy="6034063"/>
          </a:xfrm>
          <a:prstGeom prst="moon">
            <a:avLst>
              <a:gd name="adj" fmla="val 1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813BB652-BB57-4F7F-9709-8EBA89BD9B87}"/>
                  </a:ext>
                </a:extLst>
              </p:cNvPr>
              <p:cNvSpPr/>
              <p:nvPr/>
            </p:nvSpPr>
            <p:spPr>
              <a:xfrm>
                <a:off x="5846248" y="4152132"/>
                <a:ext cx="2860557" cy="553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230A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230A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d>
                        <m:dPr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230A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ru-RU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230A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</m:acc>
                          <m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∙</m:t>
                          </m:r>
                          <m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𝛻</m:t>
                          </m:r>
                        </m:e>
                      </m:d>
                      <m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</m:acc>
                      <m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den>
                      </m:f>
                      <m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𝛻</m:t>
                      </m:r>
                      <m:r>
                        <a:rPr kumimoji="0" lang="ru-RU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230A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ru-RU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230A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srgbClr val="0230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813BB652-BB57-4F7F-9709-8EBA89BD9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248" y="4152132"/>
                <a:ext cx="2860557" cy="553934"/>
              </a:xfrm>
              <a:prstGeom prst="rect">
                <a:avLst/>
              </a:prstGeom>
              <a:blipFill>
                <a:blip r:embed="rId2"/>
                <a:stretch>
                  <a:fillRect t="-6593" r="-5117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52BBDC5-D0E7-4BF2-BFAD-D0A17061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3" y="4032317"/>
            <a:ext cx="1492082" cy="104970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C032AA-9EB2-4914-8FBF-6E318BF15E7E}"/>
              </a:ext>
            </a:extLst>
          </p:cNvPr>
          <p:cNvSpPr txBox="1"/>
          <p:nvPr/>
        </p:nvSpPr>
        <p:spPr>
          <a:xfrm>
            <a:off x="5846248" y="3114648"/>
            <a:ext cx="301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EC00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Компактные описания в виде формул или уравнений.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75C3D1-AD9E-4184-A7CC-D2CCBCDBAA6D}"/>
              </a:ext>
            </a:extLst>
          </p:cNvPr>
          <p:cNvSpPr txBox="1"/>
          <p:nvPr/>
        </p:nvSpPr>
        <p:spPr>
          <a:xfrm>
            <a:off x="5901496" y="3785314"/>
            <a:ext cx="3521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230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Например, для гидродинамики: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F4071B-0369-48A1-8F4C-E4B98472D9F3}"/>
              </a:ext>
            </a:extLst>
          </p:cNvPr>
          <p:cNvSpPr txBox="1"/>
          <p:nvPr/>
        </p:nvSpPr>
        <p:spPr>
          <a:xfrm>
            <a:off x="52657" y="2708096"/>
            <a:ext cx="2231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EC00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Сложные структуры из простых (неспецифичных) функций.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E82961-EDE3-42AC-8A6B-C77947B2A6E3}"/>
              </a:ext>
            </a:extLst>
          </p:cNvPr>
          <p:cNvSpPr txBox="1"/>
          <p:nvPr/>
        </p:nvSpPr>
        <p:spPr>
          <a:xfrm>
            <a:off x="9247" y="3753126"/>
            <a:ext cx="3521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230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Например, нейронные сети:</a:t>
            </a:r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D7E31608-304D-46C1-A7FD-ED21E1F087C2}"/>
              </a:ext>
            </a:extLst>
          </p:cNvPr>
          <p:cNvSpPr/>
          <p:nvPr/>
        </p:nvSpPr>
        <p:spPr>
          <a:xfrm>
            <a:off x="2471501" y="4084360"/>
            <a:ext cx="241121" cy="4984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id="{554CE3F1-7E07-4E8E-91E6-40F192BE4FB6}"/>
              </a:ext>
            </a:extLst>
          </p:cNvPr>
          <p:cNvSpPr/>
          <p:nvPr/>
        </p:nvSpPr>
        <p:spPr>
          <a:xfrm rot="10800000">
            <a:off x="5268972" y="4058702"/>
            <a:ext cx="241121" cy="4984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4569A3-D9A8-4096-95D0-3EEF66F11DB4}"/>
              </a:ext>
            </a:extLst>
          </p:cNvPr>
          <p:cNvSpPr txBox="1"/>
          <p:nvPr/>
        </p:nvSpPr>
        <p:spPr>
          <a:xfrm>
            <a:off x="3027324" y="4063431"/>
            <a:ext cx="2080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230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Много интересных вариантов…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57ECA3-E9F4-4172-BF56-DCD34A7B0C55}"/>
              </a:ext>
            </a:extLst>
          </p:cNvPr>
          <p:cNvSpPr txBox="1"/>
          <p:nvPr/>
        </p:nvSpPr>
        <p:spPr>
          <a:xfrm>
            <a:off x="3891513" y="3710366"/>
            <a:ext cx="35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EC00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Заголовок 4">
            <a:extLst>
              <a:ext uri="{FF2B5EF4-FFF2-40B4-BE49-F238E27FC236}">
                <a16:creationId xmlns:a16="http://schemas.microsoft.com/office/drawing/2014/main" id="{683D78D3-8F7B-4168-A7B3-9F673D8F2F7B}"/>
              </a:ext>
            </a:extLst>
          </p:cNvPr>
          <p:cNvSpPr txBox="1">
            <a:spLocks/>
          </p:cNvSpPr>
          <p:nvPr/>
        </p:nvSpPr>
        <p:spPr>
          <a:xfrm>
            <a:off x="63500" y="0"/>
            <a:ext cx="90805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>
                <a:solidFill>
                  <a:srgbClr val="002060"/>
                </a:solidFill>
                <a:latin typeface="Calibri"/>
                <a:cs typeface="Calibri"/>
              </a:rPr>
              <a:t>Разнообразие</a:t>
            </a:r>
            <a:r>
              <a:rPr lang="en-US" sz="2400">
                <a:solidFill>
                  <a:srgbClr val="002060"/>
                </a:solidFill>
                <a:latin typeface="Calibri"/>
                <a:cs typeface="Calibri"/>
              </a:rPr>
              <a:t> data-driven </a:t>
            </a:r>
            <a:r>
              <a:rPr lang="ru-RU" sz="2400">
                <a:solidFill>
                  <a:srgbClr val="002060"/>
                </a:solidFill>
                <a:latin typeface="Calibri"/>
                <a:cs typeface="Calibri"/>
              </a:rPr>
              <a:t>подходов в моделировании </a:t>
            </a:r>
          </a:p>
        </p:txBody>
      </p:sp>
      <p:sp>
        <p:nvSpPr>
          <p:cNvPr id="49" name="Номер слайда 2">
            <a:extLst>
              <a:ext uri="{FF2B5EF4-FFF2-40B4-BE49-F238E27FC236}">
                <a16:creationId xmlns:a16="http://schemas.microsoft.com/office/drawing/2014/main" id="{D33F73D2-46C3-45A3-9DCD-8B6EBE180E13}"/>
              </a:ext>
            </a:extLst>
          </p:cNvPr>
          <p:cNvSpPr txBox="1">
            <a:spLocks/>
          </p:cNvSpPr>
          <p:nvPr/>
        </p:nvSpPr>
        <p:spPr>
          <a:xfrm>
            <a:off x="7086600" y="3152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D66500-828B-4094-94D8-50E7FAEEED2A}"/>
              </a:ext>
            </a:extLst>
          </p:cNvPr>
          <p:cNvSpPr/>
          <p:nvPr/>
        </p:nvSpPr>
        <p:spPr>
          <a:xfrm>
            <a:off x="156912" y="4296776"/>
            <a:ext cx="1752600" cy="789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A7CD6-7B91-4498-9197-6509E9E23498}"/>
              </a:ext>
            </a:extLst>
          </p:cNvPr>
          <p:cNvSpPr txBox="1"/>
          <p:nvPr/>
        </p:nvSpPr>
        <p:spPr>
          <a:xfrm>
            <a:off x="33131" y="72611"/>
            <a:ext cx="6958135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Композитные модели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AB366-8CF9-4856-891B-AFA2BB2830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62" y="1058276"/>
            <a:ext cx="4878726" cy="2876415"/>
          </a:xfrm>
          <a:prstGeom prst="rect">
            <a:avLst/>
          </a:prstGeom>
          <a:effectLst/>
        </p:spPr>
      </p:pic>
      <p:sp>
        <p:nvSpPr>
          <p:cNvPr id="41" name="Прямоугольник 40"/>
          <p:cNvSpPr/>
          <p:nvPr/>
        </p:nvSpPr>
        <p:spPr>
          <a:xfrm>
            <a:off x="3769675" y="3965038"/>
            <a:ext cx="5556100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/>
              <a:t>Обобщенная структура композитной </a:t>
            </a:r>
            <a:r>
              <a:rPr lang="en-US" sz="1600"/>
              <a:t>data-driven </a:t>
            </a:r>
            <a:r>
              <a:rPr lang="ru-RU" sz="1600"/>
              <a:t>модели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7F7168-6C92-4ADC-9756-A34E0936D6CA}"/>
              </a:ext>
            </a:extLst>
          </p:cNvPr>
          <p:cNvSpPr/>
          <p:nvPr/>
        </p:nvSpPr>
        <p:spPr>
          <a:xfrm>
            <a:off x="33131" y="1058276"/>
            <a:ext cx="38331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+mj-lt"/>
              </a:rPr>
              <a:t>Композитная модель - это  составная гетерогенная модель, состоящая из моделей</a:t>
            </a:r>
            <a:r>
              <a:rPr lang="en-US" sz="160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>
                <a:solidFill>
                  <a:srgbClr val="000000"/>
                </a:solidFill>
                <a:latin typeface="+mj-lt"/>
              </a:rPr>
              <a:t>нескольких </a:t>
            </a:r>
            <a:r>
              <a:rPr lang="ru-RU" sz="1600" err="1">
                <a:solidFill>
                  <a:srgbClr val="000000"/>
                </a:solidFill>
              </a:rPr>
              <a:t>нескольких</a:t>
            </a:r>
            <a:r>
              <a:rPr lang="ru-RU" sz="1600">
                <a:solidFill>
                  <a:srgbClr val="000000"/>
                </a:solidFill>
              </a:rPr>
              <a:t> типов. </a:t>
            </a:r>
            <a:endParaRPr lang="ru-RU" sz="160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+mj-lt"/>
              </a:rPr>
              <a:t>Структура композитной модели может быть представлена в виде ориентированного ациклического графика (DAG);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+mj-lt"/>
              </a:rPr>
              <a:t>Простой случай составной структуры - ансамбль моделей (может быть одно- или многоуровневым);</a:t>
            </a:r>
          </a:p>
          <a:p>
            <a:endParaRPr lang="ru-RU" sz="16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04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E017ABF-F344-45F9-A7A9-F437F48F5AB6}"/>
              </a:ext>
            </a:extLst>
          </p:cNvPr>
          <p:cNvSpPr/>
          <p:nvPr/>
        </p:nvSpPr>
        <p:spPr>
          <a:xfrm>
            <a:off x="75354" y="4388752"/>
            <a:ext cx="1752600" cy="789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Колонтитул</a:t>
            </a: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-2636"/>
            <a:ext cx="8229600" cy="6204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189"/>
            <a:r>
              <a:rPr lang="ru-RU">
                <a:solidFill>
                  <a:srgbClr val="002060"/>
                </a:solidFill>
                <a:latin typeface="Calibri"/>
                <a:cs typeface="Calibri"/>
              </a:rPr>
              <a:t>Структурное обучение композитных моделей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1350" y="1816100"/>
            <a:ext cx="1701800" cy="98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81F49-CE22-46A4-9916-EE72B06EB754}"/>
              </a:ext>
            </a:extLst>
          </p:cNvPr>
          <p:cNvSpPr txBox="1"/>
          <p:nvPr/>
        </p:nvSpPr>
        <p:spPr>
          <a:xfrm>
            <a:off x="56200" y="628995"/>
            <a:ext cx="87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Структурное обучение </a:t>
            </a:r>
            <a:r>
              <a:rPr lang="ru-RU"/>
              <a:t>– это задача мета-обучения, которая может быть формализована через задачу комбинаторной оптимизации.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C5DF38E-29A0-4141-A2AA-F4CAFA2F5269}"/>
              </a:ext>
            </a:extLst>
          </p:cNvPr>
          <p:cNvSpPr/>
          <p:nvPr/>
        </p:nvSpPr>
        <p:spPr>
          <a:xfrm>
            <a:off x="30814" y="4387777"/>
            <a:ext cx="1775460" cy="86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CD7BD59-0299-4768-80F9-1493F7A5E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11" y="3200347"/>
            <a:ext cx="1503205" cy="1623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4D54226D-FA2D-4B34-B6BE-654C0303D2E5}"/>
                  </a:ext>
                </a:extLst>
              </p:cNvPr>
              <p:cNvSpPr/>
              <p:nvPr/>
            </p:nvSpPr>
            <p:spPr>
              <a:xfrm>
                <a:off x="3695672" y="2944519"/>
                <a:ext cx="309829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ru-RU" sz="1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105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0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sz="10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ru-RU" sz="10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05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sz="105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+((</m:t>
                              </m:r>
                              <m:r>
                                <m:rPr>
                                  <m:sty m:val="p"/>
                                </m:rPr>
                                <a:rPr lang="ru-RU" sz="105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0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0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ru-RU" sz="10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−2)∗(</m:t>
                          </m:r>
                          <m:r>
                            <a:rPr lang="ru-RU" sz="1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0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+2))</m:t>
                          </m:r>
                        </m:e>
                      </m:d>
                    </m:oMath>
                  </m:oMathPara>
                </a14:m>
                <a:endParaRPr lang="ru-RU" sz="105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4D54226D-FA2D-4B34-B6BE-654C0303D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672" y="2944519"/>
                <a:ext cx="3098294" cy="253916"/>
              </a:xfrm>
              <a:prstGeom prst="rect">
                <a:avLst/>
              </a:prstGeom>
              <a:blipFill>
                <a:blip r:embed="rId4"/>
                <a:stretch>
                  <a:fillRect t="-97619" b="-15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19D14D-567F-45BB-9396-67256A42D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422" y="3248080"/>
            <a:ext cx="2519069" cy="1473655"/>
          </a:xfrm>
          <a:prstGeom prst="rect">
            <a:avLst/>
          </a:prstGeom>
        </p:spPr>
      </p:pic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02CC1D6A-C989-41DE-A364-81513205D93B}"/>
              </a:ext>
            </a:extLst>
          </p:cNvPr>
          <p:cNvCxnSpPr>
            <a:cxnSpLocks/>
          </p:cNvCxnSpPr>
          <p:nvPr/>
        </p:nvCxnSpPr>
        <p:spPr>
          <a:xfrm>
            <a:off x="4245032" y="179370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9C0FFE9B-8DD7-405B-AD90-58B27FD45BA9}"/>
              </a:ext>
            </a:extLst>
          </p:cNvPr>
          <p:cNvCxnSpPr/>
          <p:nvPr/>
        </p:nvCxnSpPr>
        <p:spPr>
          <a:xfrm>
            <a:off x="3920523" y="1849819"/>
            <a:ext cx="0" cy="31477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2D0EA04-1825-4F7E-9D5B-29465E8C92DC}"/>
              </a:ext>
            </a:extLst>
          </p:cNvPr>
          <p:cNvSpPr txBox="1"/>
          <p:nvPr/>
        </p:nvSpPr>
        <p:spPr>
          <a:xfrm>
            <a:off x="4030770" y="1311166"/>
            <a:ext cx="49668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25"/>
              <a:t>Для </a:t>
            </a:r>
            <a:r>
              <a:rPr lang="ru-RU" sz="1425" err="1"/>
              <a:t>НЕсетевых</a:t>
            </a:r>
            <a:r>
              <a:rPr lang="ru-RU" sz="1425"/>
              <a:t> моделей подобные подходы также возможны, т.к. любую численную модель можно представить в виде графа вычислений, структуру которого можно модифицировать.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1DD8B85-2165-49B9-AEA8-2AF7BA14C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222" y="3764971"/>
            <a:ext cx="1115674" cy="1184120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9B53BCB-D1E5-46A0-8A62-9C65374925FF}"/>
              </a:ext>
            </a:extLst>
          </p:cNvPr>
          <p:cNvGrpSpPr/>
          <p:nvPr/>
        </p:nvGrpSpPr>
        <p:grpSpPr>
          <a:xfrm>
            <a:off x="56200" y="2257719"/>
            <a:ext cx="2664031" cy="2349899"/>
            <a:chOff x="110280" y="2309324"/>
            <a:chExt cx="2664031" cy="234989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211312E-C321-4358-9FD9-0BEAD8DCF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280" y="2665831"/>
              <a:ext cx="2664031" cy="1281434"/>
            </a:xfrm>
            <a:prstGeom prst="rect">
              <a:avLst/>
            </a:prstGeom>
          </p:spPr>
        </p:pic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9D15D389-1CD6-4073-BEBB-A182262BC1AD}"/>
                </a:ext>
              </a:extLst>
            </p:cNvPr>
            <p:cNvSpPr/>
            <p:nvPr/>
          </p:nvSpPr>
          <p:spPr>
            <a:xfrm>
              <a:off x="809754" y="2701645"/>
              <a:ext cx="437151" cy="760096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BC02678F-E31D-4D21-8844-24709AF844B8}"/>
                </a:ext>
              </a:extLst>
            </p:cNvPr>
            <p:cNvSpPr/>
            <p:nvPr/>
          </p:nvSpPr>
          <p:spPr>
            <a:xfrm>
              <a:off x="1399957" y="2716656"/>
              <a:ext cx="437141" cy="57011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188AC1D9-D5B5-4176-9758-9EB7828B81D4}"/>
                </a:ext>
              </a:extLst>
            </p:cNvPr>
            <p:cNvSpPr/>
            <p:nvPr/>
          </p:nvSpPr>
          <p:spPr>
            <a:xfrm>
              <a:off x="1399958" y="3331798"/>
              <a:ext cx="437151" cy="57011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5FB997E3-E021-4366-9FD3-71338D775348}"/>
                </a:ext>
              </a:extLst>
            </p:cNvPr>
            <p:cNvCxnSpPr>
              <a:cxnSpLocks/>
            </p:cNvCxnSpPr>
            <p:nvPr/>
          </p:nvCxnSpPr>
          <p:spPr>
            <a:xfrm>
              <a:off x="1318951" y="2555248"/>
              <a:ext cx="0" cy="14519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46BD8ADE-1E5A-441A-AE95-9024E34DC0F6}"/>
                </a:ext>
              </a:extLst>
            </p:cNvPr>
            <p:cNvCxnSpPr>
              <a:cxnSpLocks/>
            </p:cNvCxnSpPr>
            <p:nvPr/>
          </p:nvCxnSpPr>
          <p:spPr>
            <a:xfrm>
              <a:off x="723206" y="2555248"/>
              <a:ext cx="0" cy="14519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B0F1496-A102-482F-BA98-11BA97E53F1B}"/>
                </a:ext>
              </a:extLst>
            </p:cNvPr>
            <p:cNvSpPr txBox="1"/>
            <p:nvPr/>
          </p:nvSpPr>
          <p:spPr>
            <a:xfrm>
              <a:off x="748588" y="2309324"/>
              <a:ext cx="587545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25" i="1"/>
                <a:t>N1=</a:t>
              </a:r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 b="1" i="1">
                <a:solidFill>
                  <a:schemeClr val="accent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2EB838-103B-4EFB-B28B-2739F408AE11}"/>
                </a:ext>
              </a:extLst>
            </p:cNvPr>
            <p:cNvSpPr txBox="1"/>
            <p:nvPr/>
          </p:nvSpPr>
          <p:spPr>
            <a:xfrm>
              <a:off x="1406050" y="2311995"/>
              <a:ext cx="592426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25" i="1"/>
                <a:t>N2=</a:t>
              </a:r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 i="1"/>
            </a:p>
          </p:txBody>
        </p:sp>
        <p:sp>
          <p:nvSpPr>
            <p:cNvPr id="80" name="Стрелка: изогнутая вверх 35">
              <a:extLst>
                <a:ext uri="{FF2B5EF4-FFF2-40B4-BE49-F238E27FC236}">
                  <a16:creationId xmlns:a16="http://schemas.microsoft.com/office/drawing/2014/main" id="{B60BF4AB-A8B6-4EF9-BC9B-B86196D32DB8}"/>
                </a:ext>
              </a:extLst>
            </p:cNvPr>
            <p:cNvSpPr/>
            <p:nvPr/>
          </p:nvSpPr>
          <p:spPr>
            <a:xfrm>
              <a:off x="1072119" y="4163272"/>
              <a:ext cx="552411" cy="209871"/>
            </a:xfrm>
            <a:prstGeom prst="curvedUp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tx1"/>
                </a:solidFill>
              </a:endParaRPr>
            </a:p>
          </p:txBody>
        </p:sp>
        <p:sp>
          <p:nvSpPr>
            <p:cNvPr id="81" name="Стрелка: изогнутая вверх 36">
              <a:extLst>
                <a:ext uri="{FF2B5EF4-FFF2-40B4-BE49-F238E27FC236}">
                  <a16:creationId xmlns:a16="http://schemas.microsoft.com/office/drawing/2014/main" id="{F7E8048D-1518-4665-99D5-DE682461E25C}"/>
                </a:ext>
              </a:extLst>
            </p:cNvPr>
            <p:cNvSpPr/>
            <p:nvPr/>
          </p:nvSpPr>
          <p:spPr>
            <a:xfrm flipH="1">
              <a:off x="872048" y="4174897"/>
              <a:ext cx="552410" cy="209871"/>
            </a:xfrm>
            <a:prstGeom prst="curvedUp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tx1"/>
                </a:solidFill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921E00CB-6BA9-4E2F-A679-905EF2978503}"/>
                </a:ext>
              </a:extLst>
            </p:cNvPr>
            <p:cNvSpPr/>
            <p:nvPr/>
          </p:nvSpPr>
          <p:spPr>
            <a:xfrm>
              <a:off x="1067262" y="4359141"/>
              <a:ext cx="264816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b="1" i="1">
                  <a:solidFill>
                    <a:schemeClr val="accent1"/>
                  </a:solidFill>
                </a:rPr>
                <a:t>?</a:t>
              </a:r>
              <a:endParaRPr lang="ru-RU" sz="1350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97569C20-11F5-4E35-9E06-490BB1C0707E}"/>
                </a:ext>
              </a:extLst>
            </p:cNvPr>
            <p:cNvSpPr/>
            <p:nvPr/>
          </p:nvSpPr>
          <p:spPr>
            <a:xfrm>
              <a:off x="996581" y="2650577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67F1EC9F-822D-4D1A-87E0-B5BEBADA1B49}"/>
                </a:ext>
              </a:extLst>
            </p:cNvPr>
            <p:cNvSpPr/>
            <p:nvPr/>
          </p:nvSpPr>
          <p:spPr>
            <a:xfrm>
              <a:off x="987474" y="2915048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0EDB368B-0003-4B9F-8176-57F0A8A746A5}"/>
                </a:ext>
              </a:extLst>
            </p:cNvPr>
            <p:cNvSpPr/>
            <p:nvPr/>
          </p:nvSpPr>
          <p:spPr>
            <a:xfrm>
              <a:off x="987474" y="3153964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3FD6D07C-0E64-41CD-B967-F1465BE171EC}"/>
                </a:ext>
              </a:extLst>
            </p:cNvPr>
            <p:cNvSpPr/>
            <p:nvPr/>
          </p:nvSpPr>
          <p:spPr>
            <a:xfrm>
              <a:off x="1563033" y="2679376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B9275339-3FDC-4F2E-A83A-A577E25F53FA}"/>
                </a:ext>
              </a:extLst>
            </p:cNvPr>
            <p:cNvSpPr/>
            <p:nvPr/>
          </p:nvSpPr>
          <p:spPr>
            <a:xfrm>
              <a:off x="1581157" y="2991378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5FF9A61C-09F9-44C3-895D-59F9806460ED}"/>
                </a:ext>
              </a:extLst>
            </p:cNvPr>
            <p:cNvSpPr/>
            <p:nvPr/>
          </p:nvSpPr>
          <p:spPr>
            <a:xfrm>
              <a:off x="1557837" y="3303045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8149AA4D-131A-428A-933A-D0A218C3E611}"/>
                </a:ext>
              </a:extLst>
            </p:cNvPr>
            <p:cNvSpPr/>
            <p:nvPr/>
          </p:nvSpPr>
          <p:spPr>
            <a:xfrm>
              <a:off x="1568252" y="3617733"/>
              <a:ext cx="269626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25" b="1" i="1">
                  <a:solidFill>
                    <a:schemeClr val="accent1"/>
                  </a:solidFill>
                </a:rPr>
                <a:t>?</a:t>
              </a:r>
              <a:endParaRPr lang="ru-RU" sz="1425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726DB2-F396-41D8-918E-5F639DEF091F}"/>
                </a:ext>
              </a:extLst>
            </p:cNvPr>
            <p:cNvSpPr txBox="1"/>
            <p:nvPr/>
          </p:nvSpPr>
          <p:spPr>
            <a:xfrm>
              <a:off x="802631" y="3880791"/>
              <a:ext cx="378436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25">
                  <a:solidFill>
                    <a:srgbClr val="000000"/>
                  </a:solidFill>
                </a:rPr>
                <a:t>b1</a:t>
              </a:r>
              <a:endParaRPr lang="ru-RU" sz="1425">
                <a:solidFill>
                  <a:srgbClr val="000000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FAF9072-6F95-462B-A39E-5B942C75E1CE}"/>
                </a:ext>
              </a:extLst>
            </p:cNvPr>
            <p:cNvSpPr txBox="1"/>
            <p:nvPr/>
          </p:nvSpPr>
          <p:spPr>
            <a:xfrm>
              <a:off x="1419252" y="3878437"/>
              <a:ext cx="378436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25">
                  <a:solidFill>
                    <a:srgbClr val="000000"/>
                  </a:solidFill>
                </a:rPr>
                <a:t>b</a:t>
              </a:r>
              <a:r>
                <a:rPr lang="ru-RU" sz="1425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92" name="Стрелка: вправо 70">
            <a:extLst>
              <a:ext uri="{FF2B5EF4-FFF2-40B4-BE49-F238E27FC236}">
                <a16:creationId xmlns:a16="http://schemas.microsoft.com/office/drawing/2014/main" id="{6F651360-D6C0-4758-8CB9-CFC170F3EDA5}"/>
              </a:ext>
            </a:extLst>
          </p:cNvPr>
          <p:cNvSpPr/>
          <p:nvPr/>
        </p:nvSpPr>
        <p:spPr>
          <a:xfrm>
            <a:off x="2079296" y="3886944"/>
            <a:ext cx="266049" cy="5095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D25C49E-10E2-4C4D-9CBA-49E623A9CDEB}"/>
              </a:ext>
            </a:extLst>
          </p:cNvPr>
          <p:cNvSpPr txBox="1"/>
          <p:nvPr/>
        </p:nvSpPr>
        <p:spPr>
          <a:xfrm>
            <a:off x="2273102" y="3413983"/>
            <a:ext cx="1592850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25"/>
              <a:t>Граф вычислений: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E393F91-3CD1-412E-8F2B-115634EDE788}"/>
              </a:ext>
            </a:extLst>
          </p:cNvPr>
          <p:cNvSpPr txBox="1"/>
          <p:nvPr/>
        </p:nvSpPr>
        <p:spPr>
          <a:xfrm>
            <a:off x="3981238" y="2429047"/>
            <a:ext cx="2264703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25"/>
              <a:t>Например, для алгебраической функции: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B9928D1-2609-46F2-A76E-59A00AD191DF}"/>
              </a:ext>
            </a:extLst>
          </p:cNvPr>
          <p:cNvSpPr txBox="1"/>
          <p:nvPr/>
        </p:nvSpPr>
        <p:spPr>
          <a:xfrm>
            <a:off x="6659678" y="2509239"/>
            <a:ext cx="2264703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25"/>
              <a:t>Или мета-моделей МО: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CD78E4-CFEB-432B-BD17-04D6FA4B6508}"/>
              </a:ext>
            </a:extLst>
          </p:cNvPr>
          <p:cNvSpPr txBox="1"/>
          <p:nvPr/>
        </p:nvSpPr>
        <p:spPr>
          <a:xfrm>
            <a:off x="30814" y="1334405"/>
            <a:ext cx="36105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/>
              <a:t>Например, идентификация архитектуры нейронной сети (</a:t>
            </a:r>
            <a:r>
              <a:rPr lang="en-US" sz="1400"/>
              <a:t>Neural Architecture Search, NAS</a:t>
            </a:r>
            <a:r>
              <a:rPr lang="ru-RU" sz="140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203633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D66500-828B-4094-94D8-50E7FAEEED2A}"/>
              </a:ext>
            </a:extLst>
          </p:cNvPr>
          <p:cNvSpPr/>
          <p:nvPr/>
        </p:nvSpPr>
        <p:spPr>
          <a:xfrm>
            <a:off x="104691" y="4275795"/>
            <a:ext cx="1752600" cy="789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A7CD6-7B91-4498-9197-6509E9E23498}"/>
              </a:ext>
            </a:extLst>
          </p:cNvPr>
          <p:cNvSpPr txBox="1"/>
          <p:nvPr/>
        </p:nvSpPr>
        <p:spPr>
          <a:xfrm>
            <a:off x="33131" y="72611"/>
            <a:ext cx="6958135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57189">
              <a:spcBef>
                <a:spcPct val="0"/>
              </a:spcBef>
              <a:buNone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Эволюционный подход к структурному обучению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AB366-8CF9-4856-891B-AFA2BB283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51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D4CD52-28D4-43D9-BFC4-329BA5B9DE0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B9B71-1939-4C4E-9EC4-DDC3D3451144}"/>
              </a:ext>
            </a:extLst>
          </p:cNvPr>
          <p:cNvSpPr txBox="1"/>
          <p:nvPr/>
        </p:nvSpPr>
        <p:spPr>
          <a:xfrm>
            <a:off x="78846" y="4112571"/>
            <a:ext cx="8682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Алгоритм генерирует начальную популяцию цепочек с помощью метода «роста».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Популяция эволюционирует с использованием операторов </a:t>
            </a:r>
            <a:r>
              <a:rPr lang="ru-RU" sz="1600" err="1"/>
              <a:t>срещивания</a:t>
            </a:r>
            <a:r>
              <a:rPr lang="ru-RU" sz="1600"/>
              <a:t> и мутации до тех пор, пока критерии останова не будут удовлетворены.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415CF3-0849-47E3-AB20-066757B8F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8652"/>
            <a:ext cx="4781181" cy="18793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417627-D754-42C8-B723-BAFC5AEA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14" y="816073"/>
            <a:ext cx="3882302" cy="2384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4342B2-5007-428F-945F-488D234803E9}"/>
              </a:ext>
            </a:extLst>
          </p:cNvPr>
          <p:cNvSpPr txBox="1"/>
          <p:nvPr/>
        </p:nvSpPr>
        <p:spPr>
          <a:xfrm>
            <a:off x="4678675" y="3145868"/>
            <a:ext cx="4360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/>
              <a:t>Структура генотипа при эволюционной оптимизации: функциональные свойства, набор параметров и отношения между блоками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13801E-B5F1-42EC-85D8-270E2971B3F2}"/>
              </a:ext>
            </a:extLst>
          </p:cNvPr>
          <p:cNvSpPr txBox="1"/>
          <p:nvPr/>
        </p:nvSpPr>
        <p:spPr>
          <a:xfrm>
            <a:off x="497205" y="3055042"/>
            <a:ext cx="3767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/>
              <a:t>Концепция эволюционного подбора архитектуры составной модели машинного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7194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42"/>
    </mc:Choice>
    <mc:Fallback xmlns="">
      <p:transition spd="slow" advTm="8144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EA0617-511A-488F-A6D0-5C3EF315D773}"/>
              </a:ext>
            </a:extLst>
          </p:cNvPr>
          <p:cNvSpPr/>
          <p:nvPr/>
        </p:nvSpPr>
        <p:spPr>
          <a:xfrm>
            <a:off x="5659255" y="3763128"/>
            <a:ext cx="2910320" cy="75123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4684FA-DA05-4221-822C-9A27ED9C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470" y="2101599"/>
            <a:ext cx="2848110" cy="210363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EA5C53-7045-4149-B81D-BCAEF16A2DB0}"/>
              </a:ext>
            </a:extLst>
          </p:cNvPr>
          <p:cNvSpPr/>
          <p:nvPr/>
        </p:nvSpPr>
        <p:spPr>
          <a:xfrm>
            <a:off x="5605068" y="4205230"/>
            <a:ext cx="3538933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Сходимость структуры модели к оптимуму (для синтетических данных с известной эталонной структурой)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306F7C-A27C-40F8-AE89-0FDA3C5D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723" y="2065079"/>
            <a:ext cx="2880490" cy="223763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905CE39-84E3-4250-86E9-9356514EAEAA}"/>
              </a:ext>
            </a:extLst>
          </p:cNvPr>
          <p:cNvSpPr/>
          <p:nvPr/>
        </p:nvSpPr>
        <p:spPr>
          <a:xfrm>
            <a:off x="3057067" y="4302711"/>
            <a:ext cx="2731802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Сходимость метрики качества модели </a:t>
            </a:r>
          </a:p>
        </p:txBody>
      </p:sp>
      <p:pic>
        <p:nvPicPr>
          <p:cNvPr id="17" name="Picture 2" descr="alt-текст">
            <a:extLst>
              <a:ext uri="{FF2B5EF4-FFF2-40B4-BE49-F238E27FC236}">
                <a16:creationId xmlns:a16="http://schemas.microsoft.com/office/drawing/2014/main" id="{88F7A839-B3A8-428D-90C3-0D45067718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4" y="2149223"/>
            <a:ext cx="2840220" cy="166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33B4B6-359E-495A-877C-6E035549A951}"/>
              </a:ext>
            </a:extLst>
          </p:cNvPr>
          <p:cNvSpPr/>
          <p:nvPr/>
        </p:nvSpPr>
        <p:spPr>
          <a:xfrm>
            <a:off x="87774" y="918351"/>
            <a:ext cx="8935342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Поиск оптимальной структуры </a:t>
            </a:r>
            <a:r>
              <a:rPr lang="en-US" sz="1600">
                <a:ea typeface="Calibri" panose="020F0502020204030204" pitchFamily="34" charset="0"/>
                <a:cs typeface="Times New Roman" panose="02020603050405020304" pitchFamily="18" charset="0"/>
              </a:rPr>
              <a:t>data-driven </a:t>
            </a: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модели удобно выполнять с помощью </a:t>
            </a:r>
            <a:r>
              <a:rPr lang="ru-RU" sz="1600" b="1">
                <a:ea typeface="Calibri" panose="020F0502020204030204" pitchFamily="34" charset="0"/>
                <a:cs typeface="Times New Roman" panose="02020603050405020304" pitchFamily="18" charset="0"/>
              </a:rPr>
              <a:t>эволюционных подходов</a:t>
            </a: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. В качестве </a:t>
            </a:r>
            <a:r>
              <a:rPr lang="ru-RU" sz="1600" b="1">
                <a:ea typeface="Calibri" panose="020F0502020204030204" pitchFamily="34" charset="0"/>
                <a:cs typeface="Times New Roman" panose="02020603050405020304" pitchFamily="18" charset="0"/>
              </a:rPr>
              <a:t>генотипа</a:t>
            </a: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 выступает граф структуры композитной модели, а поиск решения осуществляется с помощью применения </a:t>
            </a:r>
            <a:r>
              <a:rPr lang="ru-RU" sz="1600" b="1">
                <a:ea typeface="Calibri" panose="020F0502020204030204" pitchFamily="34" charset="0"/>
                <a:cs typeface="Times New Roman" panose="02020603050405020304" pitchFamily="18" charset="0"/>
              </a:rPr>
              <a:t>эволюционных операторов</a:t>
            </a: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 к графу.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6CDC055-F059-4BCD-B752-37CE8A6BD148}"/>
              </a:ext>
            </a:extLst>
          </p:cNvPr>
          <p:cNvSpPr/>
          <p:nvPr/>
        </p:nvSpPr>
        <p:spPr>
          <a:xfrm>
            <a:off x="141984" y="3829111"/>
            <a:ext cx="2731802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Эволюционная оптимизация структуры модели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A9A65B-7F4D-43E7-A6FA-5AC0EF5452CB}"/>
              </a:ext>
            </a:extLst>
          </p:cNvPr>
          <p:cNvSpPr txBox="1"/>
          <p:nvPr/>
        </p:nvSpPr>
        <p:spPr>
          <a:xfrm>
            <a:off x="33131" y="72611"/>
            <a:ext cx="6958135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57189">
              <a:spcBef>
                <a:spcPct val="0"/>
              </a:spcBef>
              <a:buNone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/>
              <a:t>Эволюционный подход к структурному обучению</a:t>
            </a:r>
          </a:p>
        </p:txBody>
      </p:sp>
    </p:spTree>
    <p:extLst>
      <p:ext uri="{BB962C8B-B14F-4D97-AF65-F5344CB8AC3E}">
        <p14:creationId xmlns:p14="http://schemas.microsoft.com/office/powerpoint/2010/main" val="1533653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60CA26-032F-40F0-AF30-2B89DE9094AF}"/>
              </a:ext>
            </a:extLst>
          </p:cNvPr>
          <p:cNvSpPr/>
          <p:nvPr/>
        </p:nvSpPr>
        <p:spPr>
          <a:xfrm>
            <a:off x="96447" y="4359630"/>
            <a:ext cx="1752600" cy="789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A7CD6-7B91-4498-9197-6509E9E23498}"/>
              </a:ext>
            </a:extLst>
          </p:cNvPr>
          <p:cNvSpPr txBox="1"/>
          <p:nvPr/>
        </p:nvSpPr>
        <p:spPr>
          <a:xfrm>
            <a:off x="33131" y="72612"/>
            <a:ext cx="8272669" cy="504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defTabSz="45718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00206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2000"/>
              <a:t>Эволюционная идентификация структуры графа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AB366-8CF9-4856-891B-AFA2BB2830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36831-0F18-4307-99B4-3F14126F2F47}"/>
              </a:ext>
            </a:extLst>
          </p:cNvPr>
          <p:cNvSpPr txBox="1"/>
          <p:nvPr/>
        </p:nvSpPr>
        <p:spPr>
          <a:xfrm>
            <a:off x="1165952" y="4754182"/>
            <a:ext cx="696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Применение эволюционных операторов к графу структуры моделей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72" y="639819"/>
            <a:ext cx="8543068" cy="40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3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ver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over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F117DB13901DF47BE48C746A0F462DC" ma:contentTypeVersion="24" ma:contentTypeDescription="Создание документа." ma:contentTypeScope="" ma:versionID="5e7805fa73f7dbdc9a879d56881a9c71">
  <xsd:schema xmlns:xsd="http://www.w3.org/2001/XMLSchema" xmlns:xs="http://www.w3.org/2001/XMLSchema" xmlns:p="http://schemas.microsoft.com/office/2006/metadata/properties" xmlns:ns3="ee580154-dc11-49ad-908a-e87b5ee7595e" xmlns:ns4="f4066a50-0425-4984-997c-989ad5f61f06" targetNamespace="http://schemas.microsoft.com/office/2006/metadata/properties" ma:root="true" ma:fieldsID="f019ca693ecc0527fc46e8bbb491f461" ns3:_="" ns4:_="">
    <xsd:import namespace="ee580154-dc11-49ad-908a-e87b5ee7595e"/>
    <xsd:import namespace="f4066a50-0425-4984-997c-989ad5f61f0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msChannelId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80154-dc11-49ad-908a-e87b5ee759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66a50-0425-4984-997c-989ad5f61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f4066a50-0425-4984-997c-989ad5f61f06" xsi:nil="true"/>
    <Invited_Teachers xmlns="f4066a50-0425-4984-997c-989ad5f61f06" xsi:nil="true"/>
    <Invited_Students xmlns="f4066a50-0425-4984-997c-989ad5f61f06" xsi:nil="true"/>
    <DefaultSectionNames xmlns="f4066a50-0425-4984-997c-989ad5f61f06" xsi:nil="true"/>
    <Is_Collaboration_Space_Locked xmlns="f4066a50-0425-4984-997c-989ad5f61f06" xsi:nil="true"/>
    <Templates xmlns="f4066a50-0425-4984-997c-989ad5f61f06" xsi:nil="true"/>
    <Has_Teacher_Only_SectionGroup xmlns="f4066a50-0425-4984-997c-989ad5f61f06" xsi:nil="true"/>
    <Owner xmlns="f4066a50-0425-4984-997c-989ad5f61f06">
      <UserInfo>
        <DisplayName/>
        <AccountId xsi:nil="true"/>
        <AccountType/>
      </UserInfo>
    </Owner>
    <Teachers xmlns="f4066a50-0425-4984-997c-989ad5f61f06">
      <UserInfo>
        <DisplayName/>
        <AccountId xsi:nil="true"/>
        <AccountType/>
      </UserInfo>
    </Teachers>
    <NotebookType xmlns="f4066a50-0425-4984-997c-989ad5f61f06" xsi:nil="true"/>
    <CultureName xmlns="f4066a50-0425-4984-997c-989ad5f61f06" xsi:nil="true"/>
    <FolderType xmlns="f4066a50-0425-4984-997c-989ad5f61f06" xsi:nil="true"/>
    <Students xmlns="f4066a50-0425-4984-997c-989ad5f61f06">
      <UserInfo>
        <DisplayName/>
        <AccountId xsi:nil="true"/>
        <AccountType/>
      </UserInfo>
    </Students>
    <Student_Groups xmlns="f4066a50-0425-4984-997c-989ad5f61f06">
      <UserInfo>
        <DisplayName/>
        <AccountId xsi:nil="true"/>
        <AccountType/>
      </UserInfo>
    </Student_Groups>
    <TeamsChannelId xmlns="f4066a50-0425-4984-997c-989ad5f61f06" xsi:nil="true"/>
    <Self_Registration_Enabled xmlns="f4066a50-0425-4984-997c-989ad5f61f06" xsi:nil="true"/>
  </documentManagement>
</p:properties>
</file>

<file path=customXml/itemProps1.xml><?xml version="1.0" encoding="utf-8"?>
<ds:datastoreItem xmlns:ds="http://schemas.openxmlformats.org/officeDocument/2006/customXml" ds:itemID="{8EDF8EC5-C986-416F-831C-F1272CD26C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25A0CB-CE05-4035-8187-DA2AD5FB36F9}">
  <ds:schemaRefs>
    <ds:schemaRef ds:uri="ee580154-dc11-49ad-908a-e87b5ee7595e"/>
    <ds:schemaRef ds:uri="f4066a50-0425-4984-997c-989ad5f61f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A1B488-89F8-44C8-9335-A59C5B967BE7}">
  <ds:schemaRefs>
    <ds:schemaRef ds:uri="http://purl.org/dc/elements/1.1/"/>
    <ds:schemaRef ds:uri="http://www.w3.org/XML/1998/namespace"/>
    <ds:schemaRef ds:uri="f4066a50-0425-4984-997c-989ad5f61f06"/>
    <ds:schemaRef ds:uri="ee580154-dc11-49ad-908a-e87b5ee7595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1808</Words>
  <Application>Microsoft Office PowerPoint</Application>
  <PresentationFormat>Экран (16:9)</PresentationFormat>
  <Paragraphs>227</Paragraphs>
  <Slides>24</Slides>
  <Notes>11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AlsReg</vt:lpstr>
      <vt:lpstr>Arial</vt:lpstr>
      <vt:lpstr>Calibri</vt:lpstr>
      <vt:lpstr>Cambria Math</vt:lpstr>
      <vt:lpstr>Courier New</vt:lpstr>
      <vt:lpstr>Verdana</vt:lpstr>
      <vt:lpstr>Wingdings</vt:lpstr>
      <vt:lpstr>Cover</vt:lpstr>
      <vt:lpstr>1_Cover</vt:lpstr>
      <vt:lpstr>2_Cover</vt:lpstr>
      <vt:lpstr>3_Cover</vt:lpstr>
      <vt:lpstr>4_Cover</vt:lpstr>
      <vt:lpstr>think-cell Slide</vt:lpstr>
      <vt:lpstr>Генеративный дизайн математических моделей на основе эволюционных подходов. От автоматического машинного обучения до вывода дифференциальных уравнений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Структурное обучение композитных моделей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использовать FEDOT?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Анна Владимировна</cp:lastModifiedBy>
  <cp:revision>2</cp:revision>
  <dcterms:created xsi:type="dcterms:W3CDTF">2014-06-27T12:30:22Z</dcterms:created>
  <dcterms:modified xsi:type="dcterms:W3CDTF">2021-05-21T17:29:24Z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0x0101001F117DB13901DF47BE48C746A0F462DC</vt:lpwstr>
  </property>
</Properties>
</file>