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presProps.xml" ContentType="application/vnd.openxmlformats-officedocument.presentationml.presProps+xml"/>
  <Override PartName="/ppt/media/image12.wmf" ContentType="image/x-wmf"/>
  <Override PartName="/ppt/media/image1.png" ContentType="image/png"/>
  <Override PartName="/ppt/media/image13.wmf" ContentType="image/x-wmf"/>
  <Override PartName="/ppt/media/image2.png" ContentType="image/png"/>
  <Override PartName="/ppt/media/image3.gif" ContentType="image/gif"/>
  <Override PartName="/ppt/media/image8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4.wmf" ContentType="image/x-wmf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6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0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1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5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6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3" name="PlaceHolder 6"/>
          <p:cNvSpPr>
            <a:spLocks noGrp="1"/>
          </p:cNvSpPr>
          <p:nvPr>
            <p:ph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4" name="PlaceHolder 7"/>
          <p:cNvSpPr>
            <a:spLocks noGrp="1"/>
          </p:cNvSpPr>
          <p:nvPr>
            <p:ph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150000"/>
            <a:ext cx="9718560" cy="1258560"/>
          </a:xfrm>
          <a:prstGeom prst="rect">
            <a:avLst/>
          </a:prstGeom>
          <a:solidFill>
            <a:srgbClr val="e74c3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doi.org/10.3389/fninf.2018.00007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7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7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8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hyperlink" Target="https://ejde.math.txstate.edu/Monographs/05/abstr.html" TargetMode="External"/><Relationship Id="rId3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/>
          <p:nvPr/>
        </p:nvSpPr>
        <p:spPr>
          <a:xfrm>
            <a:off x="360000" y="3240000"/>
            <a:ext cx="9358560" cy="10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Инструментарий машинного обучения в сетевом корреляционном анализе климатических данных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68" name="TextShape 2"/>
          <p:cNvSpPr/>
          <p:nvPr/>
        </p:nvSpPr>
        <p:spPr>
          <a:xfrm>
            <a:off x="540000" y="4680000"/>
            <a:ext cx="9178560" cy="25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ННГУ им. Н.И. Лобачевского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Prof. Juergen Kurths (Head of Group)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Олег Канаков (докладчик)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Михаил Кривоносов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Анна Пирова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Ольга Вершинина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469" name=""/>
          <p:cNvSpPr/>
          <p:nvPr/>
        </p:nvSpPr>
        <p:spPr>
          <a:xfrm>
            <a:off x="7704000" y="6984000"/>
            <a:ext cx="208692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26 ноября 2021 г.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432000" y="243720"/>
            <a:ext cx="9358920" cy="105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«Надёжный и логически прозрачный искусственный интеллект:</a:t>
            </a:r>
            <a:br/>
            <a:r>
              <a:rPr b="1" lang="ru-RU" sz="2200" spc="-1" strike="noStrike">
                <a:solidFill>
                  <a:srgbClr val="1c1c1c"/>
                </a:solidFill>
                <a:latin typeface="Source Sans Pro Light"/>
                <a:ea typeface="DejaVu Sans"/>
              </a:rPr>
              <a:t>технология, верификация и применение при социально-значимых и инфекционных заболеваниях»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Наблюдения «на глаз»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98" name="" descr=""/>
          <p:cNvPicPr/>
          <p:nvPr/>
        </p:nvPicPr>
        <p:blipFill>
          <a:blip r:embed="rId1"/>
          <a:srcRect l="7145" t="17285" r="7141" b="14396"/>
          <a:stretch/>
        </p:blipFill>
        <p:spPr>
          <a:xfrm>
            <a:off x="738360" y="1440360"/>
            <a:ext cx="8639280" cy="4139280"/>
          </a:xfrm>
          <a:prstGeom prst="rect">
            <a:avLst/>
          </a:prstGeom>
          <a:ln w="0">
            <a:noFill/>
          </a:ln>
        </p:spPr>
      </p:pic>
      <p:sp>
        <p:nvSpPr>
          <p:cNvPr id="499" name=""/>
          <p:cNvSpPr/>
          <p:nvPr/>
        </p:nvSpPr>
        <p:spPr>
          <a:xfrm>
            <a:off x="900000" y="6300000"/>
            <a:ext cx="809964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latin typeface="Arial"/>
              </a:rPr>
              <a:t>Gupta, S., Boers, N., Pappenberger, F., Kurths J. Complex network approach for detecting tropical cyclones. Clim Dyn 57, 3355–3364 (2021). https://doi.org/10.1007/s00382-021-05871-0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00" name=""/>
          <p:cNvSpPr/>
          <p:nvPr/>
        </p:nvSpPr>
        <p:spPr>
          <a:xfrm>
            <a:off x="900000" y="5580000"/>
            <a:ext cx="269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Степень узла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1" name=""/>
          <p:cNvSpPr/>
          <p:nvPr/>
        </p:nvSpPr>
        <p:spPr>
          <a:xfrm>
            <a:off x="3780000" y="5593680"/>
            <a:ext cx="269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Ср. географическая удалённость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2" name=""/>
          <p:cNvSpPr/>
          <p:nvPr/>
        </p:nvSpPr>
        <p:spPr>
          <a:xfrm>
            <a:off x="6480000" y="5593680"/>
            <a:ext cx="269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Локальный коэф. кластеризации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Наши задачи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Расширение номенклатуры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сетевых метрик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Количественная характеристика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величины ассоциации метрик с событиями (циклонами)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Выявление метрик,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наиболее связанных с событиями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Статистическая проверка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гипотезы о связи метрик с событиями (p-value)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Методы машинного обучения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Варианты постановки вопросов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Имеется ли статистическая зависимость между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величиной сетевых метрик</a:t>
            </a:r>
            <a:r>
              <a:rPr b="0" lang="ru-RU" sz="3200" spc="-1" strike="noStrike">
                <a:latin typeface="Arial"/>
              </a:rPr>
              <a:t> и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наличием циклона?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(задача ассоциации)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Имеется ли статистическая зависимость между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 величиной сетевых метрик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и возникновением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 нового циклона?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(задача предсказания)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Имеем ли мы готовый, пригодный для практического применения предсказатель циклонов на основе сетевых метрик?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Номенклатура сетевых метрик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Степень узла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Центральность по собственному вектору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(eigenvector centrality),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«степень влиятельности»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Степень близости</a:t>
            </a:r>
            <a:r>
              <a:rPr b="0" lang="ru-RU" sz="3200" spc="-1" strike="noStrike">
                <a:latin typeface="Arial"/>
              </a:rPr>
              <a:t> (closeness centrality)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Локальный коэффициент кластеризации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(см. ниже)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взвешенных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и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невзвешенных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графов!</a:t>
            </a:r>
            <a:endParaRPr b="0" lang="ru-RU" sz="3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09" name=""/>
              <p:cNvSpPr txBox="1"/>
              <p:nvPr/>
            </p:nvSpPr>
            <p:spPr>
              <a:xfrm>
                <a:off x="6300000" y="1719720"/>
                <a:ext cx="1965240" cy="619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Degree</m:t>
                        </m:r>
                      </m:e>
                      <m:sub>
                        <m:r>
                          <m:t xml:space="preserve">i</m:t>
                        </m:r>
                      </m:sub>
                    </m:sSub>
                    <m:r>
                      <m:t xml:space="preserve">=</m:t>
                    </m:r>
                    <m:nary>
                      <m:naryPr>
                        <m:chr m:val="∑"/>
                        <m:supHide m:val="1"/>
                      </m:naryPr>
                      <m:sub>
                        <m:r>
                          <m:t xml:space="preserve">j</m:t>
                        </m:r>
                      </m:sub>
                      <m:sup/>
                      <m:e>
                        <m:sSub>
                          <m:e>
                            <m:r>
                              <m:t xml:space="preserve">a</m:t>
                            </m:r>
                          </m:e>
                          <m:sub>
                            <m:r>
                              <m:t xml:space="preserve">ij</m:t>
                            </m:r>
                          </m:sub>
                        </m:sSub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10" name=""/>
              <p:cNvSpPr txBox="1"/>
              <p:nvPr/>
            </p:nvSpPr>
            <p:spPr>
              <a:xfrm>
                <a:off x="6310080" y="3060000"/>
                <a:ext cx="2689560" cy="75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EVC</m:t>
                        </m:r>
                      </m:e>
                      <m:sub>
                        <m:r>
                          <m:t xml:space="preserve">i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λ</m:t>
                        </m:r>
                      </m:den>
                    </m:f>
                    <m:nary>
                      <m:naryPr>
                        <m:chr m:val="∑"/>
                        <m:supHide m:val="1"/>
                      </m:naryPr>
                      <m:sub>
                        <m:r>
                          <m:t xml:space="preserve">j</m:t>
                        </m:r>
                      </m:sub>
                      <m:sup/>
                      <m:e>
                        <m:sSub>
                          <m:e>
                            <m:r>
                              <m:t xml:space="preserve">a</m:t>
                            </m:r>
                          </m:e>
                          <m:sub>
                            <m:r>
                              <m:t xml:space="preserve">ij</m:t>
                            </m:r>
                          </m:sub>
                        </m:sSub>
                      </m:e>
                    </m:nary>
                    <m:sSub>
                      <m:e>
                        <m:r>
                          <m:t xml:space="preserve">EVC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Номенклатура сетевых метрик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12" name="TextShape 2"/>
          <p:cNvSpPr/>
          <p:nvPr/>
        </p:nvSpPr>
        <p:spPr>
          <a:xfrm>
            <a:off x="288000" y="1656000"/>
            <a:ext cx="9178560" cy="50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50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44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Локальный коэффициент кластеризации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Для невзвешенных графов: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DejaVu Sans"/>
              </a:rPr>
              <a:t>Глобальный CC = (#треугольников)/(#троек)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DejaVu Sans"/>
              </a:rPr>
              <a:t>Локальный LCC=(#связанных соседей)/(#пар соседей)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Microsoft YaHei"/>
              </a:rPr>
              <a:t>Для взвешенных графов: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Microsoft YaHei"/>
              </a:rPr>
              <a:t>формулировка для корреляционных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сетей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N. Masuda et al. </a:t>
            </a:r>
            <a:r>
              <a:rPr b="1" i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Frontiers in Neuroinformatics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(2018)</a:t>
            </a:r>
            <a:br/>
            <a:r>
              <a:rPr b="1" lang="ru-RU" sz="2600" spc="-1" strike="noStrike" u="sng">
                <a:solidFill>
                  <a:srgbClr val="0000ff"/>
                </a:solidFill>
                <a:uFillTx/>
                <a:latin typeface="Source Sans Pro Semibold"/>
                <a:ea typeface="DejaVu Sans"/>
                <a:hlinkClick r:id="rId1"/>
              </a:rPr>
              <a:t>https://doi.org/10.3389/fninf.2018.00007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Проблема: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опосредованные корреляции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Решение: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коэффициент частной корреляции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Определён для тройки узлов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Хорошо подходит для LCC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Выражается через парные корреляции: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	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- Пирсона (N. Masuda et al.)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	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- Кендалла (наша работа)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513" name="" descr=""/>
          <p:cNvPicPr/>
          <p:nvPr/>
        </p:nvPicPr>
        <p:blipFill>
          <a:blip r:embed="rId2"/>
          <a:stretch/>
        </p:blipFill>
        <p:spPr>
          <a:xfrm>
            <a:off x="8496000" y="1692000"/>
            <a:ext cx="1216440" cy="5101920"/>
          </a:xfrm>
          <a:prstGeom prst="rect">
            <a:avLst/>
          </a:prstGeom>
          <a:ln w="0">
            <a:noFill/>
          </a:ln>
        </p:spPr>
      </p:pic>
      <p:pic>
        <p:nvPicPr>
          <p:cNvPr id="514" name="" descr=""/>
          <p:cNvPicPr/>
          <p:nvPr/>
        </p:nvPicPr>
        <p:blipFill>
          <a:blip r:embed="rId3"/>
          <a:stretch/>
        </p:blipFill>
        <p:spPr>
          <a:xfrm>
            <a:off x="6336360" y="2771640"/>
            <a:ext cx="1438560" cy="1259280"/>
          </a:xfrm>
          <a:prstGeom prst="rect">
            <a:avLst/>
          </a:prstGeom>
          <a:ln w="0">
            <a:noFill/>
          </a:ln>
        </p:spPr>
      </p:pic>
      <p:pic>
        <p:nvPicPr>
          <p:cNvPr id="515" name="" descr=""/>
          <p:cNvPicPr/>
          <p:nvPr/>
        </p:nvPicPr>
        <p:blipFill>
          <a:blip r:embed="rId4"/>
          <a:stretch/>
        </p:blipFill>
        <p:spPr>
          <a:xfrm>
            <a:off x="4973040" y="4275720"/>
            <a:ext cx="3479040" cy="1366560"/>
          </a:xfrm>
          <a:prstGeom prst="rect">
            <a:avLst/>
          </a:prstGeom>
          <a:ln w="0">
            <a:noFill/>
          </a:ln>
        </p:spPr>
      </p:pic>
      <p:sp>
        <p:nvSpPr>
          <p:cNvPr id="516" name=""/>
          <p:cNvSpPr/>
          <p:nvPr/>
        </p:nvSpPr>
        <p:spPr>
          <a:xfrm>
            <a:off x="6696000" y="4896000"/>
            <a:ext cx="17964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"/>
          <p:cNvSpPr/>
          <p:nvPr/>
        </p:nvSpPr>
        <p:spPr>
          <a:xfrm>
            <a:off x="1368000" y="1368000"/>
            <a:ext cx="17964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Компенсация пространственной неоднородности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71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Локальная аномалия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=</a:t>
            </a:r>
            <a:br/>
            <a:r>
              <a:rPr b="0" lang="ru-RU" sz="3200" spc="-1" strike="noStrike">
                <a:solidFill>
                  <a:srgbClr val="106802"/>
                </a:solidFill>
                <a:latin typeface="Arial"/>
              </a:rPr>
              <a:t>Значение наблюдаемой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−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 Локальное среднее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(только по времени)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Преобразование через</a:t>
            </a:r>
            <a:br/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эмпирическую (комплементарную) интегральную функцию распределения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Empirical (Complementary) Cumulative Distribution Function Transform (E(C)CDF Transform), Rank transform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ECCDF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) =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ранг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)/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N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    =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частота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x_наб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br/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ECDF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) = 1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−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ранг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)/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N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частота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x_наб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x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504000" y="164160"/>
            <a:ext cx="9215640" cy="15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Ассоциация метрик с циклонами: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распределения для аномалий в центре циклона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21" name="" descr=""/>
          <p:cNvPicPr/>
          <p:nvPr/>
        </p:nvPicPr>
        <p:blipFill>
          <a:blip r:embed="rId1"/>
          <a:srcRect l="4839" t="11118" r="8945" b="7862"/>
          <a:stretch/>
        </p:blipFill>
        <p:spPr>
          <a:xfrm>
            <a:off x="133920" y="1620000"/>
            <a:ext cx="9765720" cy="52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Ассоциация метрик с циклонами: 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ECCDF аномалий в центре циклона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23" name="" descr=""/>
          <p:cNvPicPr/>
          <p:nvPr/>
        </p:nvPicPr>
        <p:blipFill>
          <a:blip r:embed="rId1"/>
          <a:srcRect l="3470" t="11256" r="8942" b="7874"/>
          <a:stretch/>
        </p:blipFill>
        <p:spPr>
          <a:xfrm>
            <a:off x="180360" y="1440000"/>
            <a:ext cx="9719280" cy="542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Нелокальный характер ассоциации: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локальный коэффициент кластеризации (взв.)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25" name="" descr=""/>
          <p:cNvPicPr/>
          <p:nvPr/>
        </p:nvPicPr>
        <p:blipFill>
          <a:blip r:embed="rId1"/>
          <a:stretch/>
        </p:blipFill>
        <p:spPr>
          <a:xfrm>
            <a:off x="180000" y="1563120"/>
            <a:ext cx="9864360" cy="509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Нелокальный характер ассоциации: 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центральность по собственному вектору (взв.)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27" name="" descr=""/>
          <p:cNvPicPr/>
          <p:nvPr/>
        </p:nvPicPr>
        <p:blipFill>
          <a:blip r:embed="rId1"/>
          <a:stretch/>
        </p:blipFill>
        <p:spPr>
          <a:xfrm>
            <a:off x="93600" y="1555920"/>
            <a:ext cx="9986760" cy="510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Корреляционные сети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72" name="TextShape 2"/>
          <p:cNvSpPr/>
          <p:nvPr/>
        </p:nvSpPr>
        <p:spPr>
          <a:xfrm>
            <a:off x="360000" y="1980000"/>
            <a:ext cx="917856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5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Климатические сети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- это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корреляционные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сети для климатических данных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Корреляционная сеть: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представление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парных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ассоциаций между переменными в многомерных данных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1. Берём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многомерные данные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(временные ряды)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2. Вычисляем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парные корреляции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(в любой формализации)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3. Строим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сеть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(граф): узлы — переменные, рёбра — корреляции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4. Вычисляем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графовые меры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(глобальные, локальные)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5.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Используем эти меры вместо исходных данных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для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последующего анализа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К постановке задачи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Нелокальная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по пространству</a:t>
            </a:r>
            <a:r>
              <a:rPr b="0" lang="ru-RU" sz="3200" spc="-1" strike="noStrike">
                <a:latin typeface="Arial"/>
              </a:rPr>
              <a:t> ассоциация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скалярного поля</a:t>
            </a:r>
            <a:r>
              <a:rPr b="0" lang="ru-RU" sz="3200" spc="-1" strike="noStrike">
                <a:latin typeface="Arial"/>
              </a:rPr>
              <a:t> с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линиями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(задача ассоциации)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Нелокальная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 по пространству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 по времени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ассоциация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 скалярного поля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с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начальными точками линий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(задача предсказания)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К постановке задачи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Поставить задачу классификации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Задать классификатор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Задать критерий качества классификации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Обучить классификатор</a:t>
            </a:r>
            <a:br/>
            <a:r>
              <a:rPr b="0" lang="ru-RU" sz="3200" spc="-1" strike="noStrike">
                <a:latin typeface="Arial"/>
              </a:rPr>
              <a:t>(максимизировать качество)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Ранжировать сетевые метрики по достигнутому качеству классификации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Оценить статистическую значимость результата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Задача классификации (для ассоциации)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846000" y="158364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  <a:ea typeface="Microsoft YaHei"/>
              </a:rPr>
              <a:t>Вход классификатора: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E(C)CDF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m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n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,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t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) ),</a:t>
            </a:r>
            <a:br/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m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n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,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t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)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— сетевая метрика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m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на узле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n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в момент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t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Правило классификации:</a:t>
            </a:r>
            <a:br/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ответ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= 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E(C)CDF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(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m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n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,</a:t>
            </a:r>
            <a:r>
              <a:rPr b="0" i="1" lang="ru-RU" sz="3200" spc="-1" strike="noStrike" u="sng">
                <a:solidFill>
                  <a:srgbClr val="106802"/>
                </a:solidFill>
                <a:uFillTx/>
                <a:latin typeface="Arial"/>
                <a:ea typeface="Microsoft YaHei"/>
              </a:rPr>
              <a:t>t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) ) &gt; 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порог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Правильный ответ (метка класса)</a:t>
            </a:r>
            <a:br/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метка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= узел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n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в момент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t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принадлежит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к окрестности циклона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Параметры задачи классификации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Параметры построения корреляционной сети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временное окно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порог отсечения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(для невзвешенной сети)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Размер окрестности циклона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Порог классификатора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36" name=""/>
          <p:cNvSpPr/>
          <p:nvPr/>
        </p:nvSpPr>
        <p:spPr>
          <a:xfrm>
            <a:off x="720000" y="5404680"/>
            <a:ext cx="8639640" cy="7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Обучение: подбор параметров для максимизации качества классификации на имеющихся (обучающих) данных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Критерий качества классификации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513360" y="1870560"/>
            <a:ext cx="9215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Таблица соответствия</a:t>
            </a:r>
            <a:br/>
            <a:r>
              <a:rPr b="0" lang="ru-RU" sz="3200" spc="-1" strike="noStrike">
                <a:latin typeface="Arial"/>
              </a:rPr>
              <a:t>(Contingency table)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106802"/>
                </a:solidFill>
                <a:latin typeface="Arial"/>
              </a:rPr>
              <a:t>Ответ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и 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</a:rPr>
              <a:t>Метка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как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</a:rPr>
              <a:t>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случайные величины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Выборка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— множество узлов сетки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Зависимы ли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эти величины? Насколько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 совместное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эмпирическое распределение вероятностей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отличается от факторизуемого?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Мера различия —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расхождение Кульбака-Лайблера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(Kullback–Leibler divergence)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Подход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 Decision Trees:</a:t>
            </a:r>
            <a:br/>
            <a:r>
              <a:rPr b="0" lang="ru-RU" sz="3200" spc="-1" strike="noStrike">
                <a:solidFill>
                  <a:srgbClr val="106802"/>
                </a:solidFill>
                <a:latin typeface="Arial"/>
              </a:rPr>
              <a:t>InformationGain =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ВзаимнаяИнформация(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</a:rPr>
              <a:t>Ответ, Метка)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Подход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статистической проверки гипотез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:</a:t>
            </a:r>
            <a:br/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G-статистика = 2</a:t>
            </a:r>
            <a:r>
              <a:rPr b="0" i="1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N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* InformationGain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	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	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 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Microsoft YaHei"/>
              </a:rPr>
              <a:t>	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→ 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	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χ</a:t>
            </a:r>
            <a:r>
              <a:rPr b="0" lang="ru-RU" sz="3200" spc="-1" strike="noStrike" baseline="-8000">
                <a:solidFill>
                  <a:srgbClr val="106802"/>
                </a:solidFill>
                <a:latin typeface="Arial"/>
                <a:ea typeface="Arial"/>
              </a:rPr>
              <a:t>1</a:t>
            </a:r>
            <a:r>
              <a:rPr b="0" lang="ru-RU" sz="3200" spc="-1" strike="noStrike" baseline="33000">
                <a:solidFill>
                  <a:srgbClr val="106802"/>
                </a:solidFill>
                <a:latin typeface="Arial"/>
                <a:ea typeface="Arial"/>
              </a:rPr>
              <a:t>2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асимп. распред. (i.i.d.)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539" name=""/>
          <p:cNvGraphicFramePr/>
          <p:nvPr/>
        </p:nvGraphicFramePr>
        <p:xfrm>
          <a:off x="5152680" y="1768680"/>
          <a:ext cx="4426560" cy="1104120"/>
        </p:xfrm>
        <a:graphic>
          <a:graphicData uri="http://schemas.openxmlformats.org/drawingml/2006/table">
            <a:tbl>
              <a:tblPr/>
              <a:tblGrid>
                <a:gridCol w="1475640"/>
                <a:gridCol w="1475640"/>
                <a:gridCol w="1475640"/>
              </a:tblGrid>
              <a:tr h="36792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Метка = нет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Метка = да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</a:tr>
              <a:tr h="367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Ответ = нет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n(нет, нет)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n(да, нет)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8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Ответ = да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n(нет, да)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106802"/>
                          </a:solidFill>
                          <a:latin typeface="Arial"/>
                        </a:rPr>
                        <a:t>n(да, да)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Значения G-статистики, окрестность 6х6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41" name="" descr=""/>
          <p:cNvPicPr/>
          <p:nvPr/>
        </p:nvPicPr>
        <p:blipFill>
          <a:blip r:embed="rId1"/>
          <a:stretch/>
        </p:blipFill>
        <p:spPr>
          <a:xfrm>
            <a:off x="360000" y="1563120"/>
            <a:ext cx="9539640" cy="4916520"/>
          </a:xfrm>
          <a:prstGeom prst="rect">
            <a:avLst/>
          </a:prstGeom>
          <a:ln w="0">
            <a:noFill/>
          </a:ln>
        </p:spPr>
      </p:pic>
      <p:sp>
        <p:nvSpPr>
          <p:cNvPr id="542" name=""/>
          <p:cNvSpPr/>
          <p:nvPr/>
        </p:nvSpPr>
        <p:spPr>
          <a:xfrm>
            <a:off x="2520000" y="6313680"/>
            <a:ext cx="39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Размер временного окна (в сутках)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" descr=""/>
          <p:cNvPicPr/>
          <p:nvPr/>
        </p:nvPicPr>
        <p:blipFill>
          <a:blip r:embed="rId1"/>
          <a:stretch/>
        </p:blipFill>
        <p:spPr>
          <a:xfrm>
            <a:off x="189360" y="1620000"/>
            <a:ext cx="9719640" cy="4924440"/>
          </a:xfrm>
          <a:prstGeom prst="rect">
            <a:avLst/>
          </a:prstGeom>
          <a:ln w="0">
            <a:noFill/>
          </a:ln>
        </p:spPr>
      </p:pic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Значения G-статистики, окрестность 8х8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45" name=""/>
          <p:cNvSpPr/>
          <p:nvPr/>
        </p:nvSpPr>
        <p:spPr>
          <a:xfrm>
            <a:off x="2520000" y="6313680"/>
            <a:ext cx="39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Размер временного окна (в сутках)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" descr=""/>
          <p:cNvPicPr/>
          <p:nvPr/>
        </p:nvPicPr>
        <p:blipFill>
          <a:blip r:embed="rId1"/>
          <a:stretch/>
        </p:blipFill>
        <p:spPr>
          <a:xfrm>
            <a:off x="180000" y="1620000"/>
            <a:ext cx="9719640" cy="4859640"/>
          </a:xfrm>
          <a:prstGeom prst="rect">
            <a:avLst/>
          </a:prstGeom>
          <a:ln w="0">
            <a:noFill/>
          </a:ln>
        </p:spPr>
      </p:pic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Значения G-статистики, окрестность 10х10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48" name=""/>
          <p:cNvSpPr/>
          <p:nvPr/>
        </p:nvSpPr>
        <p:spPr>
          <a:xfrm>
            <a:off x="2520000" y="6313680"/>
            <a:ext cx="39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Размер временного окна (в сутках)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Анализ результатов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143280" y="182412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Окно 2 суток даёт наилучший результат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Окрестность 10х10 даёт наилучший результат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Невзвешенные варианты EVC и LCC дают  худший результат,</a:t>
            </a:r>
            <a:br/>
            <a:r>
              <a:rPr b="0" lang="ru-RU" sz="3200" spc="-1" strike="noStrike">
                <a:latin typeface="Arial"/>
              </a:rPr>
              <a:t>чем взвешенные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Невзвешенные варианты Closeness и Degree дают практически совпадающие результаты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Все сетевые метрики показывают худшую ассоциацию с ТЦ,</a:t>
            </a:r>
            <a:br/>
            <a:r>
              <a:rPr b="0" lang="ru-RU" sz="3200" spc="-1" strike="noStrike">
                <a:latin typeface="Arial"/>
              </a:rPr>
              <a:t>чем исходная наблюдаемая (атмосферное давление)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Сетевые метрики,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наиболее значимо ассоциированные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с ТЦ: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взвешенные: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Closeness_w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,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 Degree_w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EVC_w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LCC_w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невзвешенная (по порогу 0.9) :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Degree_0.9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Обучение многовходового классификатора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Признак =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Оптимизация (Nelder-Mead)</a:t>
            </a:r>
            <a:br/>
            <a:r>
              <a:rPr b="0" lang="ru-RU" sz="3200" spc="-1" strike="noStrike">
                <a:latin typeface="Arial"/>
              </a:rPr>
              <a:t>по вектору весов </a:t>
            </a:r>
            <a:r>
              <a:rPr b="0" i="1" lang="ru-RU" sz="3200" spc="-1" strike="noStrike">
                <a:latin typeface="Arial"/>
              </a:rPr>
              <a:t>w</a:t>
            </a:r>
            <a:r>
              <a:rPr b="0" i="1" lang="ru-RU" sz="3200" spc="-1" strike="noStrike" baseline="-8000">
                <a:latin typeface="Arial"/>
              </a:rPr>
              <a:t>i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Результат по комбинации 3 метрик (взвешенные Степень, LCC, EVC)</a:t>
            </a:r>
            <a:br/>
            <a:r>
              <a:rPr b="0" lang="ru-RU" sz="3200" spc="-1" strike="noStrike">
                <a:latin typeface="Arial"/>
              </a:rPr>
              <a:t>g=862551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Против g=584064 у наилучшей из отдельных метрик</a:t>
            </a:r>
            <a:endParaRPr b="0" lang="ru-RU" sz="3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3" name=""/>
              <p:cNvSpPr txBox="1"/>
              <p:nvPr/>
            </p:nvSpPr>
            <p:spPr>
              <a:xfrm>
                <a:off x="3098520" y="1800000"/>
                <a:ext cx="2841120" cy="619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nary>
                      <m:naryPr>
                        <m:chr m:val="∑"/>
                        <m:supHide m:val="1"/>
                      </m:naryPr>
                      <m:sub>
                        <m:r>
                          <m:t xml:space="preserve">i</m:t>
                        </m:r>
                      </m:sub>
                      <m:sup/>
                      <m:e>
                        <m:sSub>
                          <m:e>
                            <m:r>
                              <m:t xml:space="preserve">w</m:t>
                            </m:r>
                          </m:e>
                          <m:sub>
                            <m:r>
                              <m:t xml:space="preserve">i</m:t>
                            </m:r>
                          </m:sub>
                        </m:sSub>
                      </m:e>
                    </m:nary>
                    <m:r>
                      <m:t xml:space="preserve">log</m:t>
                    </m:r>
                    <m:r>
                      <m:t xml:space="preserve">ECDF</m:t>
                    </m:r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i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Корреляционные сети в климатических задачах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74" name=""/>
          <p:cNvSpPr/>
          <p:nvPr/>
        </p:nvSpPr>
        <p:spPr>
          <a:xfrm>
            <a:off x="360000" y="1980000"/>
            <a:ext cx="917856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66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  <a:ea typeface="Microsoft YaHei"/>
              </a:rPr>
              <a:t>Наблюдаемые: </a:t>
            </a:r>
            <a:r>
              <a:rPr b="0" i="1" lang="ru-RU" sz="3200" spc="-1" strike="noStrike">
                <a:solidFill>
                  <a:srgbClr val="00a933"/>
                </a:solidFill>
                <a:latin typeface="Arial"/>
                <a:ea typeface="Microsoft YaHei"/>
              </a:rPr>
              <a:t>t</a:t>
            </a:r>
            <a:r>
              <a:rPr b="0" lang="ru-RU" sz="3200" spc="-1" strike="noStrike">
                <a:solidFill>
                  <a:srgbClr val="00a933"/>
                </a:solidFill>
                <a:latin typeface="Arial"/>
                <a:ea typeface="Microsoft YaHei"/>
              </a:rPr>
              <a:t>° поверхности земли/воды, </a:t>
            </a:r>
            <a:r>
              <a:rPr b="0" i="1" lang="ru-RU" sz="3200" spc="-1" strike="noStrike">
                <a:solidFill>
                  <a:srgbClr val="00a933"/>
                </a:solidFill>
                <a:latin typeface="Arial"/>
                <a:ea typeface="Microsoft YaHei"/>
              </a:rPr>
              <a:t>t</a:t>
            </a:r>
            <a:r>
              <a:rPr b="0" lang="ru-RU" sz="3200" spc="-1" strike="noStrike">
                <a:solidFill>
                  <a:srgbClr val="00a933"/>
                </a:solidFill>
                <a:latin typeface="Arial"/>
                <a:ea typeface="Microsoft YaHei"/>
              </a:rPr>
              <a:t>° воздуха у поверхности и на изобарах, атм. давление и т. д.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  <a:ea typeface="Microsoft YaHei"/>
              </a:rPr>
              <a:t>Узлы сети (переменные)</a:t>
            </a:r>
            <a:br/>
            <a:r>
              <a:rPr b="0" lang="ru-RU" sz="3200" spc="-1" strike="noStrike">
                <a:solidFill>
                  <a:srgbClr val="ff0000"/>
                </a:solidFill>
                <a:latin typeface="Arial"/>
                <a:ea typeface="Microsoft YaHei"/>
              </a:rPr>
              <a:t>= узлы географической координатной сетки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  <a:ea typeface="Microsoft YaHei"/>
              </a:rPr>
              <a:t>Предметы интереса: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ff0000"/>
                </a:solidFill>
                <a:latin typeface="Arial"/>
                <a:ea typeface="Microsoft YaHei"/>
              </a:rPr>
              <a:t>Крупные кластеры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G.T. Walker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Correlations in seasonal variations of weather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 (1909-1924),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Monthly Weather Review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 (1928)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El Nino Southern Oscillation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ff0000"/>
                </a:solidFill>
                <a:latin typeface="Arial"/>
                <a:ea typeface="Microsoft YaHei"/>
              </a:rPr>
              <a:t>Дальние связи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Boers et al.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Nature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 (2019)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Корреляции экстремальных осадков &gt;2500 км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Связь </a:t>
            </a:r>
            <a:r>
              <a:rPr b="0" lang="ru-RU" sz="2800" spc="-1" strike="noStrike">
                <a:solidFill>
                  <a:srgbClr val="ff0000"/>
                </a:solidFill>
                <a:latin typeface="Arial"/>
                <a:ea typeface="Microsoft YaHei"/>
              </a:rPr>
              <a:t>сетевых мер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 со значимыми </a:t>
            </a:r>
            <a:r>
              <a:rPr b="0" lang="ru-RU" sz="2800" spc="-1" strike="noStrike">
                <a:solidFill>
                  <a:srgbClr val="ff0000"/>
                </a:solidFill>
                <a:latin typeface="Arial"/>
                <a:ea typeface="Microsoft YaHei"/>
              </a:rPr>
              <a:t>погодными явлениями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br/>
            <a:r>
              <a:rPr b="0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Ludescher et al.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PNAS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  <a:ea typeface="Microsoft YaHei"/>
              </a:rPr>
              <a:t> (2013, 2014)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 Предсказание Эль Ниньо за 1 год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ff0000"/>
                </a:solidFill>
                <a:latin typeface="Arial"/>
                <a:ea typeface="Microsoft YaHei"/>
              </a:rPr>
              <a:t>Экстремальные события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(напр. тропические циклоны)</a:t>
            </a:r>
            <a:endParaRPr b="0" lang="ru-RU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  <a:ea typeface="Microsoft YaHei"/>
              </a:rPr>
              <a:t>Проблема: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Выбор сетевых мер для конкретной задачи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Статистическая значимость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8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  <a:ea typeface="Microsoft YaHei"/>
              </a:rPr>
              <a:t>Наблюдения в ансамбле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не являются</a:t>
            </a:r>
            <a:br/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независимыми и одинаково распределёнными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Асимптотическое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Microsoft YaHei"/>
              </a:rPr>
              <a:t> </a:t>
            </a:r>
            <a:r>
              <a:rPr b="0" lang="ru-RU" sz="3200" spc="-1" strike="noStrike">
                <a:solidFill>
                  <a:srgbClr val="106802"/>
                </a:solidFill>
                <a:latin typeface="Arial"/>
                <a:ea typeface="Arial"/>
              </a:rPr>
              <a:t>χ</a:t>
            </a:r>
            <a:r>
              <a:rPr b="0" lang="ru-RU" sz="3200" spc="-1" strike="noStrike" baseline="-8000">
                <a:solidFill>
                  <a:srgbClr val="106802"/>
                </a:solidFill>
                <a:latin typeface="Arial"/>
                <a:ea typeface="Arial"/>
              </a:rPr>
              <a:t>1</a:t>
            </a:r>
            <a:r>
              <a:rPr b="0" lang="ru-RU" sz="3200" spc="-1" strike="noStrike" baseline="33000">
                <a:solidFill>
                  <a:srgbClr val="106802"/>
                </a:solidFill>
                <a:latin typeface="Arial"/>
                <a:ea typeface="Arial"/>
              </a:rPr>
              <a:t>2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-распределение G-статистики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неприменимо!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Пути решения: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Arial"/>
              </a:rPr>
              <a:t>корректирующие делители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Arial"/>
              </a:rPr>
              <a:t>суррогатные испытания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(имитация результата, получаемого в рамках </a:t>
            </a: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Arial"/>
              </a:rPr>
              <a:t>нулевой гипотезы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Построение ансамбля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суррогатных испытаний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: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Сдвигаем траектории циклонов во времени,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повторяем расчёт G-статистики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Полагаем суррогатные (сдвинутые) циклоны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априори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независимыми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 от сетевых метрик (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нулевая гипотеза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br/>
            <a:r>
              <a:rPr b="0" lang="ru-RU" sz="3200" spc="-1" strike="noStrike">
                <a:solidFill>
                  <a:srgbClr val="c9211e"/>
                </a:solidFill>
                <a:latin typeface="Arial"/>
                <a:ea typeface="Arial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Статистическая значимость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Наибольшее значение статистики когда центр окна соответствует моменту наблюдения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Суррогатные испытания со сдвигом на 2 длины окна считаем независимыми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Порядка 2500 независимых суррогатных испытаний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Полученный на реальных данных результат ни разу не превышен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c9211e"/>
                </a:solidFill>
                <a:latin typeface="Arial"/>
              </a:rPr>
              <a:t>Вероятность ложного отклонения нулевой гипотезы &lt; 0.002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58" name="" descr=""/>
          <p:cNvPicPr/>
          <p:nvPr/>
        </p:nvPicPr>
        <p:blipFill>
          <a:blip r:embed="rId1"/>
          <a:stretch/>
        </p:blipFill>
        <p:spPr>
          <a:xfrm>
            <a:off x="5152680" y="1466640"/>
            <a:ext cx="4426560" cy="2853000"/>
          </a:xfrm>
          <a:prstGeom prst="rect">
            <a:avLst/>
          </a:prstGeom>
          <a:ln w="0">
            <a:noFill/>
          </a:ln>
        </p:spPr>
      </p:pic>
      <p:pic>
        <p:nvPicPr>
          <p:cNvPr id="559" name="" descr=""/>
          <p:cNvPicPr/>
          <p:nvPr/>
        </p:nvPicPr>
        <p:blipFill>
          <a:blip r:embed="rId2"/>
          <a:stretch/>
        </p:blipFill>
        <p:spPr>
          <a:xfrm>
            <a:off x="5152680" y="4308480"/>
            <a:ext cx="4426560" cy="289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Задача предсказания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8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Дополнительные параметры:</a:t>
            </a:r>
            <a:br/>
            <a:r>
              <a:rPr b="0" lang="ru-RU" sz="3200" spc="-1" strike="noStrike">
                <a:latin typeface="Arial"/>
              </a:rPr>
              <a:t>максимальный горизонт предсказания T</a:t>
            </a:r>
            <a:br/>
            <a:r>
              <a:rPr b="0" lang="ru-RU" sz="3200" spc="-1" strike="noStrike">
                <a:latin typeface="Arial"/>
              </a:rPr>
              <a:t>минимальное кол-во одновременных превышений порога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Предсказание не создаётся, если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latin typeface="Arial"/>
              </a:rPr>
              <a:t>Действует ранее созданное предсказание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latin typeface="Arial"/>
              </a:rPr>
              <a:t>Существует ТЦ</a:t>
            </a:r>
            <a:endParaRPr b="0" lang="ru-RU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Результаты: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latin typeface="Arial"/>
              </a:rPr>
              <a:t>Связь предсказания и возникновения ТЦ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статистически значима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(Предварительное свидетельство)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Предсказание ТЦ по совокупности сетевых метрик и по MSLP («по барометру») — лучше, чем только «по барометру»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ВЫВОДЫ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504000" y="179640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Путём обучения классификатора выявлены сетевые признаки, наиболее значимо  ассоциированные с тропическими циклонами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Оценена статистическая значимость данного утверждения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Комбинация признаков даёт лучший результат, чем каждый в отдельности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Показана статистическая значимость предсказательной способности сетевых признаков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Путь к созданию практически применимого предсказателя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Данные климатического реанализа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76" name="TextShape 2"/>
          <p:cNvSpPr/>
          <p:nvPr/>
        </p:nvSpPr>
        <p:spPr>
          <a:xfrm>
            <a:off x="360000" y="1980000"/>
            <a:ext cx="917856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1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ERA5 реанализ: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модельная интерполяция данных метеонаблюдений на регулярную пространственно-временную сетку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400" spc="-1" strike="noStrike">
                <a:solidFill>
                  <a:srgbClr val="55308d"/>
                </a:solidFill>
                <a:latin typeface="Source Sans Pro Semibold"/>
                <a:ea typeface="DejaVu Sans"/>
              </a:rPr>
              <a:t>https://confluence.ecmwf.int/display/CKB/How+to+download+ERA5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Пространственная сетка: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шаг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DejaVu Sans"/>
              </a:rPr>
              <a:t>0.75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°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Временная сетка: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шаг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3 ч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Покрытие по пространству: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север Индийского океана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Покрытие по времени: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с 1979 г.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Наблюдаемая: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Атмосферное давление на уровне моря (MSLP - Mean Sea Level Pressure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Доступны данные: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сотни метеопараметров (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t° морской поверхности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,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t° на высоте 2 м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, …), разрешение по времени до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1 ч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, по пространству до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0.25°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(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глобальное покрытие с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197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9 г.) и до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0.1°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 (только для суши, избранные переменные с 1981 г.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), данные за 1950 — 1978 гг. в статусе предварительных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Предобработка данных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78" name="TextShape 2"/>
          <p:cNvSpPr/>
          <p:nvPr/>
        </p:nvSpPr>
        <p:spPr>
          <a:xfrm>
            <a:off x="360000" y="1980000"/>
            <a:ext cx="917856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Аномалия MSLP: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отклонение от климатической нормы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Климатическая норма: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среднее значение данных для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конкретной даты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во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все годы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наблюдения (29 февраля в високосные годы исключается)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Microsoft YaHei"/>
              </a:rPr>
              <a:t>Скользящее окно по времени: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Microsoft YaHei"/>
              </a:rPr>
              <a:t>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10, 5, 3 или 2 суток,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предшествующих моменту наблюдения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/>
          <p:nvPr/>
        </p:nvSpPr>
        <p:spPr>
          <a:xfrm>
            <a:off x="360000" y="1980000"/>
            <a:ext cx="917856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2000"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Коэффициент ранговой корреляции Кендалла (Goodman-Kruskal)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1.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Две наблюдаемые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и 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i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→ координатная плоскость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2.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Парная выборка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(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i="1" lang="ru-RU" sz="2600" spc="-1" strike="noStrike" baseline="-33000">
                <a:solidFill>
                  <a:srgbClr val="00a933"/>
                </a:solidFill>
                <a:latin typeface="Source Sans Pro Semibold"/>
                <a:ea typeface="Source Sans Pro Semibold"/>
              </a:rPr>
              <a:t>i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, 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i="1" lang="ru-RU" sz="2600" spc="-1" strike="noStrike" baseline="-33000">
                <a:solidFill>
                  <a:srgbClr val="00a933"/>
                </a:solidFill>
                <a:latin typeface="Source Sans Pro Semibold"/>
                <a:ea typeface="Source Sans Pro Semibold"/>
              </a:rPr>
              <a:t>i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→ точка диаграммы рассеивания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3. Перебираем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пары точек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варианты расположения:</a:t>
            </a:r>
            <a:br/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на возр. прямой «concordant»</a:t>
            </a:r>
            <a:br/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на убыв. прямой «discordant»</a:t>
            </a:r>
            <a:br/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на гориз./верт. прямой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 = (#возр — #убыв) / (#возр + #убыв)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- индикатор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монотонной зависимости: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(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детерм. возрастающая: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 = 1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(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детерм. убывающая: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 = — 1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480" name="TextShape 2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Парные корреляции: τ Кендалла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81" name="Line 3"/>
          <p:cNvSpPr/>
          <p:nvPr/>
        </p:nvSpPr>
        <p:spPr>
          <a:xfrm>
            <a:off x="4950000" y="1980000"/>
            <a:ext cx="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2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82" name="" descr=""/>
          <p:cNvPicPr/>
          <p:nvPr/>
        </p:nvPicPr>
        <p:blipFill>
          <a:blip r:embed="rId1"/>
          <a:srcRect l="6773" t="12448" r="0" b="5959"/>
          <a:stretch/>
        </p:blipFill>
        <p:spPr>
          <a:xfrm>
            <a:off x="6192000" y="3564720"/>
            <a:ext cx="3778560" cy="313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Парные корреляции: альтернативы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84" name="TextShape 2"/>
          <p:cNvSpPr/>
          <p:nvPr/>
        </p:nvSpPr>
        <p:spPr>
          <a:xfrm>
            <a:off x="360000" y="1980000"/>
            <a:ext cx="917856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Pearson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(индикатор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DejaVu Sans"/>
              </a:rPr>
              <a:t>линейной зависимости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Microsoft YaHei"/>
              </a:rPr>
              <a:t>Spearman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Microsoft YaHei"/>
              </a:rPr>
              <a:t>(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Pearson для рангов)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Взаимная информация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Причинность Грейнджера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(направленная причинная связь)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В пользу корреляции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Кендалла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: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размер выборки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устойчивость к выбросам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Построение сети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86" name="" descr=""/>
          <p:cNvPicPr/>
          <p:nvPr/>
        </p:nvPicPr>
        <p:blipFill>
          <a:blip r:embed="rId1"/>
          <a:srcRect l="0" t="15058" r="0" b="0"/>
          <a:stretch/>
        </p:blipFill>
        <p:spPr>
          <a:xfrm>
            <a:off x="3168000" y="1872000"/>
            <a:ext cx="6887520" cy="5682240"/>
          </a:xfrm>
          <a:prstGeom prst="rect">
            <a:avLst/>
          </a:prstGeom>
          <a:ln w="0">
            <a:noFill/>
          </a:ln>
        </p:spPr>
      </p:pic>
      <p:sp>
        <p:nvSpPr>
          <p:cNvPr id="487" name="TextShape 2"/>
          <p:cNvSpPr/>
          <p:nvPr/>
        </p:nvSpPr>
        <p:spPr>
          <a:xfrm>
            <a:off x="360000" y="1980000"/>
            <a:ext cx="917856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Невзвешенная сеть: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Отсечение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по порогу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(напр.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DejaVu Sans"/>
              </a:rPr>
              <a:t>5%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сильнейших корреляций)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Потеря информации!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Несколько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DejaVu Sans"/>
              </a:rPr>
              <a:t> порогов  =&gt;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Ансамбль сетей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DejaVu Sans"/>
              </a:rPr>
              <a:t>Взвешенная сеть: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DejaVu Sans"/>
              </a:rPr>
              <a:t>Вес ребра = |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τ|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Экстремальные события и корреляции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504000" y="2340000"/>
            <a:ext cx="4426560" cy="28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c9211e"/>
                </a:solidFill>
                <a:latin typeface="Arial"/>
              </a:rPr>
              <a:t>Детерминированная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2400" spc="-1" strike="noStrike">
                <a:solidFill>
                  <a:srgbClr val="c9211e"/>
                </a:solidFill>
                <a:latin typeface="Arial"/>
              </a:rPr>
              <a:t> шумовая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подсистемы</a:t>
            </a:r>
            <a:endParaRPr b="0" lang="ru-R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c9211e"/>
                </a:solidFill>
                <a:latin typeface="Arial"/>
              </a:rPr>
              <a:t>Экстремальное событие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=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бифуркация</a:t>
            </a:r>
            <a:endParaRPr b="0" lang="ru-R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c9211e"/>
                </a:solidFill>
                <a:latin typeface="Arial"/>
              </a:rPr>
              <a:t>Приближение к бифуркации: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рост отклика на шум</a:t>
            </a:r>
            <a:endParaRPr b="0" lang="ru-R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c9211e"/>
                </a:solidFill>
                <a:latin typeface="Arial"/>
              </a:rPr>
              <a:t>Флуктуации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увеличиваются,</a:t>
            </a:r>
            <a:r>
              <a:rPr b="0" lang="ru-RU" sz="2400" spc="-1" strike="noStrike">
                <a:solidFill>
                  <a:srgbClr val="c9211e"/>
                </a:solidFill>
                <a:latin typeface="Arial"/>
              </a:rPr>
              <a:t> корреляции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усиливаются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90" name="" descr=""/>
          <p:cNvPicPr/>
          <p:nvPr/>
        </p:nvPicPr>
        <p:blipFill>
          <a:blip r:embed="rId1"/>
          <a:stretch/>
        </p:blipFill>
        <p:spPr>
          <a:xfrm>
            <a:off x="5293080" y="1667160"/>
            <a:ext cx="4426560" cy="247284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491" name=""/>
              <p:cNvSpPr txBox="1"/>
              <p:nvPr/>
            </p:nvSpPr>
            <p:spPr>
              <a:xfrm>
                <a:off x="540000" y="1796760"/>
                <a:ext cx="1818360" cy="363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˙"/>
                      </m:accPr>
                      <m:e>
                        <m:r>
                          <m:t xml:space="preserve">x</m:t>
                        </m:r>
                      </m:e>
                    </m:acc>
                    <m:r>
                      <m:t xml:space="preserve">=</m:t>
                    </m:r>
                    <m:r>
                      <m:t xml:space="preserve">f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x</m:t>
                        </m:r>
                      </m:e>
                    </m:d>
                    <m:r>
                      <m:t xml:space="preserve">+</m:t>
                    </m:r>
                    <m:r>
                      <m:t xml:space="preserve">ξ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t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2" name=""/>
              <p:cNvSpPr txBox="1"/>
              <p:nvPr/>
            </p:nvSpPr>
            <p:spPr>
              <a:xfrm>
                <a:off x="6012360" y="1980000"/>
                <a:ext cx="1559880" cy="401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x</m:t>
                        </m:r>
                      </m:e>
                    </m:d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x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93" name=""/>
          <p:cNvSpPr/>
          <p:nvPr/>
        </p:nvSpPr>
        <p:spPr>
          <a:xfrm>
            <a:off x="5400000" y="4320000"/>
            <a:ext cx="449964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900" spc="-1" strike="noStrike">
                <a:latin typeface="Arial"/>
              </a:rPr>
              <a:t>https://commons.wikimedia.org/wiki/File:Saddle_node_bifurcation_-_animation.gif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494" name=""/>
          <p:cNvSpPr/>
          <p:nvPr/>
        </p:nvSpPr>
        <p:spPr>
          <a:xfrm>
            <a:off x="189000" y="5360040"/>
            <a:ext cx="9719640" cy="5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9211e"/>
                </a:solidFill>
                <a:latin typeface="Arial"/>
              </a:rPr>
              <a:t>Тропический циклон: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бифуркационная природа, проявления в корреляционных свойствах флукутаций наблюдаемых (атмосферного давления)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95" name=""/>
          <p:cNvSpPr/>
          <p:nvPr/>
        </p:nvSpPr>
        <p:spPr>
          <a:xfrm>
            <a:off x="4320360" y="4684680"/>
            <a:ext cx="5579640" cy="5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ff0000"/>
                </a:solidFill>
                <a:latin typeface="Arial"/>
                <a:ea typeface="Arial"/>
              </a:rPr>
              <a:t>→ </a:t>
            </a:r>
            <a:r>
              <a:rPr b="0" lang="ru-RU" sz="2200" spc="-1" strike="noStrike">
                <a:solidFill>
                  <a:srgbClr val="ff0000"/>
                </a:solidFill>
                <a:latin typeface="Arial"/>
                <a:ea typeface="Arial"/>
              </a:rPr>
              <a:t>предвестник экстремального события</a:t>
            </a:r>
            <a:endParaRPr b="0" lang="ru-RU" sz="22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496" name=""/>
          <p:cNvSpPr txBox="1"/>
          <p:nvPr/>
        </p:nvSpPr>
        <p:spPr>
          <a:xfrm>
            <a:off x="180000" y="6120000"/>
            <a:ext cx="9720000" cy="77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200" spc="-1" strike="noStrike">
                <a:latin typeface="Arial"/>
              </a:rPr>
              <a:t>Горбань А.Н. Медленные релаксации и бифуркации омега-предельных множеств динамических систем [диссертация], 1980.</a:t>
            </a:r>
            <a:endParaRPr b="0" lang="ru-RU" sz="1200" spc="-1" strike="noStrike">
              <a:latin typeface="Arial"/>
            </a:endParaRPr>
          </a:p>
          <a:p>
            <a:r>
              <a:rPr b="0" lang="ru-RU" sz="1200" spc="-1" strike="noStrike">
                <a:latin typeface="Arial"/>
                <a:hlinkClick r:id="rId2"/>
              </a:rPr>
              <a:t>https://ejde.math.txstate.edu/Monographs/05/abstr.html</a:t>
            </a:r>
            <a:r>
              <a:rPr b="0" lang="ru-RU" sz="1200" spc="-1" strike="noStrike">
                <a:latin typeface="Arial"/>
              </a:rPr>
              <a:t>	</a:t>
            </a:r>
            <a:r>
              <a:rPr b="0" lang="ru-RU" sz="1200" spc="-1" strike="noStrike">
                <a:latin typeface="Arial"/>
              </a:rPr>
              <a:t>arXiv:chao-dyn/9703010 [English translation]</a:t>
            </a:r>
            <a:endParaRPr b="0" lang="ru-RU" sz="1200" spc="-1" strike="noStrike">
              <a:latin typeface="Arial"/>
            </a:endParaRPr>
          </a:p>
          <a:p>
            <a:r>
              <a:rPr b="0" lang="ru-RU" sz="1200" spc="-1" strike="noStrike">
                <a:latin typeface="Arial"/>
              </a:rPr>
              <a:t>Gorban A.N, Tyukina T.A, Pokidysheva L.I, Smirnova E.V. It is useful to analyze correlation graphs //Physics of Life Reviews, 2021. https://doi.org/10.1016/j.plrev.2021.10.002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Application>LibreOffice/7.2.1.2$Windows_X86_64 LibreOffice_project/87b77fad49947c1441b67c559c339af8f3517e22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2021-02-04T15:13:19Z</dcterms:created>
  <dc:creator/>
  <dc:description/>
  <dc:language>ru-RU</dc:language>
  <cp:lastModifiedBy/>
  <dcterms:modified xsi:type="dcterms:W3CDTF">2021-12-04T12:10:50Z</dcterms:modified>
  <cp:revision>147</cp:revision>
  <dc:subject/>
  <dc:title>Alizarin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